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bookmarkIdSeed="2">
  <p:sldMasterIdLst>
    <p:sldMasterId id="2147483706" r:id="rId1"/>
    <p:sldMasterId id="2147483709" r:id="rId2"/>
  </p:sldMasterIdLst>
  <p:notesMasterIdLst>
    <p:notesMasterId r:id="rId29"/>
  </p:notesMasterIdLst>
  <p:handoutMasterIdLst>
    <p:handoutMasterId r:id="rId30"/>
  </p:handoutMasterIdLst>
  <p:sldIdLst>
    <p:sldId id="568" r:id="rId3"/>
    <p:sldId id="610" r:id="rId4"/>
    <p:sldId id="620" r:id="rId5"/>
    <p:sldId id="627" r:id="rId6"/>
    <p:sldId id="628" r:id="rId7"/>
    <p:sldId id="604" r:id="rId8"/>
    <p:sldId id="626" r:id="rId9"/>
    <p:sldId id="629" r:id="rId10"/>
    <p:sldId id="640" r:id="rId11"/>
    <p:sldId id="657" r:id="rId12"/>
    <p:sldId id="635" r:id="rId13"/>
    <p:sldId id="654" r:id="rId14"/>
    <p:sldId id="634" r:id="rId15"/>
    <p:sldId id="617" r:id="rId16"/>
    <p:sldId id="606" r:id="rId17"/>
    <p:sldId id="414" r:id="rId18"/>
    <p:sldId id="652" r:id="rId19"/>
    <p:sldId id="608" r:id="rId20"/>
    <p:sldId id="655" r:id="rId21"/>
    <p:sldId id="653" r:id="rId22"/>
    <p:sldId id="642" r:id="rId23"/>
    <p:sldId id="643" r:id="rId24"/>
    <p:sldId id="636" r:id="rId25"/>
    <p:sldId id="631" r:id="rId26"/>
    <p:sldId id="614" r:id="rId27"/>
    <p:sldId id="611" r:id="rId28"/>
  </p:sldIdLst>
  <p:sldSz cx="9144000" cy="6858000" type="screen4x3"/>
  <p:notesSz cx="7099300" cy="10234613"/>
  <p:defaultTextStyle>
    <a:defPPr>
      <a:defRPr lang="ja-JP"/>
    </a:defPPr>
    <a:lvl1pPr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273"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武村 精一" initials="武村" lastIdx="6" clrIdx="0">
    <p:extLst>
      <p:ext uri="{19B8F6BF-5375-455C-9EA6-DF929625EA0E}">
        <p15:presenceInfo xmlns:p15="http://schemas.microsoft.com/office/powerpoint/2012/main" userId="adc649272007223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CCFF33"/>
    <a:srgbClr val="CC9900"/>
    <a:srgbClr val="FCFDF1"/>
    <a:srgbClr val="FFFF66"/>
    <a:srgbClr val="CCFFFF"/>
    <a:srgbClr val="FFFFFF"/>
    <a:srgbClr val="66CCFF"/>
    <a:srgbClr val="66FF66"/>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13" autoAdjust="0"/>
    <p:restoredTop sz="69438" autoAdjust="0"/>
  </p:normalViewPr>
  <p:slideViewPr>
    <p:cSldViewPr snapToGrid="0">
      <p:cViewPr varScale="1">
        <p:scale>
          <a:sx n="75" d="100"/>
          <a:sy n="75" d="100"/>
        </p:scale>
        <p:origin x="1860" y="60"/>
      </p:cViewPr>
      <p:guideLst>
        <p:guide orient="horz" pos="2273"/>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2" y="2"/>
            <a:ext cx="3051713" cy="473749"/>
          </a:xfrm>
          <a:prstGeom prst="rect">
            <a:avLst/>
          </a:prstGeom>
          <a:noFill/>
          <a:ln>
            <a:noFill/>
          </a:ln>
          <a:effectLst/>
        </p:spPr>
        <p:txBody>
          <a:bodyPr vert="horz" wrap="square" lIns="95454" tIns="47726" rIns="95454" bIns="47726" numCol="1" anchor="t" anchorCtr="0" compatLnSpc="1">
            <a:prstTxWarp prst="textNoShape">
              <a:avLst/>
            </a:prstTxWarp>
          </a:bodyPr>
          <a:lstStyle>
            <a:lvl1pPr algn="l" defTabSz="954591" eaLnBrk="1" hangingPunct="1">
              <a:defRPr sz="1100">
                <a:latin typeface="Arial" pitchFamily="34" charset="0"/>
              </a:defRPr>
            </a:lvl1pPr>
          </a:lstStyle>
          <a:p>
            <a:pPr>
              <a:defRPr/>
            </a:pPr>
            <a:endParaRPr lang="ja-JP" altLang="en-US">
              <a:latin typeface="游ゴシック" panose="020B0400000000000000" pitchFamily="50" charset="-128"/>
            </a:endParaRPr>
          </a:p>
        </p:txBody>
      </p:sp>
      <p:sp>
        <p:nvSpPr>
          <p:cNvPr id="47107" name="Rectangle 3"/>
          <p:cNvSpPr>
            <a:spLocks noGrp="1" noChangeArrowheads="1"/>
          </p:cNvSpPr>
          <p:nvPr>
            <p:ph type="dt" sz="quarter" idx="1"/>
          </p:nvPr>
        </p:nvSpPr>
        <p:spPr bwMode="auto">
          <a:xfrm>
            <a:off x="4016364" y="2"/>
            <a:ext cx="3051713" cy="473749"/>
          </a:xfrm>
          <a:prstGeom prst="rect">
            <a:avLst/>
          </a:prstGeom>
          <a:noFill/>
          <a:ln>
            <a:noFill/>
          </a:ln>
          <a:effectLst/>
        </p:spPr>
        <p:txBody>
          <a:bodyPr vert="horz" wrap="square" lIns="95454" tIns="47726" rIns="95454" bIns="47726" numCol="1" anchor="t" anchorCtr="0" compatLnSpc="1">
            <a:prstTxWarp prst="textNoShape">
              <a:avLst/>
            </a:prstTxWarp>
          </a:bodyPr>
          <a:lstStyle>
            <a:lvl1pPr algn="r" defTabSz="954591" eaLnBrk="1" hangingPunct="1">
              <a:defRPr sz="1100">
                <a:latin typeface="Arial" pitchFamily="34" charset="0"/>
              </a:defRPr>
            </a:lvl1pPr>
          </a:lstStyle>
          <a:p>
            <a:pPr>
              <a:defRPr/>
            </a:pPr>
            <a:fld id="{0392139D-90DA-4D1D-BE0D-2A4847DD2B5F}" type="datetimeFigureOut">
              <a:rPr lang="ja-JP" altLang="en-US">
                <a:latin typeface="游ゴシック" panose="020B0400000000000000" pitchFamily="50" charset="-128"/>
              </a:rPr>
              <a:pPr>
                <a:defRPr/>
              </a:pPr>
              <a:t>2024/7/6</a:t>
            </a:fld>
            <a:endParaRPr lang="ja-JP" altLang="en-US">
              <a:latin typeface="游ゴシック" panose="020B0400000000000000" pitchFamily="50" charset="-128"/>
            </a:endParaRPr>
          </a:p>
        </p:txBody>
      </p:sp>
      <p:sp>
        <p:nvSpPr>
          <p:cNvPr id="47108" name="Rectangle 4"/>
          <p:cNvSpPr>
            <a:spLocks noGrp="1" noChangeArrowheads="1"/>
          </p:cNvSpPr>
          <p:nvPr>
            <p:ph type="ftr" sz="quarter" idx="2"/>
          </p:nvPr>
        </p:nvSpPr>
        <p:spPr bwMode="auto">
          <a:xfrm>
            <a:off x="2" y="9721657"/>
            <a:ext cx="3051713" cy="475382"/>
          </a:xfrm>
          <a:prstGeom prst="rect">
            <a:avLst/>
          </a:prstGeom>
          <a:noFill/>
          <a:ln>
            <a:noFill/>
          </a:ln>
          <a:effectLst/>
        </p:spPr>
        <p:txBody>
          <a:bodyPr vert="horz" wrap="square" lIns="95454" tIns="47726" rIns="95454" bIns="47726" numCol="1" anchor="b" anchorCtr="0" compatLnSpc="1">
            <a:prstTxWarp prst="textNoShape">
              <a:avLst/>
            </a:prstTxWarp>
          </a:bodyPr>
          <a:lstStyle>
            <a:lvl1pPr algn="l" defTabSz="954591" eaLnBrk="1" hangingPunct="1">
              <a:defRPr sz="1100">
                <a:latin typeface="Arial" pitchFamily="34" charset="0"/>
              </a:defRPr>
            </a:lvl1pPr>
          </a:lstStyle>
          <a:p>
            <a:pPr>
              <a:defRPr/>
            </a:pPr>
            <a:endParaRPr lang="ja-JP" altLang="en-US">
              <a:latin typeface="游ゴシック" panose="020B0400000000000000" pitchFamily="50" charset="-128"/>
            </a:endParaRPr>
          </a:p>
        </p:txBody>
      </p:sp>
      <p:sp>
        <p:nvSpPr>
          <p:cNvPr id="47109" name="Rectangle 5"/>
          <p:cNvSpPr>
            <a:spLocks noGrp="1" noChangeArrowheads="1"/>
          </p:cNvSpPr>
          <p:nvPr>
            <p:ph type="sldNum" sz="quarter" idx="3"/>
          </p:nvPr>
        </p:nvSpPr>
        <p:spPr bwMode="auto">
          <a:xfrm>
            <a:off x="4016364" y="9721657"/>
            <a:ext cx="3051713" cy="475382"/>
          </a:xfrm>
          <a:prstGeom prst="rect">
            <a:avLst/>
          </a:prstGeom>
          <a:noFill/>
          <a:ln>
            <a:noFill/>
          </a:ln>
          <a:effectLst/>
        </p:spPr>
        <p:txBody>
          <a:bodyPr vert="horz" wrap="square" lIns="95454" tIns="47726" rIns="95454" bIns="47726" numCol="1" anchor="b" anchorCtr="0" compatLnSpc="1">
            <a:prstTxWarp prst="textNoShape">
              <a:avLst/>
            </a:prstTxWarp>
          </a:bodyPr>
          <a:lstStyle>
            <a:lvl1pPr algn="r" defTabSz="954591">
              <a:defRPr sz="1100"/>
            </a:lvl1pPr>
          </a:lstStyle>
          <a:p>
            <a:fld id="{CCEEE709-DB8B-49C2-B98E-93E8F7F447A9}" type="slidenum">
              <a:rPr lang="ja-JP" altLang="en-US">
                <a:latin typeface="游ゴシック" panose="020B0400000000000000" pitchFamily="50" charset="-128"/>
              </a:rPr>
              <a:pPr/>
              <a:t>‹#›</a:t>
            </a:fld>
            <a:endParaRPr lang="ja-JP" altLang="en-US">
              <a:latin typeface="游ゴシック" panose="020B0400000000000000" pitchFamily="50" charset="-128"/>
            </a:endParaRPr>
          </a:p>
        </p:txBody>
      </p:sp>
    </p:spTree>
    <p:extLst>
      <p:ext uri="{BB962C8B-B14F-4D97-AF65-F5344CB8AC3E}">
        <p14:creationId xmlns:p14="http://schemas.microsoft.com/office/powerpoint/2010/main" val="13696878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1"/>
            <a:ext cx="3076363" cy="512956"/>
          </a:xfrm>
          <a:prstGeom prst="rect">
            <a:avLst/>
          </a:prstGeom>
          <a:noFill/>
          <a:ln>
            <a:noFill/>
          </a:ln>
        </p:spPr>
        <p:txBody>
          <a:bodyPr vert="horz" wrap="square" lIns="95454" tIns="47726" rIns="95454" bIns="47726" numCol="1" anchor="t" anchorCtr="0" compatLnSpc="1">
            <a:prstTxWarp prst="textNoShape">
              <a:avLst/>
            </a:prstTxWarp>
          </a:bodyPr>
          <a:lstStyle>
            <a:lvl1pPr algn="l" defTabSz="954591" eaLnBrk="1" hangingPunct="1">
              <a:defRPr sz="1100">
                <a:latin typeface="游ゴシック" panose="020B0400000000000000" pitchFamily="50" charset="-128"/>
              </a:defRPr>
            </a:lvl1pPr>
          </a:lstStyle>
          <a:p>
            <a:pPr>
              <a:defRPr/>
            </a:pPr>
            <a:endParaRPr lang="en-US" altLang="ja-JP"/>
          </a:p>
        </p:txBody>
      </p:sp>
      <p:sp>
        <p:nvSpPr>
          <p:cNvPr id="5123" name="Rectangle 3"/>
          <p:cNvSpPr>
            <a:spLocks noGrp="1" noChangeArrowheads="1"/>
          </p:cNvSpPr>
          <p:nvPr>
            <p:ph type="dt" idx="1"/>
          </p:nvPr>
        </p:nvSpPr>
        <p:spPr bwMode="auto">
          <a:xfrm>
            <a:off x="4021295" y="1"/>
            <a:ext cx="3076363" cy="512956"/>
          </a:xfrm>
          <a:prstGeom prst="rect">
            <a:avLst/>
          </a:prstGeom>
          <a:noFill/>
          <a:ln>
            <a:noFill/>
          </a:ln>
        </p:spPr>
        <p:txBody>
          <a:bodyPr vert="horz" wrap="square" lIns="95454" tIns="47726" rIns="95454" bIns="47726" numCol="1" anchor="t" anchorCtr="0" compatLnSpc="1">
            <a:prstTxWarp prst="textNoShape">
              <a:avLst/>
            </a:prstTxWarp>
          </a:bodyPr>
          <a:lstStyle>
            <a:lvl1pPr algn="r" defTabSz="954591" eaLnBrk="1" hangingPunct="1">
              <a:defRPr sz="1100">
                <a:latin typeface="游ゴシック" panose="020B0400000000000000" pitchFamily="50" charset="-128"/>
              </a:defRPr>
            </a:lvl1pPr>
          </a:lstStyle>
          <a:p>
            <a:pPr>
              <a:defRPr/>
            </a:pPr>
            <a:endParaRPr lang="en-US" altLang="ja-JP"/>
          </a:p>
        </p:txBody>
      </p:sp>
      <p:sp>
        <p:nvSpPr>
          <p:cNvPr id="3076" name="Rectangle 4"/>
          <p:cNvSpPr>
            <a:spLocks noGrp="1" noRot="1" noChangeAspect="1" noChangeArrowheads="1" noTextEdit="1"/>
          </p:cNvSpPr>
          <p:nvPr>
            <p:ph type="sldImg" idx="2"/>
          </p:nvPr>
        </p:nvSpPr>
        <p:spPr bwMode="auto">
          <a:xfrm>
            <a:off x="990600" y="768350"/>
            <a:ext cx="5119688"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09931" y="4861646"/>
            <a:ext cx="5679440" cy="4605168"/>
          </a:xfrm>
          <a:prstGeom prst="rect">
            <a:avLst/>
          </a:prstGeom>
          <a:noFill/>
          <a:ln>
            <a:noFill/>
          </a:ln>
        </p:spPr>
        <p:txBody>
          <a:bodyPr vert="horz" wrap="square" lIns="95454" tIns="47726" rIns="95454" bIns="47726"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126" name="Rectangle 6"/>
          <p:cNvSpPr>
            <a:spLocks noGrp="1" noChangeArrowheads="1"/>
          </p:cNvSpPr>
          <p:nvPr>
            <p:ph type="ftr" sz="quarter" idx="4"/>
          </p:nvPr>
        </p:nvSpPr>
        <p:spPr bwMode="auto">
          <a:xfrm>
            <a:off x="1" y="9720024"/>
            <a:ext cx="3076363" cy="512956"/>
          </a:xfrm>
          <a:prstGeom prst="rect">
            <a:avLst/>
          </a:prstGeom>
          <a:noFill/>
          <a:ln>
            <a:noFill/>
          </a:ln>
        </p:spPr>
        <p:txBody>
          <a:bodyPr vert="horz" wrap="square" lIns="95454" tIns="47726" rIns="95454" bIns="47726" numCol="1" anchor="b" anchorCtr="0" compatLnSpc="1">
            <a:prstTxWarp prst="textNoShape">
              <a:avLst/>
            </a:prstTxWarp>
          </a:bodyPr>
          <a:lstStyle>
            <a:lvl1pPr algn="l" defTabSz="954591" eaLnBrk="1" hangingPunct="1">
              <a:defRPr sz="1100">
                <a:latin typeface="游ゴシック" panose="020B0400000000000000" pitchFamily="50" charset="-128"/>
              </a:defRPr>
            </a:lvl1pPr>
          </a:lstStyle>
          <a:p>
            <a:pPr>
              <a:defRPr/>
            </a:pPr>
            <a:endParaRPr lang="en-US" altLang="ja-JP"/>
          </a:p>
        </p:txBody>
      </p:sp>
      <p:sp>
        <p:nvSpPr>
          <p:cNvPr id="5127" name="Rectangle 7"/>
          <p:cNvSpPr>
            <a:spLocks noGrp="1" noChangeArrowheads="1"/>
          </p:cNvSpPr>
          <p:nvPr>
            <p:ph type="sldNum" sz="quarter" idx="5"/>
          </p:nvPr>
        </p:nvSpPr>
        <p:spPr bwMode="auto">
          <a:xfrm>
            <a:off x="4021295" y="9720024"/>
            <a:ext cx="3076363" cy="512956"/>
          </a:xfrm>
          <a:prstGeom prst="rect">
            <a:avLst/>
          </a:prstGeom>
          <a:noFill/>
          <a:ln>
            <a:noFill/>
          </a:ln>
        </p:spPr>
        <p:txBody>
          <a:bodyPr vert="horz" wrap="square" lIns="95454" tIns="47726" rIns="95454" bIns="47726" numCol="1" anchor="b" anchorCtr="0" compatLnSpc="1">
            <a:prstTxWarp prst="textNoShape">
              <a:avLst/>
            </a:prstTxWarp>
          </a:bodyPr>
          <a:lstStyle>
            <a:lvl1pPr algn="r" defTabSz="954591">
              <a:defRPr sz="1100">
                <a:latin typeface="游ゴシック" panose="020B0400000000000000" pitchFamily="50" charset="-128"/>
              </a:defRPr>
            </a:lvl1pPr>
          </a:lstStyle>
          <a:p>
            <a:fld id="{E55BAF99-145A-4A58-B71D-0DD6354E2CEA}" type="slidenum">
              <a:rPr lang="en-US" altLang="ja-JP" smtClean="0"/>
              <a:pPr/>
              <a:t>‹#›</a:t>
            </a:fld>
            <a:endParaRPr lang="en-US" altLang="ja-JP"/>
          </a:p>
        </p:txBody>
      </p:sp>
    </p:spTree>
    <p:extLst>
      <p:ext uri="{BB962C8B-B14F-4D97-AF65-F5344CB8AC3E}">
        <p14:creationId xmlns:p14="http://schemas.microsoft.com/office/powerpoint/2010/main" val="139060057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6" Type="http://schemas.openxmlformats.org/officeDocument/2006/relationships/hyperlink" Target="https://www.weblio.jp/content/%E5%91%BC%E3%81%B0%E3%82%8C%E3%81%BE%E3%81%99" TargetMode="External"/><Relationship Id="rId21" Type="http://schemas.openxmlformats.org/officeDocument/2006/relationships/hyperlink" Target="https://www.weblio.jp/content/Global+Positioning+System" TargetMode="External"/><Relationship Id="rId34" Type="http://schemas.openxmlformats.org/officeDocument/2006/relationships/hyperlink" Target="https://www.weblio.jp/content/%E7%99%BA%E4%BF%A1%E3%81%97" TargetMode="External"/><Relationship Id="rId42" Type="http://schemas.openxmlformats.org/officeDocument/2006/relationships/hyperlink" Target="https://www.weblio.jp/content/%E7%89%B9%E5%AE%9A%E3%81%97%E3%81%BE%E3%81%99" TargetMode="External"/><Relationship Id="rId47" Type="http://schemas.openxmlformats.org/officeDocument/2006/relationships/hyperlink" Target="https://www.weblio.jp/content/%E5%BF%9C%E7%AD%94%E6%99%82%E9%96%93" TargetMode="External"/><Relationship Id="rId50" Type="http://schemas.openxmlformats.org/officeDocument/2006/relationships/hyperlink" Target="https://www.weblio.jp/content/3%E6%AC%A1%E5%85%83" TargetMode="External"/><Relationship Id="rId55" Type="http://schemas.openxmlformats.org/officeDocument/2006/relationships/hyperlink" Target="https://www.weblio.jp/content/%E7%99%BA%E4%BF%A1%E8%80%85" TargetMode="External"/><Relationship Id="rId63" Type="http://schemas.openxmlformats.org/officeDocument/2006/relationships/hyperlink" Target="https://www.weblio.jp/content/%E3%82%B9%E3%83%9E%E3%83%BC%E3%83%88%E3%83%95%E3%82%A9%E3%83%B3" TargetMode="External"/><Relationship Id="rId7" Type="http://schemas.openxmlformats.org/officeDocument/2006/relationships/hyperlink" Target="https://www.weblio.jp/content/%E3%82%B8%E3%83%BC%E3%83%94%E3%83%BC%E3%82%A8%E3%82%B9" TargetMode="External"/><Relationship Id="rId2" Type="http://schemas.openxmlformats.org/officeDocument/2006/relationships/slide" Target="../slides/slide15.xml"/><Relationship Id="rId16" Type="http://schemas.openxmlformats.org/officeDocument/2006/relationships/hyperlink" Target="https://www.weblio.jp/content/%E7%B7%AF%E5%BA%A6%E3%83%BB%E7%B5%8C%E5%BA%A6" TargetMode="External"/><Relationship Id="rId29" Type="http://schemas.openxmlformats.org/officeDocument/2006/relationships/hyperlink" Target="https://www.weblio.jp/content/km" TargetMode="External"/><Relationship Id="rId11" Type="http://schemas.openxmlformats.org/officeDocument/2006/relationships/hyperlink" Target="https://www.weblio.jp/content/%E8%A8%88%E6%B8%AC" TargetMode="External"/><Relationship Id="rId24" Type="http://schemas.openxmlformats.org/officeDocument/2006/relationships/hyperlink" Target="https://www.weblio.jp/content/%E5%9C%B0%E7%90%83" TargetMode="External"/><Relationship Id="rId32" Type="http://schemas.openxmlformats.org/officeDocument/2006/relationships/hyperlink" Target="https://www.weblio.jp/content/GPS%E8%A1%9B%E6%98%9F" TargetMode="External"/><Relationship Id="rId37" Type="http://schemas.openxmlformats.org/officeDocument/2006/relationships/hyperlink" Target="https://www.weblio.jp/content/%E3%82%8F%E3%81%9A%E3%81%8B%E3%81%AA" TargetMode="External"/><Relationship Id="rId40" Type="http://schemas.openxmlformats.org/officeDocument/2006/relationships/hyperlink" Target="https://www.weblio.jp/content/%E7%85%A7%E5%90%88%E3%81%99%E3%82%8B" TargetMode="External"/><Relationship Id="rId45" Type="http://schemas.openxmlformats.org/officeDocument/2006/relationships/hyperlink" Target="https://www.weblio.jp/content/%E6%8E%88%E5%8F%97%E3%81%99%E3%82%8B" TargetMode="External"/><Relationship Id="rId53" Type="http://schemas.openxmlformats.org/officeDocument/2006/relationships/hyperlink" Target="https://www.weblio.jp/content/%E3%81%A7%E3%81%8D%E3%81%BE%E3%81%99" TargetMode="External"/><Relationship Id="rId58" Type="http://schemas.openxmlformats.org/officeDocument/2006/relationships/hyperlink" Target="https://www.weblio.jp/content/%E3%81%A8%E3%81%84%E3%81%86%E3%82%8F%E3%81%91%E3%81%A7" TargetMode="External"/><Relationship Id="rId66" Type="http://schemas.openxmlformats.org/officeDocument/2006/relationships/hyperlink" Target="https://www.weblio.jp/content/%E4%B8%8D%E5%8F%AF%E6%AC%A0" TargetMode="External"/><Relationship Id="rId5" Type="http://schemas.openxmlformats.org/officeDocument/2006/relationships/hyperlink" Target="https://ja.wikipedia.org/wiki/%E8%88%AA%E7%A9%BA%E6%A9%9F" TargetMode="External"/><Relationship Id="rId61" Type="http://schemas.openxmlformats.org/officeDocument/2006/relationships/hyperlink" Target="https://www.weblio.jp/content/%E6%9C%80%E8%BF%91" TargetMode="External"/><Relationship Id="rId19" Type="http://schemas.openxmlformats.org/officeDocument/2006/relationships/hyperlink" Target="https://www.weblio.jp/content/%E5%88%A9%E7%94%A8%E3%81%95%E3%82%8C" TargetMode="External"/><Relationship Id="rId14" Type="http://schemas.openxmlformats.org/officeDocument/2006/relationships/hyperlink" Target="https://www.weblio.jp/content/%E3%81%82%E3%82%89%E3%82%86%E3%82%8B" TargetMode="External"/><Relationship Id="rId22" Type="http://schemas.openxmlformats.org/officeDocument/2006/relationships/hyperlink" Target="https://www.weblio.jp/content/%E7%9B%B4%E8%A8%B3" TargetMode="External"/><Relationship Id="rId27" Type="http://schemas.openxmlformats.org/officeDocument/2006/relationships/hyperlink" Target="https://www.weblio.jp/content/%E7%AB%AF%E6%9C%AB" TargetMode="External"/><Relationship Id="rId30" Type="http://schemas.openxmlformats.org/officeDocument/2006/relationships/hyperlink" Target="https://www.weblio.jp/content/%E8%BB%8C%E9%81%93%E4%B8%8A" TargetMode="External"/><Relationship Id="rId35" Type="http://schemas.openxmlformats.org/officeDocument/2006/relationships/hyperlink" Target="https://www.weblio.jp/content/%E5%BF%9C%E7%AD%94" TargetMode="External"/><Relationship Id="rId43" Type="http://schemas.openxmlformats.org/officeDocument/2006/relationships/hyperlink" Target="https://www.weblio.jp/content/%E8%A4%87%E6%95%B0" TargetMode="External"/><Relationship Id="rId48" Type="http://schemas.openxmlformats.org/officeDocument/2006/relationships/hyperlink" Target="https://www.weblio.jp/content/%E5%88%A4%E6%98%8E%E3%81%97" TargetMode="External"/><Relationship Id="rId56" Type="http://schemas.openxmlformats.org/officeDocument/2006/relationships/hyperlink" Target="https://www.weblio.jp/content/%E4%BD%8D%E7%BD%AE" TargetMode="External"/><Relationship Id="rId64" Type="http://schemas.openxmlformats.org/officeDocument/2006/relationships/hyperlink" Target="https://www.weblio.jp/content/%E3%82%AB%E3%83%BC%E3%83%8A%E3%83%93" TargetMode="External"/><Relationship Id="rId8" Type="http://schemas.openxmlformats.org/officeDocument/2006/relationships/hyperlink" Target="https://www.weblio.jp/content/%E4%BA%BA%E5%B7%A5%E8%A1%9B%E6%98%9F" TargetMode="External"/><Relationship Id="rId51" Type="http://schemas.openxmlformats.org/officeDocument/2006/relationships/hyperlink" Target="https://www.weblio.jp/content/%E4%BD%8D%E7%BD%AE%E6%83%85%E5%A0%B1" TargetMode="External"/><Relationship Id="rId3" Type="http://schemas.openxmlformats.org/officeDocument/2006/relationships/hyperlink" Target="https://ja.wikipedia.org/wiki/%E5%A4%A9%E4%BD%93" TargetMode="External"/><Relationship Id="rId12" Type="http://schemas.openxmlformats.org/officeDocument/2006/relationships/hyperlink" Target="https://www.weblio.jp/content/%E3%82%B7%E3%82%B9%E3%83%86%E3%83%A0" TargetMode="External"/><Relationship Id="rId17" Type="http://schemas.openxmlformats.org/officeDocument/2006/relationships/hyperlink" Target="https://www.weblio.jp/content/%E7%89%B9%E5%AE%9A%E3%81%A7%E3%81%8D%E3%82%8B" TargetMode="External"/><Relationship Id="rId25" Type="http://schemas.openxmlformats.org/officeDocument/2006/relationships/hyperlink" Target="https://www.weblio.jp/content/%E7%84%A1%E7%B7%9A%E6%B8%AC%E4%BD%8D" TargetMode="External"/><Relationship Id="rId33" Type="http://schemas.openxmlformats.org/officeDocument/2006/relationships/hyperlink" Target="https://www.weblio.jp/content/%E4%BF%A1%E5%8F%B7" TargetMode="External"/><Relationship Id="rId38" Type="http://schemas.openxmlformats.org/officeDocument/2006/relationships/hyperlink" Target="https://www.weblio.jp/content/%E6%99%82%E9%96%93%E5%B7%AE" TargetMode="External"/><Relationship Id="rId46" Type="http://schemas.openxmlformats.org/officeDocument/2006/relationships/hyperlink" Target="https://www.weblio.jp/content/%E8%A1%9B%E6%98%9F" TargetMode="External"/><Relationship Id="rId59" Type="http://schemas.openxmlformats.org/officeDocument/2006/relationships/hyperlink" Target="https://www.weblio.jp/content/%E3%81%A8%E3%81%97%E3%81%A6%E3%81%AE" TargetMode="External"/><Relationship Id="rId67" Type="http://schemas.openxmlformats.org/officeDocument/2006/relationships/hyperlink" Target="https://www.weblio.jp/content/%E7%B5%84%E3%81%BF%E8%BE%BC%E3%81%BE%E3%82%8C" TargetMode="External"/><Relationship Id="rId20" Type="http://schemas.openxmlformats.org/officeDocument/2006/relationships/hyperlink" Target="https://www.weblio.jp/content/%E3%81%BE%E3%81%99%E3%80%82" TargetMode="External"/><Relationship Id="rId41" Type="http://schemas.openxmlformats.org/officeDocument/2006/relationships/hyperlink" Target="https://www.weblio.jp/content/%E5%9C%B0%E7%90%86%E4%B8%8A%E3%81%AE%E4%BD%8D%E7%BD%AE" TargetMode="External"/><Relationship Id="rId54" Type="http://schemas.openxmlformats.org/officeDocument/2006/relationships/hyperlink" Target="https://www.weblio.jp/content/%E8%87%AA%E4%BD%93" TargetMode="External"/><Relationship Id="rId62" Type="http://schemas.openxmlformats.org/officeDocument/2006/relationships/hyperlink" Target="https://www.weblio.jp/content/%E3%82%B9%E3%83%9E%E3%83%9B" TargetMode="External"/><Relationship Id="rId1" Type="http://schemas.openxmlformats.org/officeDocument/2006/relationships/notesMaster" Target="../notesMasters/notesMaster1.xml"/><Relationship Id="rId6" Type="http://schemas.openxmlformats.org/officeDocument/2006/relationships/hyperlink" Target="https://ja.wikipedia.org/wiki/%E8%88%AA%E6%B5%B7%E8%A1%93" TargetMode="External"/><Relationship Id="rId15" Type="http://schemas.openxmlformats.org/officeDocument/2006/relationships/hyperlink" Target="https://www.weblio.jp/content/%E5%9C%B0%E5%9F%9F" TargetMode="External"/><Relationship Id="rId23" Type="http://schemas.openxmlformats.org/officeDocument/2006/relationships/hyperlink" Target="https://www.weblio.jp/content/%E5%85%A8%E5%9C%B0%E7%90%83%E6%B8%AC%E4%BD%8D%E3%82%B7%E3%82%B9%E3%83%86%E3%83%A0" TargetMode="External"/><Relationship Id="rId28" Type="http://schemas.openxmlformats.org/officeDocument/2006/relationships/hyperlink" Target="https://www.weblio.jp/content/%E4%B8%87" TargetMode="External"/><Relationship Id="rId36" Type="http://schemas.openxmlformats.org/officeDocument/2006/relationships/hyperlink" Target="https://www.weblio.jp/content/%E8%BF%94%E3%81%A3%E3%81%A6" TargetMode="External"/><Relationship Id="rId49" Type="http://schemas.openxmlformats.org/officeDocument/2006/relationships/hyperlink" Target="https://www.weblio.jp/content/%E7%B2%BE%E5%AF%86%E3%81%AA" TargetMode="External"/><Relationship Id="rId57" Type="http://schemas.openxmlformats.org/officeDocument/2006/relationships/hyperlink" Target="https://www.weblio.jp/content/%E6%8A%8A%E6%8F%A1%E3%81%97%E3%81%A6" TargetMode="External"/><Relationship Id="rId10" Type="http://schemas.openxmlformats.org/officeDocument/2006/relationships/hyperlink" Target="https://www.weblio.jp/content/%E5%9C%B0%E7%90%86%E6%83%85%E5%A0%B1" TargetMode="External"/><Relationship Id="rId31" Type="http://schemas.openxmlformats.org/officeDocument/2006/relationships/hyperlink" Target="https://www.weblio.jp/content/%E9%85%8D%E7%BD%AE%E3%81%95%E3%82%8C" TargetMode="External"/><Relationship Id="rId44" Type="http://schemas.openxmlformats.org/officeDocument/2006/relationships/hyperlink" Target="https://www.weblio.jp/content/%E5%90%8C%E6%99%82%E3%81%AB" TargetMode="External"/><Relationship Id="rId52" Type="http://schemas.openxmlformats.org/officeDocument/2006/relationships/hyperlink" Target="https://www.weblio.jp/content/%E5%8F%96%E5%BE%97" TargetMode="External"/><Relationship Id="rId60" Type="http://schemas.openxmlformats.org/officeDocument/2006/relationships/hyperlink" Target="https://www.weblio.jp/content/%E6%A9%9F%E8%83%BD" TargetMode="External"/><Relationship Id="rId65" Type="http://schemas.openxmlformats.org/officeDocument/2006/relationships/hyperlink" Target="https://www.weblio.jp/content/%E3%82%AB%E3%83%BC%E3%83%8A%E3%83%93%E3%82%B2%E3%83%BC%E3%82%B7%E3%83%A7%E3%83%B3%E3%82%B7%E3%82%B9%E3%83%86%E3%83%A0" TargetMode="External"/><Relationship Id="rId4" Type="http://schemas.openxmlformats.org/officeDocument/2006/relationships/hyperlink" Target="https://ja.wikipedia.org/wiki/%E8%88%B9%E8%88%B6" TargetMode="External"/><Relationship Id="rId9" Type="http://schemas.openxmlformats.org/officeDocument/2006/relationships/hyperlink" Target="https://www.weblio.jp/content/%E9%A7%86%E4%BD%BF%E3%81%97%E3%81%9F" TargetMode="External"/><Relationship Id="rId13" Type="http://schemas.openxmlformats.org/officeDocument/2006/relationships/hyperlink" Target="https://www.weblio.jp/content/%E5%9C%B0%E4%B8%8A" TargetMode="External"/><Relationship Id="rId18" Type="http://schemas.openxmlformats.org/officeDocument/2006/relationships/hyperlink" Target="https://www.weblio.jp/content/%E4%BB%95%E7%B5%84%E3%81%BF" TargetMode="External"/><Relationship Id="rId39" Type="http://schemas.openxmlformats.org/officeDocument/2006/relationships/hyperlink" Target="https://www.weblio.jp/content/%E8%A8%88%E7%AE%97"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www.kotoba.ne.jp/word/%E9%AB%98%E5%BA%A6%E8%A7%92" TargetMode="External"/><Relationship Id="rId13" Type="http://schemas.openxmlformats.org/officeDocument/2006/relationships/hyperlink" Target="http://www.kotoba.ne.jp/word/%E5%A4%AA%E9%99%BD" TargetMode="External"/><Relationship Id="rId18" Type="http://schemas.openxmlformats.org/officeDocument/2006/relationships/hyperlink" Target="http://www.kotoba.ne.jp/word/%E3%83%99%E3%83%86%E3%83%AB%E3%82%AE%E3%82%A6%E3%82%B9" TargetMode="External"/><Relationship Id="rId26" Type="http://schemas.openxmlformats.org/officeDocument/2006/relationships/hyperlink" Target="http://www.kotoba.ne.jp/word/%E3%82%A2%E3%83%89%E3%83%AA%E3%82%A2%E3%83%BC%E3%83%B3%E3%82%B9%E3%82%BE%E3%83%BC%E3%83%B3%E3%83%BB%E3%83%A1%E3%83%81%E3%82%A6%E3%82%B9" TargetMode="External"/><Relationship Id="rId3" Type="http://schemas.openxmlformats.org/officeDocument/2006/relationships/hyperlink" Target="https://math-info.criced.tsukuba.ac.jp/museum/Mathematics_tools/crossstaff/sub01.html" TargetMode="External"/><Relationship Id="rId21" Type="http://schemas.openxmlformats.org/officeDocument/2006/relationships/hyperlink" Target="http://www.kotoba.ne.jp/word/%E3%82%A2%E3%83%A9%E3%83%93%E3%82%A2%E4%BA%BA" TargetMode="External"/><Relationship Id="rId7" Type="http://schemas.openxmlformats.org/officeDocument/2006/relationships/hyperlink" Target="https://math-info.criced.tsukuba.ac.jp/Forall/project/history/2004/crossstaff/crossstaff_index.htm" TargetMode="External"/><Relationship Id="rId12" Type="http://schemas.openxmlformats.org/officeDocument/2006/relationships/hyperlink" Target="http://www.kotoba.ne.jp/word/%E5%8C%97%E6%A5%B5%E6%98%9F" TargetMode="External"/><Relationship Id="rId17" Type="http://schemas.openxmlformats.org/officeDocument/2006/relationships/hyperlink" Target="http://www.kotoba.ne.jp/word/%E3%83%AA%E3%82%B2%E3%83%AB" TargetMode="External"/><Relationship Id="rId25" Type="http://schemas.openxmlformats.org/officeDocument/2006/relationships/hyperlink" Target="http://www.kotoba.ne.jp/word/%E3%82%B2%E3%83%AB%E3%82%BD%E3%83%8B%E3%83%87%E3%82%B9" TargetMode="External"/><Relationship Id="rId2" Type="http://schemas.openxmlformats.org/officeDocument/2006/relationships/slide" Target="../slides/slide17.xml"/><Relationship Id="rId16" Type="http://schemas.openxmlformats.org/officeDocument/2006/relationships/hyperlink" Target="http://www.kotoba.ne.jp/word/%E3%82%AA%E3%83%AA%E3%82%AA%E3%83%B3%E5%BA%A7" TargetMode="External"/><Relationship Id="rId20" Type="http://schemas.openxmlformats.org/officeDocument/2006/relationships/hyperlink" Target="http://www.kotoba.ne.jp/word/%E3%82%A4%E3%83%B3%E3%83%89%E6%B4%8B" TargetMode="External"/><Relationship Id="rId1" Type="http://schemas.openxmlformats.org/officeDocument/2006/relationships/notesMaster" Target="../notesMasters/notesMaster1.xml"/><Relationship Id="rId6" Type="http://schemas.openxmlformats.org/officeDocument/2006/relationships/hyperlink" Target="https://math-info.criced.tsukuba.ac.jp/museum/Mathematics_tools/crossstaff/sub03.html" TargetMode="External"/><Relationship Id="rId11" Type="http://schemas.openxmlformats.org/officeDocument/2006/relationships/hyperlink" Target="http://www.kotoba.ne.jp/word/%E5%A4%A9%E4%BD%93%E8%A6%B3%E6%B8%AC" TargetMode="External"/><Relationship Id="rId24" Type="http://schemas.openxmlformats.org/officeDocument/2006/relationships/hyperlink" Target="http://www.kotoba.ne.jp/word/%E6%B2%88%E6%8B%AC" TargetMode="External"/><Relationship Id="rId5" Type="http://schemas.openxmlformats.org/officeDocument/2006/relationships/hyperlink" Target="https://math-info.criced.tsukuba.ac.jp/museum/Mathematics_tools/crossstaff/video/crossstaff.wmv" TargetMode="External"/><Relationship Id="rId15" Type="http://schemas.openxmlformats.org/officeDocument/2006/relationships/hyperlink" Target="http://www.kotoba.ne.jp/word/%E6%98%9F%E5%BA%A7" TargetMode="External"/><Relationship Id="rId23" Type="http://schemas.openxmlformats.org/officeDocument/2006/relationships/hyperlink" Target="http://www.kotoba.ne.jp/word/%E5%9B%9B%E5%88%86%E5%84%80" TargetMode="External"/><Relationship Id="rId10" Type="http://schemas.openxmlformats.org/officeDocument/2006/relationships/hyperlink" Target="http://www.kotoba.ne.jp/word/%E6%B8%AC%E9%87%8F" TargetMode="External"/><Relationship Id="rId19" Type="http://schemas.openxmlformats.org/officeDocument/2006/relationships/hyperlink" Target="http://www.kotoba.ne.jp/word/%E8%8C%82%E5%9C%A8%E5%AF%85%E7%94%B7" TargetMode="External"/><Relationship Id="rId4" Type="http://schemas.openxmlformats.org/officeDocument/2006/relationships/hyperlink" Target="https://math-info.criced.tsukuba.ac.jp/museum/Mathematics_tools/crossstaff/sub02.html" TargetMode="External"/><Relationship Id="rId9" Type="http://schemas.openxmlformats.org/officeDocument/2006/relationships/hyperlink" Target="http://www.kotoba.ne.jp/word/%E8%88%AA%E6%B5%B7%E8%A1%93" TargetMode="External"/><Relationship Id="rId14" Type="http://schemas.openxmlformats.org/officeDocument/2006/relationships/hyperlink" Target="http://www.kotoba.ne.jp/word/%E7%B7%AF%E5%BA%A6" TargetMode="External"/><Relationship Id="rId22" Type="http://schemas.openxmlformats.org/officeDocument/2006/relationships/hyperlink" Target="http://www.kotoba.ne.jp/word/%E3%82%A2%E3%82%B9%E3%83%88%E3%83%AD%E3%83%A9%E3%83%BC%E3%83%99" TargetMode="External"/><Relationship Id="rId27" Type="http://schemas.openxmlformats.org/officeDocument/2006/relationships/hyperlink" Target="http://www.kotoba.ne.jp/word/%E3%82%B2%E3%83%B3%E3%83%9E%E3%83%BB%E3%83%95%E3%83%AA%E3%82%B7%E3%82%A6%E3%82%B9"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www.kotoba.ne.jp/word/%E9%AB%98%E5%BA%A6%E8%A7%92" TargetMode="External"/><Relationship Id="rId13" Type="http://schemas.openxmlformats.org/officeDocument/2006/relationships/hyperlink" Target="http://www.kotoba.ne.jp/word/%E5%A4%AA%E9%99%BD" TargetMode="External"/><Relationship Id="rId18" Type="http://schemas.openxmlformats.org/officeDocument/2006/relationships/hyperlink" Target="http://www.kotoba.ne.jp/word/%E3%83%99%E3%83%86%E3%83%AB%E3%82%AE%E3%82%A6%E3%82%B9" TargetMode="External"/><Relationship Id="rId26" Type="http://schemas.openxmlformats.org/officeDocument/2006/relationships/hyperlink" Target="http://www.kotoba.ne.jp/word/%E3%82%A2%E3%83%89%E3%83%AA%E3%82%A2%E3%83%BC%E3%83%B3%E3%82%B9%E3%82%BE%E3%83%BC%E3%83%B3%E3%83%BB%E3%83%A1%E3%83%81%E3%82%A6%E3%82%B9" TargetMode="External"/><Relationship Id="rId3" Type="http://schemas.openxmlformats.org/officeDocument/2006/relationships/hyperlink" Target="https://math-info.criced.tsukuba.ac.jp/museum/Mathematics_tools/crossstaff/sub01.html" TargetMode="External"/><Relationship Id="rId21" Type="http://schemas.openxmlformats.org/officeDocument/2006/relationships/hyperlink" Target="http://www.kotoba.ne.jp/word/%E3%82%A2%E3%83%A9%E3%83%93%E3%82%A2%E4%BA%BA" TargetMode="External"/><Relationship Id="rId7" Type="http://schemas.openxmlformats.org/officeDocument/2006/relationships/hyperlink" Target="https://math-info.criced.tsukuba.ac.jp/Forall/project/history/2004/crossstaff/crossstaff_index.htm" TargetMode="External"/><Relationship Id="rId12" Type="http://schemas.openxmlformats.org/officeDocument/2006/relationships/hyperlink" Target="http://www.kotoba.ne.jp/word/%E5%8C%97%E6%A5%B5%E6%98%9F" TargetMode="External"/><Relationship Id="rId17" Type="http://schemas.openxmlformats.org/officeDocument/2006/relationships/hyperlink" Target="http://www.kotoba.ne.jp/word/%E3%83%AA%E3%82%B2%E3%83%AB" TargetMode="External"/><Relationship Id="rId25" Type="http://schemas.openxmlformats.org/officeDocument/2006/relationships/hyperlink" Target="http://www.kotoba.ne.jp/word/%E3%82%B2%E3%83%AB%E3%82%BD%E3%83%8B%E3%83%87%E3%82%B9" TargetMode="External"/><Relationship Id="rId2" Type="http://schemas.openxmlformats.org/officeDocument/2006/relationships/slide" Target="../slides/slide4.xml"/><Relationship Id="rId16" Type="http://schemas.openxmlformats.org/officeDocument/2006/relationships/hyperlink" Target="http://www.kotoba.ne.jp/word/%E3%82%AA%E3%83%AA%E3%82%AA%E3%83%B3%E5%BA%A7" TargetMode="External"/><Relationship Id="rId20" Type="http://schemas.openxmlformats.org/officeDocument/2006/relationships/hyperlink" Target="http://www.kotoba.ne.jp/word/%E3%82%A4%E3%83%B3%E3%83%89%E6%B4%8B" TargetMode="External"/><Relationship Id="rId1" Type="http://schemas.openxmlformats.org/officeDocument/2006/relationships/notesMaster" Target="../notesMasters/notesMaster1.xml"/><Relationship Id="rId6" Type="http://schemas.openxmlformats.org/officeDocument/2006/relationships/hyperlink" Target="https://math-info.criced.tsukuba.ac.jp/museum/Mathematics_tools/crossstaff/sub03.html" TargetMode="External"/><Relationship Id="rId11" Type="http://schemas.openxmlformats.org/officeDocument/2006/relationships/hyperlink" Target="http://www.kotoba.ne.jp/word/%E5%A4%A9%E4%BD%93%E8%A6%B3%E6%B8%AC" TargetMode="External"/><Relationship Id="rId24" Type="http://schemas.openxmlformats.org/officeDocument/2006/relationships/hyperlink" Target="http://www.kotoba.ne.jp/word/%E6%B2%88%E6%8B%AC" TargetMode="External"/><Relationship Id="rId5" Type="http://schemas.openxmlformats.org/officeDocument/2006/relationships/hyperlink" Target="https://math-info.criced.tsukuba.ac.jp/museum/Mathematics_tools/crossstaff/video/crossstaff.wmv" TargetMode="External"/><Relationship Id="rId15" Type="http://schemas.openxmlformats.org/officeDocument/2006/relationships/hyperlink" Target="http://www.kotoba.ne.jp/word/%E6%98%9F%E5%BA%A7" TargetMode="External"/><Relationship Id="rId23" Type="http://schemas.openxmlformats.org/officeDocument/2006/relationships/hyperlink" Target="http://www.kotoba.ne.jp/word/%E5%9B%9B%E5%88%86%E5%84%80" TargetMode="External"/><Relationship Id="rId10" Type="http://schemas.openxmlformats.org/officeDocument/2006/relationships/hyperlink" Target="http://www.kotoba.ne.jp/word/%E6%B8%AC%E9%87%8F" TargetMode="External"/><Relationship Id="rId19" Type="http://schemas.openxmlformats.org/officeDocument/2006/relationships/hyperlink" Target="http://www.kotoba.ne.jp/word/%E8%8C%82%E5%9C%A8%E5%AF%85%E7%94%B7" TargetMode="External"/><Relationship Id="rId4" Type="http://schemas.openxmlformats.org/officeDocument/2006/relationships/hyperlink" Target="https://math-info.criced.tsukuba.ac.jp/museum/Mathematics_tools/crossstaff/sub02.html" TargetMode="External"/><Relationship Id="rId9" Type="http://schemas.openxmlformats.org/officeDocument/2006/relationships/hyperlink" Target="http://www.kotoba.ne.jp/word/%E8%88%AA%E6%B5%B7%E8%A1%93" TargetMode="External"/><Relationship Id="rId14" Type="http://schemas.openxmlformats.org/officeDocument/2006/relationships/hyperlink" Target="http://www.kotoba.ne.jp/word/%E7%B7%AF%E5%BA%A6" TargetMode="External"/><Relationship Id="rId22" Type="http://schemas.openxmlformats.org/officeDocument/2006/relationships/hyperlink" Target="http://www.kotoba.ne.jp/word/%E3%82%A2%E3%82%B9%E3%83%88%E3%83%AD%E3%83%A9%E3%83%BC%E3%83%99" TargetMode="External"/><Relationship Id="rId27" Type="http://schemas.openxmlformats.org/officeDocument/2006/relationships/hyperlink" Target="http://www.kotoba.ne.jp/word/%E3%82%B2%E3%83%B3%E3%83%9E%E3%83%BB%E3%83%95%E3%83%AA%E3%82%B7%E3%82%A6%E3%82%B9" TargetMode="Externa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www.kotoba.ne.jp/word/%E9%AB%98%E5%BA%A6%E8%A7%92" TargetMode="External"/><Relationship Id="rId13" Type="http://schemas.openxmlformats.org/officeDocument/2006/relationships/hyperlink" Target="http://www.kotoba.ne.jp/word/%E5%A4%AA%E9%99%BD" TargetMode="External"/><Relationship Id="rId18" Type="http://schemas.openxmlformats.org/officeDocument/2006/relationships/hyperlink" Target="http://www.kotoba.ne.jp/word/%E3%83%99%E3%83%86%E3%83%AB%E3%82%AE%E3%82%A6%E3%82%B9" TargetMode="External"/><Relationship Id="rId26" Type="http://schemas.openxmlformats.org/officeDocument/2006/relationships/hyperlink" Target="http://www.kotoba.ne.jp/word/%E3%82%A2%E3%83%89%E3%83%AA%E3%82%A2%E3%83%BC%E3%83%B3%E3%82%B9%E3%82%BE%E3%83%BC%E3%83%B3%E3%83%BB%E3%83%A1%E3%83%81%E3%82%A6%E3%82%B9" TargetMode="External"/><Relationship Id="rId3" Type="http://schemas.openxmlformats.org/officeDocument/2006/relationships/hyperlink" Target="https://math-info.criced.tsukuba.ac.jp/museum/Mathematics_tools/crossstaff/sub01.html" TargetMode="External"/><Relationship Id="rId21" Type="http://schemas.openxmlformats.org/officeDocument/2006/relationships/hyperlink" Target="http://www.kotoba.ne.jp/word/%E3%82%A2%E3%83%A9%E3%83%93%E3%82%A2%E4%BA%BA" TargetMode="External"/><Relationship Id="rId7" Type="http://schemas.openxmlformats.org/officeDocument/2006/relationships/hyperlink" Target="https://math-info.criced.tsukuba.ac.jp/Forall/project/history/2004/crossstaff/crossstaff_index.htm" TargetMode="External"/><Relationship Id="rId12" Type="http://schemas.openxmlformats.org/officeDocument/2006/relationships/hyperlink" Target="http://www.kotoba.ne.jp/word/%E5%8C%97%E6%A5%B5%E6%98%9F" TargetMode="External"/><Relationship Id="rId17" Type="http://schemas.openxmlformats.org/officeDocument/2006/relationships/hyperlink" Target="http://www.kotoba.ne.jp/word/%E3%83%AA%E3%82%B2%E3%83%AB" TargetMode="External"/><Relationship Id="rId25" Type="http://schemas.openxmlformats.org/officeDocument/2006/relationships/hyperlink" Target="http://www.kotoba.ne.jp/word/%E3%82%B2%E3%83%AB%E3%82%BD%E3%83%8B%E3%83%87%E3%82%B9" TargetMode="External"/><Relationship Id="rId2" Type="http://schemas.openxmlformats.org/officeDocument/2006/relationships/slide" Target="../slides/slide5.xml"/><Relationship Id="rId16" Type="http://schemas.openxmlformats.org/officeDocument/2006/relationships/hyperlink" Target="http://www.kotoba.ne.jp/word/%E3%82%AA%E3%83%AA%E3%82%AA%E3%83%B3%E5%BA%A7" TargetMode="External"/><Relationship Id="rId20" Type="http://schemas.openxmlformats.org/officeDocument/2006/relationships/hyperlink" Target="http://www.kotoba.ne.jp/word/%E3%82%A4%E3%83%B3%E3%83%89%E6%B4%8B" TargetMode="External"/><Relationship Id="rId1" Type="http://schemas.openxmlformats.org/officeDocument/2006/relationships/notesMaster" Target="../notesMasters/notesMaster1.xml"/><Relationship Id="rId6" Type="http://schemas.openxmlformats.org/officeDocument/2006/relationships/hyperlink" Target="https://math-info.criced.tsukuba.ac.jp/museum/Mathematics_tools/crossstaff/sub03.html" TargetMode="External"/><Relationship Id="rId11" Type="http://schemas.openxmlformats.org/officeDocument/2006/relationships/hyperlink" Target="http://www.kotoba.ne.jp/word/%E5%A4%A9%E4%BD%93%E8%A6%B3%E6%B8%AC" TargetMode="External"/><Relationship Id="rId24" Type="http://schemas.openxmlformats.org/officeDocument/2006/relationships/hyperlink" Target="http://www.kotoba.ne.jp/word/%E6%B2%88%E6%8B%AC" TargetMode="External"/><Relationship Id="rId5" Type="http://schemas.openxmlformats.org/officeDocument/2006/relationships/hyperlink" Target="https://math-info.criced.tsukuba.ac.jp/museum/Mathematics_tools/crossstaff/video/crossstaff.wmv" TargetMode="External"/><Relationship Id="rId15" Type="http://schemas.openxmlformats.org/officeDocument/2006/relationships/hyperlink" Target="http://www.kotoba.ne.jp/word/%E6%98%9F%E5%BA%A7" TargetMode="External"/><Relationship Id="rId23" Type="http://schemas.openxmlformats.org/officeDocument/2006/relationships/hyperlink" Target="http://www.kotoba.ne.jp/word/%E5%9B%9B%E5%88%86%E5%84%80" TargetMode="External"/><Relationship Id="rId10" Type="http://schemas.openxmlformats.org/officeDocument/2006/relationships/hyperlink" Target="http://www.kotoba.ne.jp/word/%E6%B8%AC%E9%87%8F" TargetMode="External"/><Relationship Id="rId19" Type="http://schemas.openxmlformats.org/officeDocument/2006/relationships/hyperlink" Target="http://www.kotoba.ne.jp/word/%E8%8C%82%E5%9C%A8%E5%AF%85%E7%94%B7" TargetMode="External"/><Relationship Id="rId4" Type="http://schemas.openxmlformats.org/officeDocument/2006/relationships/hyperlink" Target="https://math-info.criced.tsukuba.ac.jp/museum/Mathematics_tools/crossstaff/sub02.html" TargetMode="External"/><Relationship Id="rId9" Type="http://schemas.openxmlformats.org/officeDocument/2006/relationships/hyperlink" Target="http://www.kotoba.ne.jp/word/%E8%88%AA%E6%B5%B7%E8%A1%93" TargetMode="External"/><Relationship Id="rId14" Type="http://schemas.openxmlformats.org/officeDocument/2006/relationships/hyperlink" Target="http://www.kotoba.ne.jp/word/%E7%B7%AF%E5%BA%A6" TargetMode="External"/><Relationship Id="rId22" Type="http://schemas.openxmlformats.org/officeDocument/2006/relationships/hyperlink" Target="http://www.kotoba.ne.jp/word/%E3%82%A2%E3%82%B9%E3%83%88%E3%83%AD%E3%83%A9%E3%83%BC%E3%83%99" TargetMode="External"/><Relationship Id="rId27" Type="http://schemas.openxmlformats.org/officeDocument/2006/relationships/hyperlink" Target="http://www.kotoba.ne.jp/word/%E3%82%B2%E3%83%B3%E3%83%9E%E3%83%BB%E3%83%95%E3%83%AA%E3%82%B7%E3%82%A6%E3%82%B9"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txBox="1">
            <a:spLocks noGrp="1" noChangeArrowheads="1"/>
          </p:cNvSpPr>
          <p:nvPr/>
        </p:nvSpPr>
        <p:spPr bwMode="auto">
          <a:xfrm>
            <a:off x="4021295" y="9720024"/>
            <a:ext cx="3076363" cy="512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4" tIns="47726" rIns="95454" bIns="47726"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C5358E95-DC75-464E-8CAB-5FE3327BBFA2}" type="slidenum">
              <a:rPr lang="en-US" altLang="ja-JP" sz="1900">
                <a:latin typeface="游ゴシック" panose="020B0400000000000000" pitchFamily="50" charset="-128"/>
              </a:rPr>
              <a:pPr algn="r" eaLnBrk="1" hangingPunct="1"/>
              <a:t>0</a:t>
            </a:fld>
            <a:endParaRPr lang="en-US" altLang="ja-JP" sz="1900">
              <a:latin typeface="游ゴシック" panose="020B0400000000000000" pitchFamily="50" charset="-128"/>
            </a:endParaRPr>
          </a:p>
        </p:txBody>
      </p:sp>
      <p:sp>
        <p:nvSpPr>
          <p:cNvPr id="6146" name="Rectangle 2"/>
          <p:cNvSpPr>
            <a:spLocks noGrp="1" noRot="1" noChangeAspect="1" noChangeArrowheads="1" noTextEdit="1"/>
          </p:cNvSpPr>
          <p:nvPr>
            <p:ph type="sldImg"/>
          </p:nvPr>
        </p:nvSpPr>
        <p:spPr>
          <a:solidFill>
            <a:srgbClr val="FFFFFF"/>
          </a:solidFill>
          <a:ln/>
        </p:spPr>
      </p:sp>
      <p:sp>
        <p:nvSpPr>
          <p:cNvPr id="61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ja-JP" sz="1900">
                <a:ea typeface="ＭＳ Ｐゴシック" panose="020B0600070205080204" pitchFamily="50" charset="-128"/>
              </a:rPr>
              <a:t>MISTEE</a:t>
            </a:r>
            <a:r>
              <a:rPr lang="ja-JP" altLang="en-US" sz="1900">
                <a:ea typeface="ＭＳ Ｐゴシック" panose="020B0600070205080204" pitchFamily="50" charset="-128"/>
              </a:rPr>
              <a:t>について</a:t>
            </a:r>
            <a:endParaRPr lang="ja-JP" altLang="ja-JP" sz="1900">
              <a:ea typeface="ＭＳ Ｐゴシック" panose="020B0600070205080204" pitchFamily="50" charset="-128"/>
            </a:endParaRPr>
          </a:p>
        </p:txBody>
      </p:sp>
      <p:sp>
        <p:nvSpPr>
          <p:cNvPr id="6148" name="スライド番号プレースホルダー 1"/>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591" eaLnBrk="0" hangingPunct="0">
              <a:defRPr kumimoji="1" sz="2500">
                <a:solidFill>
                  <a:schemeClr val="tx1"/>
                </a:solidFill>
                <a:latin typeface="Arial" panose="020B0604020202020204" pitchFamily="34" charset="0"/>
                <a:ea typeface="ＭＳ Ｐゴシック" panose="020B0600070205080204" pitchFamily="50" charset="-128"/>
              </a:defRPr>
            </a:lvl1pPr>
            <a:lvl2pPr marL="766293" indent="-294727" defTabSz="954591" eaLnBrk="0" hangingPunct="0">
              <a:defRPr kumimoji="1" sz="2500">
                <a:solidFill>
                  <a:schemeClr val="tx1"/>
                </a:solidFill>
                <a:latin typeface="Arial" panose="020B0604020202020204" pitchFamily="34" charset="0"/>
                <a:ea typeface="ＭＳ Ｐゴシック" panose="020B0600070205080204" pitchFamily="50" charset="-128"/>
              </a:defRPr>
            </a:lvl2pPr>
            <a:lvl3pPr marL="1178911" indent="-235782" defTabSz="954591" eaLnBrk="0" hangingPunct="0">
              <a:defRPr kumimoji="1" sz="2500">
                <a:solidFill>
                  <a:schemeClr val="tx1"/>
                </a:solidFill>
                <a:latin typeface="Arial" panose="020B0604020202020204" pitchFamily="34" charset="0"/>
                <a:ea typeface="ＭＳ Ｐゴシック" panose="020B0600070205080204" pitchFamily="50" charset="-128"/>
              </a:defRPr>
            </a:lvl3pPr>
            <a:lvl4pPr marL="1650475" indent="-235782" defTabSz="954591" eaLnBrk="0" hangingPunct="0">
              <a:defRPr kumimoji="1" sz="2500">
                <a:solidFill>
                  <a:schemeClr val="tx1"/>
                </a:solidFill>
                <a:latin typeface="Arial" panose="020B0604020202020204" pitchFamily="34" charset="0"/>
                <a:ea typeface="ＭＳ Ｐゴシック" panose="020B0600070205080204" pitchFamily="50" charset="-128"/>
              </a:defRPr>
            </a:lvl4pPr>
            <a:lvl5pPr marL="2122040" indent="-235782" defTabSz="954591" eaLnBrk="0" hangingPunct="0">
              <a:defRPr kumimoji="1" sz="2500">
                <a:solidFill>
                  <a:schemeClr val="tx1"/>
                </a:solidFill>
                <a:latin typeface="Arial" panose="020B0604020202020204" pitchFamily="34" charset="0"/>
                <a:ea typeface="ＭＳ Ｐゴシック" panose="020B0600070205080204" pitchFamily="50" charset="-128"/>
              </a:defRPr>
            </a:lvl5pPr>
            <a:lvl6pPr marL="2593604" indent="-235782" defTabSz="954591" eaLnBrk="0" fontAlgn="base" hangingPunct="0">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6pPr>
            <a:lvl7pPr marL="3065168" indent="-235782" defTabSz="954591" eaLnBrk="0" fontAlgn="base" hangingPunct="0">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7pPr>
            <a:lvl8pPr marL="3536733" indent="-235782" defTabSz="954591" eaLnBrk="0" fontAlgn="base" hangingPunct="0">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8pPr>
            <a:lvl9pPr marL="4008297" indent="-235782" defTabSz="954591" eaLnBrk="0" fontAlgn="base" hangingPunct="0">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9pPr>
          </a:lstStyle>
          <a:p>
            <a:pPr eaLnBrk="1" hangingPunct="1"/>
            <a:fld id="{5B011556-DD18-40AB-AD46-6E0C9318A62C}" type="slidenum">
              <a:rPr lang="en-US" altLang="ja-JP" sz="1900">
                <a:latin typeface="游ゴシック" panose="020B0400000000000000" pitchFamily="50" charset="-128"/>
              </a:rPr>
              <a:pPr eaLnBrk="1" hangingPunct="1"/>
              <a:t>0</a:t>
            </a:fld>
            <a:endParaRPr lang="en-US" altLang="ja-JP" sz="1900">
              <a:latin typeface="游ゴシック" panose="020B0400000000000000" pitchFamily="50" charset="-128"/>
            </a:endParaRPr>
          </a:p>
        </p:txBody>
      </p:sp>
    </p:spTree>
    <p:extLst>
      <p:ext uri="{BB962C8B-B14F-4D97-AF65-F5344CB8AC3E}">
        <p14:creationId xmlns:p14="http://schemas.microsoft.com/office/powerpoint/2010/main" val="3215203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9</a:t>
            </a:fld>
            <a:endParaRPr lang="en-US" altLang="ja-JP"/>
          </a:p>
        </p:txBody>
      </p:sp>
    </p:spTree>
    <p:extLst>
      <p:ext uri="{BB962C8B-B14F-4D97-AF65-F5344CB8AC3E}">
        <p14:creationId xmlns:p14="http://schemas.microsoft.com/office/powerpoint/2010/main" val="4157332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10</a:t>
            </a:fld>
            <a:endParaRPr lang="en-US" altLang="ja-JP"/>
          </a:p>
        </p:txBody>
      </p:sp>
    </p:spTree>
    <p:extLst>
      <p:ext uri="{BB962C8B-B14F-4D97-AF65-F5344CB8AC3E}">
        <p14:creationId xmlns:p14="http://schemas.microsoft.com/office/powerpoint/2010/main" val="4290673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11</a:t>
            </a:fld>
            <a:endParaRPr lang="en-US" altLang="ja-JP"/>
          </a:p>
        </p:txBody>
      </p:sp>
    </p:spTree>
    <p:extLst>
      <p:ext uri="{BB962C8B-B14F-4D97-AF65-F5344CB8AC3E}">
        <p14:creationId xmlns:p14="http://schemas.microsoft.com/office/powerpoint/2010/main" val="922951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12</a:t>
            </a:fld>
            <a:endParaRPr lang="en-US" altLang="ja-JP"/>
          </a:p>
        </p:txBody>
      </p:sp>
    </p:spTree>
    <p:extLst>
      <p:ext uri="{BB962C8B-B14F-4D97-AF65-F5344CB8AC3E}">
        <p14:creationId xmlns:p14="http://schemas.microsoft.com/office/powerpoint/2010/main" val="3002485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13</a:t>
            </a:fld>
            <a:endParaRPr lang="en-US" altLang="ja-JP"/>
          </a:p>
        </p:txBody>
      </p:sp>
    </p:spTree>
    <p:extLst>
      <p:ext uri="{BB962C8B-B14F-4D97-AF65-F5344CB8AC3E}">
        <p14:creationId xmlns:p14="http://schemas.microsoft.com/office/powerpoint/2010/main" val="23436780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0" i="0" dirty="0">
                <a:solidFill>
                  <a:srgbClr val="000000"/>
                </a:solidFill>
                <a:effectLst/>
                <a:latin typeface="Meiryo" panose="020B0604030504040204" pitchFamily="50" charset="-128"/>
                <a:ea typeface="Meiryo" panose="020B0604030504040204" pitchFamily="50" charset="-128"/>
              </a:rPr>
              <a:t>デービスの名で呼ばれる装置が図 </a:t>
            </a:r>
            <a:r>
              <a:rPr lang="en-US" altLang="ja-JP" b="0" i="0" dirty="0">
                <a:solidFill>
                  <a:srgbClr val="000000"/>
                </a:solidFill>
                <a:effectLst/>
                <a:latin typeface="Meiryo" panose="020B0604030504040204" pitchFamily="50" charset="-128"/>
                <a:ea typeface="Meiryo" panose="020B0604030504040204" pitchFamily="50" charset="-128"/>
              </a:rPr>
              <a:t>3 </a:t>
            </a:r>
            <a:r>
              <a:rPr lang="ja-JP" altLang="en-US" b="0" i="0" dirty="0">
                <a:solidFill>
                  <a:srgbClr val="000000"/>
                </a:solidFill>
                <a:effectLst/>
                <a:latin typeface="Meiryo" panose="020B0604030504040204" pitchFamily="50" charset="-128"/>
                <a:ea typeface="Meiryo" panose="020B0604030504040204" pitchFamily="50" charset="-128"/>
              </a:rPr>
              <a:t>に表示される。 この型式は </a:t>
            </a:r>
            <a:r>
              <a:rPr lang="en-US" altLang="ja-JP" b="0" i="0" dirty="0">
                <a:solidFill>
                  <a:srgbClr val="000000"/>
                </a:solidFill>
                <a:effectLst/>
                <a:latin typeface="Meiryo" panose="020B0604030504040204" pitchFamily="50" charset="-128"/>
                <a:ea typeface="Meiryo" panose="020B0604030504040204" pitchFamily="50" charset="-128"/>
              </a:rPr>
              <a:t>17 </a:t>
            </a:r>
            <a:r>
              <a:rPr lang="ja-JP" altLang="en-US" b="0" i="0" dirty="0">
                <a:solidFill>
                  <a:srgbClr val="000000"/>
                </a:solidFill>
                <a:effectLst/>
                <a:latin typeface="Meiryo" panose="020B0604030504040204" pitchFamily="50" charset="-128"/>
                <a:ea typeface="Meiryo" panose="020B0604030504040204" pitchFamily="50" charset="-128"/>
              </a:rPr>
              <a:t>世紀中頃に発展した。 四分の </a:t>
            </a:r>
            <a:r>
              <a:rPr lang="en-US" altLang="ja-JP" b="0" i="0" dirty="0">
                <a:solidFill>
                  <a:srgbClr val="000000"/>
                </a:solidFill>
                <a:effectLst/>
                <a:latin typeface="Meiryo" panose="020B0604030504040204" pitchFamily="50" charset="-128"/>
                <a:ea typeface="Meiryo" panose="020B0604030504040204" pitchFamily="50" charset="-128"/>
              </a:rPr>
              <a:t>1 </a:t>
            </a:r>
            <a:r>
              <a:rPr lang="ja-JP" altLang="en-US" b="0" i="0" dirty="0">
                <a:solidFill>
                  <a:srgbClr val="000000"/>
                </a:solidFill>
                <a:effectLst/>
                <a:latin typeface="Meiryo" panose="020B0604030504040204" pitchFamily="50" charset="-128"/>
                <a:ea typeface="Meiryo" panose="020B0604030504040204" pitchFamily="50" charset="-128"/>
              </a:rPr>
              <a:t>の円弧が </a:t>
            </a:r>
            <a:r>
              <a:rPr lang="en-US" altLang="ja-JP" b="0" i="0" dirty="0">
                <a:solidFill>
                  <a:srgbClr val="000000"/>
                </a:solidFill>
                <a:effectLst/>
                <a:latin typeface="Meiryo" panose="020B0604030504040204" pitchFamily="50" charset="-128"/>
                <a:ea typeface="Meiryo" panose="020B0604030504040204" pitchFamily="50" charset="-128"/>
              </a:rPr>
              <a:t>2 </a:t>
            </a:r>
            <a:r>
              <a:rPr lang="ja-JP" altLang="en-US" b="0" i="0" dirty="0">
                <a:solidFill>
                  <a:srgbClr val="000000"/>
                </a:solidFill>
                <a:effectLst/>
                <a:latin typeface="Meiryo" panose="020B0604030504040204" pitchFamily="50" charset="-128"/>
                <a:ea typeface="Meiryo" panose="020B0604030504040204" pitchFamily="50" charset="-128"/>
              </a:rPr>
              <a:t>つの部分に分けられた。 小さい半径を持つ円弧は </a:t>
            </a:r>
            <a:r>
              <a:rPr lang="en-US" altLang="ja-JP" b="0" i="0" dirty="0">
                <a:solidFill>
                  <a:srgbClr val="000000"/>
                </a:solidFill>
                <a:effectLst/>
                <a:latin typeface="Meiryo" panose="020B0604030504040204" pitchFamily="50" charset="-128"/>
                <a:ea typeface="Meiryo" panose="020B0604030504040204" pitchFamily="50" charset="-128"/>
              </a:rPr>
              <a:t>60 </a:t>
            </a:r>
            <a:r>
              <a:rPr lang="ja-JP" altLang="en-US" b="0" i="0" dirty="0">
                <a:solidFill>
                  <a:srgbClr val="000000"/>
                </a:solidFill>
                <a:effectLst/>
                <a:latin typeface="Meiryo" panose="020B0604030504040204" pitchFamily="50" charset="-128"/>
                <a:ea typeface="Meiryo" panose="020B0604030504040204" pitchFamily="50" charset="-128"/>
              </a:rPr>
              <a:t>度で棒の上部に搭載され、 長い半径を持つ円弧は </a:t>
            </a:r>
            <a:r>
              <a:rPr lang="en-US" altLang="ja-JP" b="0" i="0" dirty="0">
                <a:solidFill>
                  <a:srgbClr val="000000"/>
                </a:solidFill>
                <a:effectLst/>
                <a:latin typeface="Meiryo" panose="020B0604030504040204" pitchFamily="50" charset="-128"/>
                <a:ea typeface="Meiryo" panose="020B0604030504040204" pitchFamily="50" charset="-128"/>
              </a:rPr>
              <a:t>30 </a:t>
            </a:r>
            <a:r>
              <a:rPr lang="ja-JP" altLang="en-US" b="0" i="0" dirty="0">
                <a:solidFill>
                  <a:srgbClr val="000000"/>
                </a:solidFill>
                <a:effectLst/>
                <a:latin typeface="Meiryo" panose="020B0604030504040204" pitchFamily="50" charset="-128"/>
                <a:ea typeface="Meiryo" panose="020B0604030504040204" pitchFamily="50" charset="-128"/>
              </a:rPr>
              <a:t>度で下部に搭載される。 両方の円弧は中心が共通である。 共通の中心には隙間のあいた水平線板 </a:t>
            </a:r>
            <a:r>
              <a:rPr lang="en-US" altLang="ja-JP" b="0" i="0" dirty="0">
                <a:solidFill>
                  <a:srgbClr val="000000"/>
                </a:solidFill>
                <a:effectLst/>
                <a:latin typeface="Meiryo" panose="020B0604030504040204" pitchFamily="50" charset="-128"/>
                <a:ea typeface="Meiryo" panose="020B0604030504040204" pitchFamily="50" charset="-128"/>
              </a:rPr>
              <a:t>(B) </a:t>
            </a:r>
            <a:r>
              <a:rPr lang="ja-JP" altLang="en-US" b="0" i="0" dirty="0">
                <a:solidFill>
                  <a:srgbClr val="000000"/>
                </a:solidFill>
                <a:effectLst/>
                <a:latin typeface="Meiryo" panose="020B0604030504040204" pitchFamily="50" charset="-128"/>
                <a:ea typeface="Meiryo" panose="020B0604030504040204" pitchFamily="50" charset="-128"/>
              </a:rPr>
              <a:t>が搭載されている。 移動可能な影板 </a:t>
            </a:r>
            <a:r>
              <a:rPr lang="en-US" altLang="ja-JP" b="0" i="0" dirty="0">
                <a:solidFill>
                  <a:srgbClr val="000000"/>
                </a:solidFill>
                <a:effectLst/>
                <a:latin typeface="Meiryo" panose="020B0604030504040204" pitchFamily="50" charset="-128"/>
                <a:ea typeface="Meiryo" panose="020B0604030504040204" pitchFamily="50" charset="-128"/>
              </a:rPr>
              <a:t>(A) </a:t>
            </a:r>
            <a:r>
              <a:rPr lang="ja-JP" altLang="en-US" b="0" i="0" dirty="0">
                <a:solidFill>
                  <a:srgbClr val="000000"/>
                </a:solidFill>
                <a:effectLst/>
                <a:latin typeface="Meiryo" panose="020B0604030504040204" pitchFamily="50" charset="-128"/>
                <a:ea typeface="Meiryo" panose="020B0604030504040204" pitchFamily="50" charset="-128"/>
              </a:rPr>
              <a:t>が上部の円弧にセットされ、 影が水平線板に落ちるようになっていた。 移動可能な視準板 </a:t>
            </a:r>
            <a:r>
              <a:rPr lang="en-US" altLang="ja-JP" b="0" i="0" dirty="0">
                <a:solidFill>
                  <a:srgbClr val="000000"/>
                </a:solidFill>
                <a:effectLst/>
                <a:latin typeface="Meiryo" panose="020B0604030504040204" pitchFamily="50" charset="-128"/>
                <a:ea typeface="Meiryo" panose="020B0604030504040204" pitchFamily="50" charset="-128"/>
              </a:rPr>
              <a:t>(C) </a:t>
            </a:r>
            <a:r>
              <a:rPr lang="ja-JP" altLang="en-US" b="0" i="0" dirty="0">
                <a:solidFill>
                  <a:srgbClr val="000000"/>
                </a:solidFill>
                <a:effectLst/>
                <a:latin typeface="Meiryo" panose="020B0604030504040204" pitchFamily="50" charset="-128"/>
                <a:ea typeface="Meiryo" panose="020B0604030504040204" pitchFamily="50" charset="-128"/>
              </a:rPr>
              <a:t>が下部の円弧に搭載されていた。</a:t>
            </a:r>
            <a:endParaRPr lang="en-US" altLang="ja-JP" b="0" i="0" dirty="0">
              <a:solidFill>
                <a:srgbClr val="000000"/>
              </a:solidFill>
              <a:effectLst/>
              <a:latin typeface="Meiryo" panose="020B0604030504040204" pitchFamily="50" charset="-128"/>
              <a:ea typeface="Meiryo" panose="020B0604030504040204" pitchFamily="50" charset="-128"/>
            </a:endParaRPr>
          </a:p>
          <a:p>
            <a:r>
              <a:rPr lang="ja-JP" altLang="en-US" b="0" i="0" dirty="0">
                <a:solidFill>
                  <a:srgbClr val="111111"/>
                </a:solidFill>
                <a:effectLst/>
                <a:latin typeface="Roboto" panose="020F0502020204030204" pitchFamily="2" charset="0"/>
              </a:rPr>
              <a:t>四分儀 （しぶんぎ、 英</a:t>
            </a:r>
            <a:r>
              <a:rPr lang="en-US" altLang="ja-JP" b="0" i="0" dirty="0">
                <a:solidFill>
                  <a:srgbClr val="111111"/>
                </a:solidFill>
                <a:effectLst/>
                <a:latin typeface="Roboto" panose="020F0502020204030204" pitchFamily="2" charset="0"/>
              </a:rPr>
              <a:t>: quadrant </a:t>
            </a:r>
            <a:r>
              <a:rPr lang="ja-JP" altLang="en-US" b="0" i="0" dirty="0">
                <a:solidFill>
                  <a:srgbClr val="111111"/>
                </a:solidFill>
                <a:effectLst/>
                <a:latin typeface="Roboto" panose="020F0502020204030204" pitchFamily="2" charset="0"/>
              </a:rPr>
              <a:t>）あるいは 象限儀 （しょうげんぎ）とは、</a:t>
            </a:r>
            <a:r>
              <a:rPr lang="ja-JP" altLang="en-US" b="1" i="0" dirty="0">
                <a:solidFill>
                  <a:srgbClr val="111111"/>
                </a:solidFill>
                <a:effectLst/>
                <a:latin typeface="Roboto" panose="020F0502020204030204" pitchFamily="2" charset="0"/>
              </a:rPr>
              <a:t>円の</a:t>
            </a:r>
            <a:r>
              <a:rPr lang="en-US" altLang="ja-JP" b="1" i="0" dirty="0">
                <a:solidFill>
                  <a:srgbClr val="111111"/>
                </a:solidFill>
                <a:effectLst/>
                <a:latin typeface="Roboto" panose="020F0502020204030204" pitchFamily="2" charset="0"/>
              </a:rPr>
              <a:t>4</a:t>
            </a:r>
            <a:r>
              <a:rPr lang="ja-JP" altLang="en-US" b="1" i="0" dirty="0">
                <a:solidFill>
                  <a:srgbClr val="111111"/>
                </a:solidFill>
                <a:effectLst/>
                <a:latin typeface="Roboto" panose="020F0502020204030204" pitchFamily="2" charset="0"/>
              </a:rPr>
              <a:t>分の</a:t>
            </a:r>
            <a:r>
              <a:rPr lang="en-US" altLang="ja-JP" b="1" i="0" dirty="0">
                <a:solidFill>
                  <a:srgbClr val="111111"/>
                </a:solidFill>
                <a:effectLst/>
                <a:latin typeface="Roboto" panose="020F0502020204030204" pitchFamily="2" charset="0"/>
              </a:rPr>
              <a:t>1</a:t>
            </a:r>
            <a:r>
              <a:rPr lang="ja-JP" altLang="en-US" b="1" i="0" dirty="0">
                <a:solidFill>
                  <a:srgbClr val="111111"/>
                </a:solidFill>
                <a:effectLst/>
                <a:latin typeface="Roboto" panose="020F0502020204030204" pitchFamily="2" charset="0"/>
              </a:rPr>
              <a:t>の扇形をした目盛りのついた 定規 に照準類がついた道具</a:t>
            </a:r>
            <a:r>
              <a:rPr lang="ja-JP" altLang="en-US" b="0" i="0" dirty="0">
                <a:solidFill>
                  <a:srgbClr val="111111"/>
                </a:solidFill>
                <a:effectLst/>
                <a:latin typeface="Roboto" panose="020F0502020204030204" pitchFamily="2" charset="0"/>
              </a:rPr>
              <a:t>。 いくつかの使用法がある。 天体観測の道具として用いる場合は、主に天体の地平線からの高度を測定するために用いられた。</a:t>
            </a:r>
            <a:endParaRPr lang="en-US" altLang="ja-JP" b="0" i="0" dirty="0">
              <a:solidFill>
                <a:srgbClr val="000000"/>
              </a:solidFill>
              <a:effectLst/>
              <a:latin typeface="Meiryo" panose="020B0604030504040204" pitchFamily="50" charset="-128"/>
              <a:ea typeface="Meiryo" panose="020B0604030504040204" pitchFamily="50" charset="-128"/>
            </a:endParaRPr>
          </a:p>
          <a:p>
            <a:r>
              <a:rPr kumimoji="1" lang="ja-JP" altLang="en-US" dirty="0"/>
              <a:t>　</a:t>
            </a:r>
            <a:r>
              <a:rPr lang="ja-JP" altLang="en-US" b="0" i="0" dirty="0">
                <a:solidFill>
                  <a:srgbClr val="111111"/>
                </a:solidFill>
                <a:effectLst/>
                <a:latin typeface="Roboto" panose="02000000000000000000" pitchFamily="2" charset="0"/>
              </a:rPr>
              <a:t>六分儀 （ろくぶんぎ、 英語</a:t>
            </a:r>
            <a:r>
              <a:rPr lang="en-US" altLang="ja-JP" b="0" i="0" dirty="0">
                <a:solidFill>
                  <a:srgbClr val="111111"/>
                </a:solidFill>
                <a:effectLst/>
                <a:latin typeface="Roboto" panose="02000000000000000000" pitchFamily="2" charset="0"/>
              </a:rPr>
              <a:t>: sextant </a:t>
            </a:r>
            <a:r>
              <a:rPr lang="ja-JP" altLang="en-US" b="0" i="0" dirty="0">
                <a:solidFill>
                  <a:srgbClr val="111111"/>
                </a:solidFill>
                <a:effectLst/>
                <a:latin typeface="Roboto" panose="02000000000000000000" pitchFamily="2" charset="0"/>
              </a:rPr>
              <a:t>）は、</a:t>
            </a:r>
            <a:r>
              <a:rPr lang="en-US" altLang="ja-JP" b="1" i="0" dirty="0">
                <a:solidFill>
                  <a:srgbClr val="111111"/>
                </a:solidFill>
                <a:effectLst/>
                <a:latin typeface="Roboto" panose="02000000000000000000" pitchFamily="2" charset="0"/>
              </a:rPr>
              <a:t>2</a:t>
            </a:r>
            <a:r>
              <a:rPr lang="ja-JP" altLang="en-US" b="1" i="0" dirty="0">
                <a:solidFill>
                  <a:srgbClr val="111111"/>
                </a:solidFill>
                <a:effectLst/>
                <a:latin typeface="Roboto" panose="02000000000000000000" pitchFamily="2" charset="0"/>
              </a:rPr>
              <a:t>つの視認可能な物体間の 角距離（ 英語版 ） を測定するために用いられる道具</a:t>
            </a:r>
            <a:r>
              <a:rPr lang="ja-JP" altLang="en-US" b="0" i="0" dirty="0">
                <a:solidFill>
                  <a:srgbClr val="111111"/>
                </a:solidFill>
                <a:effectLst/>
                <a:latin typeface="Roboto" panose="02000000000000000000" pitchFamily="2" charset="0"/>
              </a:rPr>
              <a:t>であり、 反射計器（ 英語版 ） の一種である。 </a:t>
            </a:r>
            <a:r>
              <a:rPr lang="en-US" altLang="ja-JP" b="0" i="0" dirty="0">
                <a:solidFill>
                  <a:srgbClr val="111111"/>
                </a:solidFill>
                <a:effectLst/>
                <a:latin typeface="Roboto" panose="02000000000000000000" pitchFamily="2" charset="0"/>
              </a:rPr>
              <a:t>^ </a:t>
            </a:r>
            <a:r>
              <a:rPr lang="ja-JP" altLang="en-US" b="0" i="0" dirty="0">
                <a:solidFill>
                  <a:srgbClr val="111111"/>
                </a:solidFill>
                <a:effectLst/>
                <a:latin typeface="Roboto" panose="02000000000000000000" pitchFamily="2" charset="0"/>
              </a:rPr>
              <a:t>観測点と、それ以外の任意の点ふたつとをそれぞれ直線で結んだとき、その二直線のなす角度。 二点間を線で結んだときの長さ（ 距離 ）とは別の概念である</a:t>
            </a:r>
            <a:endParaRPr lang="en-US" altLang="ja-JP" b="0" i="0" dirty="0">
              <a:solidFill>
                <a:srgbClr val="111111"/>
              </a:solidFill>
              <a:effectLst/>
              <a:latin typeface="Roboto" panose="02000000000000000000" pitchFamily="2" charset="0"/>
            </a:endParaRPr>
          </a:p>
          <a:p>
            <a:endParaRPr kumimoji="1" lang="en-US" altLang="ja-JP" b="0" i="0" dirty="0">
              <a:solidFill>
                <a:srgbClr val="111111"/>
              </a:solidFill>
              <a:effectLst/>
              <a:latin typeface="Roboto" panose="02000000000000000000" pitchFamily="2" charset="0"/>
            </a:endParaRPr>
          </a:p>
          <a:p>
            <a:r>
              <a:rPr lang="ja-JP" altLang="en-US" b="1" i="0" dirty="0">
                <a:solidFill>
                  <a:srgbClr val="202122"/>
                </a:solidFill>
                <a:effectLst/>
                <a:latin typeface="Arial" panose="020B0604020202020204" pitchFamily="34" charset="0"/>
              </a:rPr>
              <a:t>天測航法</a:t>
            </a:r>
            <a:r>
              <a:rPr lang="ja-JP" altLang="en-US" b="0" i="0" dirty="0">
                <a:solidFill>
                  <a:srgbClr val="202122"/>
                </a:solidFill>
                <a:effectLst/>
                <a:latin typeface="Arial" panose="020B0604020202020204" pitchFamily="34" charset="0"/>
              </a:rPr>
              <a:t>（てんそくこうほう、</a:t>
            </a:r>
            <a:r>
              <a:rPr lang="en-US" altLang="ja-JP" b="0" i="0" dirty="0">
                <a:solidFill>
                  <a:srgbClr val="202122"/>
                </a:solidFill>
                <a:effectLst/>
                <a:latin typeface="Arial" panose="020B0604020202020204" pitchFamily="34" charset="0"/>
              </a:rPr>
              <a:t>celestial navigation</a:t>
            </a:r>
            <a:r>
              <a:rPr lang="ja-JP" altLang="en-US" b="0" i="0" dirty="0">
                <a:solidFill>
                  <a:srgbClr val="202122"/>
                </a:solidFill>
                <a:effectLst/>
                <a:latin typeface="Arial" panose="020B0604020202020204" pitchFamily="34" charset="0"/>
              </a:rPr>
              <a:t>、</a:t>
            </a:r>
            <a:r>
              <a:rPr lang="en-US" altLang="ja-JP" b="0" i="0" dirty="0">
                <a:solidFill>
                  <a:srgbClr val="202122"/>
                </a:solidFill>
                <a:effectLst/>
                <a:latin typeface="Arial" panose="020B0604020202020204" pitchFamily="34" charset="0"/>
              </a:rPr>
              <a:t>astronavigation</a:t>
            </a:r>
            <a:r>
              <a:rPr lang="ja-JP" altLang="en-US" b="0" i="0" dirty="0">
                <a:solidFill>
                  <a:srgbClr val="202122"/>
                </a:solidFill>
                <a:effectLst/>
                <a:latin typeface="Arial" panose="020B0604020202020204" pitchFamily="34" charset="0"/>
              </a:rPr>
              <a:t>）または</a:t>
            </a:r>
            <a:r>
              <a:rPr lang="ja-JP" altLang="en-US" b="1" i="0" dirty="0">
                <a:solidFill>
                  <a:srgbClr val="202122"/>
                </a:solidFill>
                <a:effectLst/>
                <a:latin typeface="Arial" panose="020B0604020202020204" pitchFamily="34" charset="0"/>
              </a:rPr>
              <a:t>天文航法</a:t>
            </a:r>
            <a:r>
              <a:rPr lang="ja-JP" altLang="en-US" b="0" i="0" dirty="0">
                <a:solidFill>
                  <a:srgbClr val="202122"/>
                </a:solidFill>
                <a:effectLst/>
                <a:latin typeface="Arial" panose="020B0604020202020204" pitchFamily="34" charset="0"/>
              </a:rPr>
              <a:t>（てんもんこうほう）とは、陸地の見えない外洋で</a:t>
            </a:r>
            <a:r>
              <a:rPr lang="ja-JP" altLang="en-US" b="0" i="0" u="none" strike="noStrike" dirty="0">
                <a:solidFill>
                  <a:srgbClr val="3366CC"/>
                </a:solidFill>
                <a:effectLst/>
                <a:latin typeface="Arial" panose="020B0604020202020204" pitchFamily="34" charset="0"/>
                <a:hlinkClick r:id="rId3" tooltip="天体"/>
              </a:rPr>
              <a:t>天体</a:t>
            </a:r>
            <a:r>
              <a:rPr lang="ja-JP" altLang="en-US" b="0" i="0" dirty="0">
                <a:solidFill>
                  <a:srgbClr val="202122"/>
                </a:solidFill>
                <a:effectLst/>
                <a:latin typeface="Arial" panose="020B0604020202020204" pitchFamily="34" charset="0"/>
              </a:rPr>
              <a:t>を観測することで</a:t>
            </a:r>
            <a:r>
              <a:rPr lang="ja-JP" altLang="en-US" b="0" i="0" u="none" strike="noStrike" dirty="0">
                <a:solidFill>
                  <a:srgbClr val="3366CC"/>
                </a:solidFill>
                <a:effectLst/>
                <a:latin typeface="Arial" panose="020B0604020202020204" pitchFamily="34" charset="0"/>
                <a:hlinkClick r:id="rId4" tooltip="船舶"/>
              </a:rPr>
              <a:t>船舶</a:t>
            </a:r>
            <a:r>
              <a:rPr lang="ja-JP" altLang="en-US" b="0" i="0" dirty="0">
                <a:solidFill>
                  <a:srgbClr val="202122"/>
                </a:solidFill>
                <a:effectLst/>
                <a:latin typeface="Arial" panose="020B0604020202020204" pitchFamily="34" charset="0"/>
              </a:rPr>
              <a:t>や</a:t>
            </a:r>
            <a:r>
              <a:rPr lang="ja-JP" altLang="en-US" b="0" i="0" u="none" strike="noStrike" dirty="0">
                <a:solidFill>
                  <a:srgbClr val="3366CC"/>
                </a:solidFill>
                <a:effectLst/>
                <a:latin typeface="Arial" panose="020B0604020202020204" pitchFamily="34" charset="0"/>
                <a:hlinkClick r:id="rId5" tooltip="航空機"/>
              </a:rPr>
              <a:t>航空機</a:t>
            </a:r>
            <a:r>
              <a:rPr lang="ja-JP" altLang="en-US" b="0" i="0" dirty="0">
                <a:solidFill>
                  <a:srgbClr val="202122"/>
                </a:solidFill>
                <a:effectLst/>
                <a:latin typeface="Arial" panose="020B0604020202020204" pitchFamily="34" charset="0"/>
              </a:rPr>
              <a:t>の位置を特定する</a:t>
            </a:r>
            <a:r>
              <a:rPr lang="ja-JP" altLang="en-US" b="0" i="0" u="none" strike="noStrike" dirty="0">
                <a:solidFill>
                  <a:srgbClr val="3366CC"/>
                </a:solidFill>
                <a:effectLst/>
                <a:latin typeface="Arial" panose="020B0604020202020204" pitchFamily="34" charset="0"/>
                <a:hlinkClick r:id="rId6" tooltip="航海術"/>
              </a:rPr>
              <a:t>航海術</a:t>
            </a:r>
            <a:r>
              <a:rPr lang="ja-JP" altLang="en-US" b="0" i="0" dirty="0">
                <a:solidFill>
                  <a:srgbClr val="202122"/>
                </a:solidFill>
                <a:effectLst/>
                <a:latin typeface="Arial" panose="020B0604020202020204" pitchFamily="34" charset="0"/>
              </a:rPr>
              <a:t>である。</a:t>
            </a:r>
            <a:endParaRPr lang="en-US" altLang="ja-JP" b="0" i="0" dirty="0">
              <a:solidFill>
                <a:srgbClr val="202122"/>
              </a:solidFill>
              <a:effectLst/>
              <a:latin typeface="Arial" panose="020B0604020202020204" pitchFamily="34" charset="0"/>
            </a:endParaRPr>
          </a:p>
          <a:p>
            <a:endParaRPr kumimoji="1" lang="en-US" altLang="ja-JP" b="0" i="0" dirty="0">
              <a:solidFill>
                <a:srgbClr val="202122"/>
              </a:solidFill>
              <a:effectLst/>
              <a:latin typeface="Arial" panose="020B0604020202020204" pitchFamily="34" charset="0"/>
            </a:endParaRPr>
          </a:p>
          <a:p>
            <a:endParaRPr kumimoji="1" lang="en-US" altLang="ja-JP" b="0" i="0" dirty="0">
              <a:solidFill>
                <a:srgbClr val="202122"/>
              </a:solidFill>
              <a:effectLst/>
              <a:latin typeface="Arial" panose="020B0604020202020204" pitchFamily="34" charset="0"/>
            </a:endParaRPr>
          </a:p>
          <a:p>
            <a:r>
              <a:rPr lang="ja-JP" altLang="en-US" b="0" i="0" dirty="0">
                <a:solidFill>
                  <a:srgbClr val="333333"/>
                </a:solidFill>
                <a:effectLst/>
                <a:latin typeface="Hiragino Sans"/>
              </a:rPr>
              <a:t>それでは、航海術の考え方はアポロ計画にどのように応用されたのでしょうか？アポロ計画の宇宙船では、航海で使われたアストロラーベと磁気コンパスの役割を、それぞれ宇宙六分儀と慣性計測装置（</a:t>
            </a:r>
            <a:r>
              <a:rPr lang="en-US" altLang="ja-JP" b="0" i="0" dirty="0">
                <a:solidFill>
                  <a:srgbClr val="333333"/>
                </a:solidFill>
                <a:effectLst/>
                <a:latin typeface="Hiragino Sans"/>
              </a:rPr>
              <a:t>IMU</a:t>
            </a:r>
            <a:r>
              <a:rPr lang="ja-JP" altLang="en-US" b="0" i="0" dirty="0">
                <a:solidFill>
                  <a:srgbClr val="333333"/>
                </a:solidFill>
                <a:effectLst/>
                <a:latin typeface="Hiragino Sans"/>
              </a:rPr>
              <a:t>：</a:t>
            </a:r>
            <a:r>
              <a:rPr lang="en-US" altLang="ja-JP" b="0" i="0" dirty="0">
                <a:solidFill>
                  <a:srgbClr val="333333"/>
                </a:solidFill>
                <a:effectLst/>
                <a:latin typeface="Hiragino Sans"/>
              </a:rPr>
              <a:t>Inertial Measuring Unit</a:t>
            </a:r>
            <a:r>
              <a:rPr lang="ja-JP" altLang="en-US" b="0" i="0" dirty="0">
                <a:solidFill>
                  <a:srgbClr val="333333"/>
                </a:solidFill>
                <a:effectLst/>
                <a:latin typeface="Hiragino Sans"/>
              </a:rPr>
              <a:t>）が担うようになりました。（*</a:t>
            </a:r>
            <a:r>
              <a:rPr lang="en-US" altLang="ja-JP" b="0" i="0" dirty="0">
                <a:solidFill>
                  <a:srgbClr val="333333"/>
                </a:solidFill>
                <a:effectLst/>
                <a:latin typeface="Hiragino Sans"/>
              </a:rPr>
              <a:t>1</a:t>
            </a:r>
            <a:r>
              <a:rPr lang="ja-JP" altLang="en-US" b="0" i="0" dirty="0">
                <a:solidFill>
                  <a:srgbClr val="333333"/>
                </a:solidFill>
                <a:effectLst/>
                <a:latin typeface="Hiragino Sans"/>
              </a:rPr>
              <a:t>）アポロ計画の司令船で使われた</a:t>
            </a:r>
            <a:r>
              <a:rPr lang="en-US" altLang="ja-JP" b="0" i="0" dirty="0">
                <a:solidFill>
                  <a:srgbClr val="333333"/>
                </a:solidFill>
                <a:effectLst/>
                <a:latin typeface="Hiragino Sans"/>
              </a:rPr>
              <a:t>2</a:t>
            </a:r>
            <a:r>
              <a:rPr lang="ja-JP" altLang="en-US" b="0" i="0" dirty="0">
                <a:solidFill>
                  <a:srgbClr val="333333"/>
                </a:solidFill>
                <a:effectLst/>
                <a:latin typeface="Hiragino Sans"/>
              </a:rPr>
              <a:t>つの光学機器は、走査望遠鏡（倍率</a:t>
            </a:r>
            <a:r>
              <a:rPr lang="en-US" altLang="ja-JP" b="0" i="0" dirty="0">
                <a:solidFill>
                  <a:srgbClr val="333333"/>
                </a:solidFill>
                <a:effectLst/>
                <a:latin typeface="Hiragino Sans"/>
              </a:rPr>
              <a:t>1</a:t>
            </a:r>
            <a:r>
              <a:rPr lang="ja-JP" altLang="en-US" b="0" i="0" dirty="0">
                <a:solidFill>
                  <a:srgbClr val="333333"/>
                </a:solidFill>
                <a:effectLst/>
                <a:latin typeface="Hiragino Sans"/>
              </a:rPr>
              <a:t>倍）と宇宙六分儀（倍率</a:t>
            </a:r>
            <a:r>
              <a:rPr lang="en-US" altLang="ja-JP" b="0" i="0" dirty="0">
                <a:solidFill>
                  <a:srgbClr val="333333"/>
                </a:solidFill>
                <a:effectLst/>
                <a:latin typeface="Hiragino Sans"/>
              </a:rPr>
              <a:t>28</a:t>
            </a:r>
            <a:r>
              <a:rPr lang="ja-JP" altLang="en-US" b="0" i="0" dirty="0">
                <a:solidFill>
                  <a:srgbClr val="333333"/>
                </a:solidFill>
                <a:effectLst/>
                <a:latin typeface="Hiragino Sans"/>
              </a:rPr>
              <a:t>倍）でした。（*</a:t>
            </a:r>
            <a:r>
              <a:rPr lang="en-US" altLang="ja-JP" b="0" i="0" dirty="0">
                <a:solidFill>
                  <a:srgbClr val="333333"/>
                </a:solidFill>
                <a:effectLst/>
                <a:latin typeface="Hiragino Sans"/>
              </a:rPr>
              <a:t>12</a:t>
            </a:r>
            <a:r>
              <a:rPr lang="ja-JP" altLang="en-US" b="0" i="0" dirty="0">
                <a:solidFill>
                  <a:srgbClr val="333333"/>
                </a:solidFill>
                <a:effectLst/>
                <a:latin typeface="Hiragino Sans"/>
              </a:rPr>
              <a:t>）また、</a:t>
            </a:r>
            <a:r>
              <a:rPr lang="en-US" altLang="ja-JP" b="0" i="0" dirty="0">
                <a:solidFill>
                  <a:srgbClr val="333333"/>
                </a:solidFill>
                <a:effectLst/>
                <a:latin typeface="Hiragino Sans"/>
              </a:rPr>
              <a:t>IMU</a:t>
            </a:r>
            <a:r>
              <a:rPr lang="ja-JP" altLang="en-US" b="0" i="0" dirty="0">
                <a:solidFill>
                  <a:srgbClr val="333333"/>
                </a:solidFill>
                <a:effectLst/>
                <a:latin typeface="Hiragino Sans"/>
              </a:rPr>
              <a:t>は加速度計とジャイロスコープ（高速回転するコマ）で構成され、自律的に宇宙船の位置、速度および姿勢を求めました。</a:t>
            </a:r>
            <a:endParaRPr kumimoji="1" lang="en-US" altLang="ja-JP" b="0" i="0" dirty="0">
              <a:solidFill>
                <a:srgbClr val="202122"/>
              </a:solidFill>
              <a:effectLst/>
              <a:latin typeface="Arial" panose="020B0604020202020204" pitchFamily="34" charset="0"/>
            </a:endParaRPr>
          </a:p>
          <a:p>
            <a:r>
              <a:rPr lang="en-US" altLang="ja-JP" b="0" i="0" dirty="0" err="1">
                <a:solidFill>
                  <a:srgbClr val="000000"/>
                </a:solidFill>
                <a:effectLst/>
                <a:latin typeface="ＭＳ Ｐゴシック" panose="020B0600070205080204" pitchFamily="50" charset="-128"/>
                <a:ea typeface="ＭＳ Ｐゴシック" panose="020B0600070205080204" pitchFamily="50" charset="-128"/>
              </a:rPr>
              <a:t>gps</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a:t>
            </a:r>
            <a:r>
              <a:rPr lang="ja-JP" altLang="en-US" b="0" i="0" u="none" strike="noStrike" dirty="0">
                <a:solidFill>
                  <a:srgbClr val="CF1507"/>
                </a:solidFill>
                <a:effectLst/>
                <a:latin typeface="ＭＳ Ｐゴシック" panose="020B0600070205080204" pitchFamily="50" charset="-128"/>
                <a:ea typeface="ＭＳ Ｐゴシック" panose="020B0600070205080204" pitchFamily="50" charset="-128"/>
                <a:hlinkClick r:id="rId7" tooltip="ジーピーエスの意味"/>
              </a:rPr>
              <a:t>ジーピーエス</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）とは～</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8" tooltip="人工衛星の意味"/>
              </a:rPr>
              <a:t>人工衛星</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を</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9" tooltip="駆使したの意味"/>
              </a:rPr>
              <a:t>駆使した</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10" tooltip="地理情報の意味"/>
              </a:rPr>
              <a:t>地理情報</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11" tooltip="計測の意味"/>
              </a:rPr>
              <a:t>計測</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12" tooltip="システムの意味"/>
              </a:rPr>
              <a:t>システム</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の名称です。</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13" tooltip="地上の意味"/>
              </a:rPr>
              <a:t>地上</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の</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14" tooltip="あらゆるの意味"/>
              </a:rPr>
              <a:t>あらゆる</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15" tooltip="地域の意味"/>
              </a:rPr>
              <a:t>地域</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の</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16" tooltip="緯度・経度の意味"/>
              </a:rPr>
              <a:t>緯度・経度</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、高度が</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17" tooltip="特定できるの意味"/>
              </a:rPr>
              <a:t>特定できる</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18" tooltip="仕組みの意味"/>
              </a:rPr>
              <a:t>仕組み</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として</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19" tooltip="利用されの意味"/>
              </a:rPr>
              <a:t>利用され</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てい</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20" tooltip="ます。の意味"/>
              </a:rPr>
              <a:t>ます。</a:t>
            </a:r>
            <a:r>
              <a:rPr lang="en-US" altLang="ja-JP" b="0" i="0" dirty="0">
                <a:solidFill>
                  <a:srgbClr val="000000"/>
                </a:solidFill>
                <a:effectLst/>
                <a:latin typeface="ＭＳ Ｐゴシック" panose="020B0600070205080204" pitchFamily="50" charset="-128"/>
                <a:ea typeface="ＭＳ Ｐゴシック" panose="020B0600070205080204" pitchFamily="50" charset="-128"/>
              </a:rPr>
              <a:t>GPS</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は「</a:t>
            </a:r>
            <a:r>
              <a:rPr lang="en-US" altLang="ja-JP"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21" tooltip="Global Positioning Systemの意味"/>
              </a:rPr>
              <a:t>Global Positioning System</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」の略であり、</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22" tooltip="直訳の意味"/>
              </a:rPr>
              <a:t>直訳</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して「</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23" tooltip="全地球測位システムの意味"/>
              </a:rPr>
              <a:t>全地球測位システム</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」あるいは「全</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24" tooltip="地球の意味"/>
              </a:rPr>
              <a:t>地球</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25" tooltip="無線測位の意味"/>
              </a:rPr>
              <a:t>無線測位</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12" tooltip="システムの意味"/>
              </a:rPr>
              <a:t>システム</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」などとも</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26" tooltip="呼ばれますの意味"/>
              </a:rPr>
              <a:t>呼ばれます</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a:t>
            </a:r>
            <a:br>
              <a:rPr lang="ja-JP" altLang="en-US" dirty="0"/>
            </a:br>
            <a:br>
              <a:rPr lang="ja-JP" altLang="en-US" dirty="0"/>
            </a:br>
            <a:r>
              <a:rPr lang="en-US" altLang="ja-JP" b="0" i="0" dirty="0">
                <a:solidFill>
                  <a:srgbClr val="000000"/>
                </a:solidFill>
                <a:effectLst/>
                <a:latin typeface="ＭＳ Ｐゴシック" panose="020B0600070205080204" pitchFamily="50" charset="-128"/>
                <a:ea typeface="ＭＳ Ｐゴシック" panose="020B0600070205080204" pitchFamily="50" charset="-128"/>
              </a:rPr>
              <a:t>GPS</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は、</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13" tooltip="地上の意味"/>
              </a:rPr>
              <a:t>地上</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の</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27" tooltip="端末の意味"/>
              </a:rPr>
              <a:t>端末</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から高度およそ</a:t>
            </a:r>
            <a:r>
              <a:rPr lang="en-US" altLang="ja-JP" b="0" i="0" dirty="0">
                <a:solidFill>
                  <a:srgbClr val="000000"/>
                </a:solidFill>
                <a:effectLst/>
                <a:latin typeface="ＭＳ Ｐゴシック" panose="020B0600070205080204" pitchFamily="50" charset="-128"/>
                <a:ea typeface="ＭＳ Ｐゴシック" panose="020B0600070205080204" pitchFamily="50" charset="-128"/>
              </a:rPr>
              <a:t>2</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28" tooltip="万の意味"/>
              </a:rPr>
              <a:t>万</a:t>
            </a:r>
            <a:r>
              <a:rPr lang="en-US" altLang="ja-JP"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29" tooltip="kmの意味"/>
              </a:rPr>
              <a:t>km</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の</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30" tooltip="軌道上の意味"/>
              </a:rPr>
              <a:t>軌道上</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に</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31" tooltip="配置されの意味"/>
              </a:rPr>
              <a:t>配置され</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た「</a:t>
            </a:r>
            <a:r>
              <a:rPr lang="en-US" altLang="ja-JP"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32" tooltip="GPS衛星の意味"/>
              </a:rPr>
              <a:t>GPS</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32" tooltip="GPS衛星の意味"/>
              </a:rPr>
              <a:t>衛星</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」へ</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33" tooltip="信号の意味"/>
              </a:rPr>
              <a:t>信号</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を</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34" tooltip="発信しの意味"/>
              </a:rPr>
              <a:t>発信し</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35" tooltip="応答の意味"/>
              </a:rPr>
              <a:t>応答</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が</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36" tooltip="返っての意味"/>
              </a:rPr>
              <a:t>返って</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くるまでの</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37" tooltip="わずかなの意味"/>
              </a:rPr>
              <a:t>わずかな</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38" tooltip="時間差の意味"/>
              </a:rPr>
              <a:t>時間差</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を</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39" tooltip="計算の意味"/>
              </a:rPr>
              <a:t>計算</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40" tooltip="照合するの意味"/>
              </a:rPr>
              <a:t>照合する</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ことで</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41" tooltip="地理上の位置の意味"/>
              </a:rPr>
              <a:t>地理上の位置</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を</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42" tooltip="特定しますの意味"/>
              </a:rPr>
              <a:t>特定します</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43" tooltip="複数の意味"/>
              </a:rPr>
              <a:t>複数</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の</a:t>
            </a:r>
            <a:r>
              <a:rPr lang="en-US" altLang="ja-JP"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32" tooltip="GPS衛星の意味"/>
              </a:rPr>
              <a:t>GPS</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32" tooltip="GPS衛星の意味"/>
              </a:rPr>
              <a:t>衛星</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と</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44" tooltip="同時にの意味"/>
              </a:rPr>
              <a:t>同時に</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33" tooltip="信号の意味"/>
              </a:rPr>
              <a:t>信号</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を</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45" tooltip="授受するの意味"/>
              </a:rPr>
              <a:t>授受する</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ことで、各</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46" tooltip="衛星の意味"/>
              </a:rPr>
              <a:t>衛星</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との</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47" tooltip="応答時間の意味"/>
              </a:rPr>
              <a:t>応答時間</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の差が</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48" tooltip="判明しの意味"/>
              </a:rPr>
              <a:t>判明し</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、それによって</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49" tooltip="精密なの意味"/>
              </a:rPr>
              <a:t>精密な</a:t>
            </a:r>
            <a:r>
              <a:rPr lang="en-US" altLang="ja-JP"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50" tooltip="3次元の意味"/>
              </a:rPr>
              <a:t>3</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50" tooltip="3次元の意味"/>
              </a:rPr>
              <a:t>次元</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の</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51" tooltip="位置情報の意味"/>
              </a:rPr>
              <a:t>位置情報</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が</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52" tooltip="取得の意味"/>
              </a:rPr>
              <a:t>取得</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53" tooltip="できますの意味"/>
              </a:rPr>
              <a:t>できます</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a:t>
            </a:r>
            <a:br>
              <a:rPr lang="ja-JP" altLang="en-US" dirty="0"/>
            </a:br>
            <a:br>
              <a:rPr lang="ja-JP" altLang="en-US" dirty="0"/>
            </a:b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51" tooltip="位置情報の意味"/>
              </a:rPr>
              <a:t>位置情報</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の処理は</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13" tooltip="地上の意味"/>
              </a:rPr>
              <a:t>地上</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の</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27" tooltip="端末の意味"/>
              </a:rPr>
              <a:t>端末</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側で行わており、</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46" tooltip="衛星の意味"/>
              </a:rPr>
              <a:t>衛星</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54" tooltip="自体の意味"/>
              </a:rPr>
              <a:t>自体</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が</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55" tooltip="発信者の意味"/>
              </a:rPr>
              <a:t>発信者</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の</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56" tooltip="位置の意味"/>
              </a:rPr>
              <a:t>位置</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を</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57" tooltip="把握しての意味"/>
              </a:rPr>
              <a:t>把握して</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いる</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58" tooltip="というわけでの意味"/>
              </a:rPr>
              <a:t>というわけで</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はありません。</a:t>
            </a:r>
            <a:r>
              <a:rPr lang="en-US" altLang="ja-JP" b="0" i="0" dirty="0">
                <a:solidFill>
                  <a:srgbClr val="000000"/>
                </a:solidFill>
                <a:effectLst/>
                <a:latin typeface="ＭＳ Ｐゴシック" panose="020B0600070205080204" pitchFamily="50" charset="-128"/>
                <a:ea typeface="ＭＳ Ｐゴシック" panose="020B0600070205080204" pitchFamily="50" charset="-128"/>
              </a:rPr>
              <a:t>GPS</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27" tooltip="端末の意味"/>
              </a:rPr>
              <a:t>端末</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59" tooltip="としてのの意味"/>
              </a:rPr>
              <a:t>としての</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60" tooltip="機能の意味"/>
              </a:rPr>
              <a:t>機能</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は</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61" tooltip="最近の意味"/>
              </a:rPr>
              <a:t>最近</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では</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62" tooltip="スマホの意味"/>
              </a:rPr>
              <a:t>スマホ</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63" tooltip="スマートフォンの意味"/>
              </a:rPr>
              <a:t>スマートフォン</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）や</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64" tooltip="カーナビの意味"/>
              </a:rPr>
              <a:t>カーナビ</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65" tooltip="カーナビゲーションシステムの意味"/>
              </a:rPr>
              <a:t>カーナビゲーションシステム</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）などに</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66" tooltip="不可欠の意味"/>
              </a:rPr>
              <a:t>不可欠</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の</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60" tooltip="機能の意味"/>
              </a:rPr>
              <a:t>機能</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として</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67" tooltip="組み込まれの意味"/>
              </a:rPr>
              <a:t>組み込まれ</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てい</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20" tooltip="ます。の意味"/>
              </a:rPr>
              <a:t>ます。</a:t>
            </a:r>
            <a:br>
              <a:rPr lang="ja-JP" altLang="en-US" dirty="0"/>
            </a:br>
            <a:endParaRPr kumimoji="1" lang="en-US" altLang="ja-JP" b="0" i="0" dirty="0">
              <a:solidFill>
                <a:srgbClr val="111111"/>
              </a:solidFill>
              <a:effectLst/>
              <a:latin typeface="Roboto" panose="02000000000000000000" pitchFamily="2" charset="0"/>
            </a:endParaRPr>
          </a:p>
          <a:p>
            <a:r>
              <a:rPr lang="en-US" altLang="ja-JP" b="0" i="0" dirty="0">
                <a:solidFill>
                  <a:srgbClr val="000000"/>
                </a:solidFill>
                <a:effectLst/>
                <a:latin typeface="游ゴシック" panose="020B0400000000000000" pitchFamily="50" charset="-128"/>
                <a:ea typeface="游ゴシック" panose="020B0400000000000000" pitchFamily="50" charset="-128"/>
              </a:rPr>
              <a:t>3</a:t>
            </a:r>
            <a:r>
              <a:rPr lang="ja-JP" altLang="en-US" b="0" i="0" dirty="0">
                <a:solidFill>
                  <a:srgbClr val="000000"/>
                </a:solidFill>
                <a:effectLst/>
                <a:latin typeface="游ゴシック" panose="020B0400000000000000" pitchFamily="50" charset="-128"/>
                <a:ea typeface="游ゴシック" panose="020B0400000000000000" pitchFamily="50" charset="-128"/>
              </a:rPr>
              <a:t>次元測位とは、空間の位置を計測する技術のことです。</a:t>
            </a:r>
            <a:r>
              <a:rPr lang="en-US" altLang="ja-JP" b="0" i="0" dirty="0">
                <a:solidFill>
                  <a:srgbClr val="000000"/>
                </a:solidFill>
                <a:effectLst/>
                <a:latin typeface="游ゴシック" panose="020B0400000000000000" pitchFamily="50" charset="-128"/>
                <a:ea typeface="游ゴシック" panose="020B0400000000000000" pitchFamily="50" charset="-128"/>
              </a:rPr>
              <a:t>2</a:t>
            </a:r>
            <a:r>
              <a:rPr lang="ja-JP" altLang="en-US" b="0" i="0" dirty="0">
                <a:solidFill>
                  <a:srgbClr val="000000"/>
                </a:solidFill>
                <a:effectLst/>
                <a:latin typeface="游ゴシック" panose="020B0400000000000000" pitchFamily="50" charset="-128"/>
                <a:ea typeface="游ゴシック" panose="020B0400000000000000" pitchFamily="50" charset="-128"/>
              </a:rPr>
              <a:t>次元測位が平面上の位置を測ることに対して、</a:t>
            </a:r>
            <a:r>
              <a:rPr lang="en-US" altLang="ja-JP" b="0" i="0" dirty="0">
                <a:solidFill>
                  <a:srgbClr val="000000"/>
                </a:solidFill>
                <a:effectLst/>
                <a:latin typeface="游ゴシック" panose="020B0400000000000000" pitchFamily="50" charset="-128"/>
                <a:ea typeface="游ゴシック" panose="020B0400000000000000" pitchFamily="50" charset="-128"/>
              </a:rPr>
              <a:t>3</a:t>
            </a:r>
            <a:r>
              <a:rPr lang="ja-JP" altLang="en-US" b="0" i="0" dirty="0">
                <a:solidFill>
                  <a:srgbClr val="000000"/>
                </a:solidFill>
                <a:effectLst/>
                <a:latin typeface="游ゴシック" panose="020B0400000000000000" pitchFamily="50" charset="-128"/>
                <a:ea typeface="游ゴシック" panose="020B0400000000000000" pitchFamily="50" charset="-128"/>
              </a:rPr>
              <a:t>次元測位は空間内の位置を測定します。</a:t>
            </a:r>
            <a:r>
              <a:rPr lang="en-US" altLang="ja-JP" b="0" i="0" dirty="0">
                <a:solidFill>
                  <a:srgbClr val="000000"/>
                </a:solidFill>
                <a:effectLst/>
                <a:latin typeface="游ゴシック" panose="020B0400000000000000" pitchFamily="50" charset="-128"/>
                <a:ea typeface="游ゴシック" panose="020B0400000000000000" pitchFamily="50" charset="-128"/>
              </a:rPr>
              <a:t>GPS</a:t>
            </a:r>
            <a:r>
              <a:rPr lang="ja-JP" altLang="en-US" b="0" i="0" dirty="0">
                <a:solidFill>
                  <a:srgbClr val="000000"/>
                </a:solidFill>
                <a:effectLst/>
                <a:latin typeface="游ゴシック" panose="020B0400000000000000" pitchFamily="50" charset="-128"/>
                <a:ea typeface="游ゴシック" panose="020B0400000000000000" pitchFamily="50" charset="-128"/>
              </a:rPr>
              <a:t>や衛星測位、</a:t>
            </a:r>
            <a:r>
              <a:rPr lang="en-US" altLang="ja-JP" b="0" i="0" dirty="0">
                <a:solidFill>
                  <a:srgbClr val="000000"/>
                </a:solidFill>
                <a:effectLst/>
                <a:latin typeface="游ゴシック" panose="020B0400000000000000" pitchFamily="50" charset="-128"/>
                <a:ea typeface="游ゴシック" panose="020B0400000000000000" pitchFamily="50" charset="-128"/>
              </a:rPr>
              <a:t>LIDAR</a:t>
            </a:r>
            <a:r>
              <a:rPr lang="ja-JP" altLang="en-US" b="0" i="0" dirty="0">
                <a:solidFill>
                  <a:srgbClr val="000000"/>
                </a:solidFill>
                <a:effectLst/>
                <a:latin typeface="游ゴシック" panose="020B0400000000000000" pitchFamily="50" charset="-128"/>
                <a:ea typeface="游ゴシック" panose="020B0400000000000000" pitchFamily="50" charset="-128"/>
              </a:rPr>
              <a:t>（ライダー）などが代表的な</a:t>
            </a:r>
            <a:r>
              <a:rPr lang="en-US" altLang="ja-JP" b="0" i="0" dirty="0">
                <a:solidFill>
                  <a:srgbClr val="000000"/>
                </a:solidFill>
                <a:effectLst/>
                <a:latin typeface="游ゴシック" panose="020B0400000000000000" pitchFamily="50" charset="-128"/>
                <a:ea typeface="游ゴシック" panose="020B0400000000000000" pitchFamily="50" charset="-128"/>
              </a:rPr>
              <a:t>3</a:t>
            </a:r>
            <a:r>
              <a:rPr lang="ja-JP" altLang="en-US" b="0" i="0" dirty="0">
                <a:solidFill>
                  <a:srgbClr val="000000"/>
                </a:solidFill>
                <a:effectLst/>
                <a:latin typeface="游ゴシック" panose="020B0400000000000000" pitchFamily="50" charset="-128"/>
                <a:ea typeface="游ゴシック" panose="020B0400000000000000" pitchFamily="50" charset="-128"/>
              </a:rPr>
              <a:t>次元測位技術であり、世界中で様々な分野で活用されています。</a:t>
            </a:r>
            <a:endParaRPr lang="en-US" altLang="ja-JP" b="0" i="0" dirty="0">
              <a:solidFill>
                <a:srgbClr val="000000"/>
              </a:solidFill>
              <a:effectLst/>
              <a:latin typeface="游ゴシック" panose="020B0400000000000000" pitchFamily="50" charset="-128"/>
              <a:ea typeface="游ゴシック" panose="020B0400000000000000" pitchFamily="50" charset="-128"/>
            </a:endParaRPr>
          </a:p>
          <a:p>
            <a:pPr algn="l"/>
            <a:r>
              <a:rPr lang="ja-JP" altLang="en-US" b="1" i="0" dirty="0">
                <a:solidFill>
                  <a:srgbClr val="002647"/>
                </a:solidFill>
                <a:effectLst/>
                <a:latin typeface="Verdana" panose="020B0604030504040204" pitchFamily="34" charset="0"/>
              </a:rPr>
              <a:t>衛星測位システムとは</a:t>
            </a:r>
          </a:p>
          <a:p>
            <a:pPr algn="l"/>
            <a:r>
              <a:rPr lang="ja-JP" altLang="en-US" b="0" i="0" dirty="0">
                <a:solidFill>
                  <a:srgbClr val="000000"/>
                </a:solidFill>
                <a:effectLst/>
                <a:latin typeface="Verdana" panose="020B0604030504040204" pitchFamily="34" charset="0"/>
              </a:rPr>
              <a:t>　衛星測位システムは、英語の</a:t>
            </a:r>
            <a:r>
              <a:rPr lang="en-US" altLang="ja-JP" b="0" i="0" u="sng" dirty="0">
                <a:solidFill>
                  <a:srgbClr val="000000"/>
                </a:solidFill>
                <a:effectLst/>
                <a:latin typeface="Verdana" panose="020B0604030504040204" pitchFamily="34" charset="0"/>
              </a:rPr>
              <a:t>G</a:t>
            </a:r>
            <a:r>
              <a:rPr lang="en-US" altLang="ja-JP" b="0" i="0" dirty="0">
                <a:solidFill>
                  <a:srgbClr val="000000"/>
                </a:solidFill>
                <a:effectLst/>
                <a:latin typeface="Verdana" panose="020B0604030504040204" pitchFamily="34" charset="0"/>
              </a:rPr>
              <a:t>lobal </a:t>
            </a:r>
            <a:r>
              <a:rPr lang="en-US" altLang="ja-JP" b="0" i="0" u="sng" dirty="0">
                <a:solidFill>
                  <a:srgbClr val="000000"/>
                </a:solidFill>
                <a:effectLst/>
                <a:latin typeface="Verdana" panose="020B0604030504040204" pitchFamily="34" charset="0"/>
              </a:rPr>
              <a:t>N</a:t>
            </a:r>
            <a:r>
              <a:rPr lang="en-US" altLang="ja-JP" b="0" i="0" dirty="0">
                <a:solidFill>
                  <a:srgbClr val="000000"/>
                </a:solidFill>
                <a:effectLst/>
                <a:latin typeface="Verdana" panose="020B0604030504040204" pitchFamily="34" charset="0"/>
              </a:rPr>
              <a:t>avigation </a:t>
            </a:r>
            <a:r>
              <a:rPr lang="en-US" altLang="ja-JP" b="0" i="0" u="sng" dirty="0">
                <a:solidFill>
                  <a:srgbClr val="000000"/>
                </a:solidFill>
                <a:effectLst/>
                <a:latin typeface="Verdana" panose="020B0604030504040204" pitchFamily="34" charset="0"/>
              </a:rPr>
              <a:t>S</a:t>
            </a:r>
            <a:r>
              <a:rPr lang="en-US" altLang="ja-JP" b="0" i="0" dirty="0">
                <a:solidFill>
                  <a:srgbClr val="000000"/>
                </a:solidFill>
                <a:effectLst/>
                <a:latin typeface="Verdana" panose="020B0604030504040204" pitchFamily="34" charset="0"/>
              </a:rPr>
              <a:t>atellite </a:t>
            </a:r>
            <a:r>
              <a:rPr lang="en-US" altLang="ja-JP" b="0" i="0" u="sng" dirty="0">
                <a:solidFill>
                  <a:srgbClr val="000000"/>
                </a:solidFill>
                <a:effectLst/>
                <a:latin typeface="Verdana" panose="020B0604030504040204" pitchFamily="34" charset="0"/>
              </a:rPr>
              <a:t>S</a:t>
            </a:r>
            <a:r>
              <a:rPr lang="en-US" altLang="ja-JP" b="0" i="0" dirty="0">
                <a:solidFill>
                  <a:srgbClr val="000000"/>
                </a:solidFill>
                <a:effectLst/>
                <a:latin typeface="Verdana" panose="020B0604030504040204" pitchFamily="34" charset="0"/>
              </a:rPr>
              <a:t>ystem</a:t>
            </a:r>
            <a:r>
              <a:rPr lang="ja-JP" altLang="en-US" b="0" i="0" dirty="0">
                <a:solidFill>
                  <a:srgbClr val="000000"/>
                </a:solidFill>
                <a:effectLst/>
                <a:latin typeface="Verdana" panose="020B0604030504040204" pitchFamily="34" charset="0"/>
              </a:rPr>
              <a:t>の頭文字から「</a:t>
            </a:r>
            <a:r>
              <a:rPr lang="en-US" altLang="ja-JP" b="0" i="0" dirty="0">
                <a:solidFill>
                  <a:srgbClr val="000000"/>
                </a:solidFill>
                <a:effectLst/>
                <a:latin typeface="Verdana" panose="020B0604030504040204" pitchFamily="34" charset="0"/>
              </a:rPr>
              <a:t>GNSS</a:t>
            </a:r>
            <a:r>
              <a:rPr lang="ja-JP" altLang="en-US" b="0" i="0" dirty="0">
                <a:solidFill>
                  <a:srgbClr val="000000"/>
                </a:solidFill>
                <a:effectLst/>
                <a:latin typeface="Verdana" panose="020B0604030504040204" pitchFamily="34" charset="0"/>
              </a:rPr>
              <a:t>」と表記されます。</a:t>
            </a:r>
            <a:r>
              <a:rPr lang="en-US" altLang="ja-JP" b="0" i="0" dirty="0">
                <a:solidFill>
                  <a:srgbClr val="000000"/>
                </a:solidFill>
                <a:effectLst/>
                <a:latin typeface="Verdana" panose="020B0604030504040204" pitchFamily="34" charset="0"/>
              </a:rPr>
              <a:t>GNSS</a:t>
            </a:r>
            <a:r>
              <a:rPr lang="ja-JP" altLang="en-US" b="0" i="0" dirty="0">
                <a:solidFill>
                  <a:srgbClr val="000000"/>
                </a:solidFill>
                <a:effectLst/>
                <a:latin typeface="Verdana" panose="020B0604030504040204" pitchFamily="34" charset="0"/>
              </a:rPr>
              <a:t>衛星には、</a:t>
            </a:r>
            <a:r>
              <a:rPr lang="en-US" altLang="ja-JP" b="0" i="0" dirty="0">
                <a:solidFill>
                  <a:srgbClr val="000000"/>
                </a:solidFill>
                <a:effectLst/>
                <a:latin typeface="Verdana" panose="020B0604030504040204" pitchFamily="34" charset="0"/>
              </a:rPr>
              <a:t>QZSS</a:t>
            </a:r>
            <a:r>
              <a:rPr lang="ja-JP" altLang="en-US" b="0" i="0" dirty="0">
                <a:solidFill>
                  <a:srgbClr val="000000"/>
                </a:solidFill>
                <a:effectLst/>
                <a:latin typeface="Verdana" panose="020B0604030504040204" pitchFamily="34" charset="0"/>
              </a:rPr>
              <a:t>（日本）、</a:t>
            </a:r>
            <a:r>
              <a:rPr lang="en-US" altLang="ja-JP" b="0" i="0" dirty="0">
                <a:solidFill>
                  <a:srgbClr val="000000"/>
                </a:solidFill>
                <a:effectLst/>
                <a:latin typeface="Verdana" panose="020B0604030504040204" pitchFamily="34" charset="0"/>
              </a:rPr>
              <a:t>GPS</a:t>
            </a:r>
            <a:r>
              <a:rPr lang="ja-JP" altLang="en-US" b="0" i="0" dirty="0">
                <a:solidFill>
                  <a:srgbClr val="000000"/>
                </a:solidFill>
                <a:effectLst/>
                <a:latin typeface="Verdana" panose="020B0604030504040204" pitchFamily="34" charset="0"/>
              </a:rPr>
              <a:t>（アメリカ）、</a:t>
            </a:r>
            <a:r>
              <a:rPr lang="en-US" altLang="ja-JP" b="0" i="0" dirty="0">
                <a:solidFill>
                  <a:srgbClr val="000000"/>
                </a:solidFill>
                <a:effectLst/>
                <a:latin typeface="Verdana" panose="020B0604030504040204" pitchFamily="34" charset="0"/>
              </a:rPr>
              <a:t>GLONASS</a:t>
            </a:r>
            <a:r>
              <a:rPr lang="ja-JP" altLang="en-US" b="0" i="0" dirty="0">
                <a:solidFill>
                  <a:srgbClr val="000000"/>
                </a:solidFill>
                <a:effectLst/>
                <a:latin typeface="Verdana" panose="020B0604030504040204" pitchFamily="34" charset="0"/>
              </a:rPr>
              <a:t>（ロシア）、</a:t>
            </a:r>
            <a:r>
              <a:rPr lang="en-US" altLang="ja-JP" b="0" i="0" dirty="0">
                <a:solidFill>
                  <a:srgbClr val="000000"/>
                </a:solidFill>
                <a:effectLst/>
                <a:latin typeface="Verdana" panose="020B0604030504040204" pitchFamily="34" charset="0"/>
              </a:rPr>
              <a:t>Galileo</a:t>
            </a:r>
            <a:r>
              <a:rPr lang="ja-JP" altLang="en-US" b="0" i="0" dirty="0">
                <a:solidFill>
                  <a:srgbClr val="000000"/>
                </a:solidFill>
                <a:effectLst/>
                <a:latin typeface="Verdana" panose="020B0604030504040204" pitchFamily="34" charset="0"/>
              </a:rPr>
              <a:t>（</a:t>
            </a:r>
            <a:r>
              <a:rPr lang="en-US" altLang="ja-JP" b="0" i="0" dirty="0">
                <a:solidFill>
                  <a:srgbClr val="000000"/>
                </a:solidFill>
                <a:effectLst/>
                <a:latin typeface="Verdana" panose="020B0604030504040204" pitchFamily="34" charset="0"/>
              </a:rPr>
              <a:t>EU</a:t>
            </a:r>
            <a:r>
              <a:rPr lang="ja-JP" altLang="en-US" b="0" i="0" dirty="0">
                <a:solidFill>
                  <a:srgbClr val="000000"/>
                </a:solidFill>
                <a:effectLst/>
                <a:latin typeface="Verdana" panose="020B0604030504040204" pitchFamily="34" charset="0"/>
              </a:rPr>
              <a:t>）等があります。</a:t>
            </a:r>
            <a:br>
              <a:rPr lang="ja-JP" altLang="en-US" b="0" i="0" dirty="0">
                <a:solidFill>
                  <a:srgbClr val="000000"/>
                </a:solidFill>
                <a:effectLst/>
                <a:latin typeface="Verdana" panose="020B0604030504040204" pitchFamily="34" charset="0"/>
              </a:rPr>
            </a:br>
            <a:r>
              <a:rPr lang="ja-JP" altLang="en-US" b="0" i="0" dirty="0">
                <a:solidFill>
                  <a:srgbClr val="000000"/>
                </a:solidFill>
                <a:effectLst/>
                <a:latin typeface="Verdana" panose="020B0604030504040204" pitchFamily="34" charset="0"/>
              </a:rPr>
              <a:t>　日本のみちびきは、日本の上空に長く滞在する準天頂軌道の衛星が主体となって構成され、</a:t>
            </a:r>
            <a:r>
              <a:rPr lang="en-US" altLang="ja-JP" b="0" i="0" dirty="0">
                <a:solidFill>
                  <a:srgbClr val="000000"/>
                </a:solidFill>
                <a:effectLst/>
                <a:latin typeface="Verdana" panose="020B0604030504040204" pitchFamily="34" charset="0"/>
              </a:rPr>
              <a:t>2018</a:t>
            </a:r>
            <a:r>
              <a:rPr lang="ja-JP" altLang="en-US" b="0" i="0" dirty="0">
                <a:solidFill>
                  <a:srgbClr val="000000"/>
                </a:solidFill>
                <a:effectLst/>
                <a:latin typeface="Verdana" panose="020B0604030504040204" pitchFamily="34" charset="0"/>
              </a:rPr>
              <a:t>年</a:t>
            </a:r>
            <a:r>
              <a:rPr lang="en-US" altLang="ja-JP" b="0" i="0" dirty="0">
                <a:solidFill>
                  <a:srgbClr val="000000"/>
                </a:solidFill>
                <a:effectLst/>
                <a:latin typeface="Verdana" panose="020B0604030504040204" pitchFamily="34" charset="0"/>
              </a:rPr>
              <a:t>11</a:t>
            </a:r>
            <a:r>
              <a:rPr lang="ja-JP" altLang="en-US" b="0" i="0" dirty="0">
                <a:solidFill>
                  <a:srgbClr val="000000"/>
                </a:solidFill>
                <a:effectLst/>
                <a:latin typeface="Verdana" panose="020B0604030504040204" pitchFamily="34" charset="0"/>
              </a:rPr>
              <a:t>月から</a:t>
            </a:r>
            <a:r>
              <a:rPr lang="en-US" altLang="ja-JP" b="0" i="0" dirty="0">
                <a:solidFill>
                  <a:srgbClr val="000000"/>
                </a:solidFill>
                <a:effectLst/>
                <a:latin typeface="Verdana" panose="020B0604030504040204" pitchFamily="34" charset="0"/>
              </a:rPr>
              <a:t>4</a:t>
            </a:r>
            <a:r>
              <a:rPr lang="ja-JP" altLang="en-US" b="0" i="0" dirty="0">
                <a:solidFill>
                  <a:srgbClr val="000000"/>
                </a:solidFill>
                <a:effectLst/>
                <a:latin typeface="Verdana" panose="020B0604030504040204" pitchFamily="34" charset="0"/>
              </a:rPr>
              <a:t>機運用されています。 </a:t>
            </a:r>
          </a:p>
          <a:p>
            <a:endParaRPr kumimoji="1" lang="en-US" altLang="ja-JP" b="0" i="0" dirty="0">
              <a:solidFill>
                <a:srgbClr val="111111"/>
              </a:solidFill>
              <a:effectLst/>
              <a:latin typeface="Roboto" panose="02000000000000000000" pitchFamily="2"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14</a:t>
            </a:fld>
            <a:endParaRPr lang="en-US" altLang="ja-JP"/>
          </a:p>
        </p:txBody>
      </p:sp>
    </p:spTree>
    <p:extLst>
      <p:ext uri="{BB962C8B-B14F-4D97-AF65-F5344CB8AC3E}">
        <p14:creationId xmlns:p14="http://schemas.microsoft.com/office/powerpoint/2010/main" val="892922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4021295" y="9720024"/>
            <a:ext cx="3076363" cy="512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4" tIns="47726" rIns="95454" bIns="47726"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900">
                <a:latin typeface="游ゴシック" panose="020B0400000000000000" pitchFamily="50" charset="-128"/>
              </a:rPr>
              <a:pPr algn="r" eaLnBrk="1" hangingPunct="1"/>
              <a:t>15</a:t>
            </a:fld>
            <a:endParaRPr lang="en-US" altLang="ja-JP" sz="190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900">
              <a:ea typeface="ＭＳ Ｐゴシック" panose="020B0600070205080204" pitchFamily="50" charset="-128"/>
            </a:endParaRPr>
          </a:p>
        </p:txBody>
      </p:sp>
      <p:sp>
        <p:nvSpPr>
          <p:cNvPr id="71684" name="スライド番号プレースホルダー 1"/>
          <p:cNvSpPr txBox="1">
            <a:spLocks noGrp="1"/>
          </p:cNvSpPr>
          <p:nvPr/>
        </p:nvSpPr>
        <p:spPr bwMode="auto">
          <a:xfrm>
            <a:off x="4021295" y="9720024"/>
            <a:ext cx="3076363" cy="512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4" tIns="47726" rIns="95454" bIns="47726"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900">
                <a:latin typeface="游ゴシック" panose="020B0400000000000000" pitchFamily="50" charset="-128"/>
              </a:rPr>
              <a:pPr algn="r" eaLnBrk="1" hangingPunct="1"/>
              <a:t>15</a:t>
            </a:fld>
            <a:endParaRPr lang="en-US" altLang="ja-JP" sz="1900">
              <a:latin typeface="游ゴシック" panose="020B0400000000000000" pitchFamily="50" charset="-128"/>
            </a:endParaRPr>
          </a:p>
        </p:txBody>
      </p:sp>
    </p:spTree>
    <p:extLst>
      <p:ext uri="{BB962C8B-B14F-4D97-AF65-F5344CB8AC3E}">
        <p14:creationId xmlns:p14="http://schemas.microsoft.com/office/powerpoint/2010/main" val="3024174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クロススタッフは紀元前</a:t>
            </a:r>
            <a:r>
              <a:rPr lang="en-US" altLang="ja-JP"/>
              <a:t>400</a:t>
            </a:r>
            <a:r>
              <a:rPr lang="ja-JP" altLang="en-US"/>
              <a:t>年頃にカルデアの天文学者が使用していたと言われている。</a:t>
            </a:r>
            <a:r>
              <a:rPr lang="en-US" altLang="ja-JP"/>
              <a:t>1328</a:t>
            </a:r>
            <a:r>
              <a:rPr lang="ja-JP" altLang="en-US"/>
              <a:t>年にカタロニアのユダヤ人</a:t>
            </a:r>
            <a:r>
              <a:rPr lang="en-US" altLang="ja-JP"/>
              <a:t>Levi ben Gerson</a:t>
            </a:r>
            <a:r>
              <a:rPr lang="ja-JP" altLang="en-US"/>
              <a:t>によって初めての記述が残された。</a:t>
            </a:r>
            <a:r>
              <a:rPr lang="en-US" altLang="ja-JP"/>
              <a:t>16</a:t>
            </a:r>
            <a:r>
              <a:rPr lang="ja-JP" altLang="en-US"/>
              <a:t>世紀頃から船上で太陽高度を測るために使用されていた。</a:t>
            </a:r>
            <a:br>
              <a:rPr lang="ja-JP" altLang="en-US"/>
            </a:br>
            <a:br>
              <a:rPr lang="ja-JP" altLang="en-US"/>
            </a:br>
            <a:r>
              <a:rPr lang="ja-JP" altLang="en-US">
                <a:hlinkClick r:id="rId3"/>
              </a:rPr>
              <a:t>作り方</a:t>
            </a:r>
            <a:r>
              <a:rPr lang="ja-JP" altLang="en-US">
                <a:hlinkClick r:id="rId4"/>
              </a:rPr>
              <a:t>どんなふうに使うのかな？（静止画）</a:t>
            </a:r>
            <a:r>
              <a:rPr lang="ja-JP" altLang="en-US">
                <a:hlinkClick r:id="rId5"/>
              </a:rPr>
              <a:t>どんなふうに使うのかな？（動画）</a:t>
            </a:r>
            <a:r>
              <a:rPr lang="ja-JP" altLang="en-US">
                <a:hlinkClick r:id="rId6"/>
              </a:rPr>
              <a:t>解説</a:t>
            </a:r>
            <a:r>
              <a:rPr lang="ja-JP" altLang="en-US">
                <a:hlinkClick r:id="rId7"/>
              </a:rPr>
              <a:t>授業例：</a:t>
            </a:r>
            <a:br>
              <a:rPr lang="ja-JP" altLang="en-US">
                <a:hlinkClick r:id="rId7"/>
              </a:rPr>
            </a:br>
            <a:r>
              <a:rPr lang="ja-JP" altLang="en-US">
                <a:hlinkClick r:id="rId7"/>
              </a:rPr>
              <a:t>クロススタッフによる測量</a:t>
            </a:r>
            <a:r>
              <a:rPr lang="ja-JP" altLang="en-US"/>
              <a:t>このページの動画を見るには</a:t>
            </a:r>
            <a:br>
              <a:rPr lang="ja-JP" altLang="en-US"/>
            </a:br>
            <a:r>
              <a:rPr lang="ja-JP" altLang="en-US"/>
              <a:t>が、必要です。</a:t>
            </a:r>
            <a:br>
              <a:rPr lang="ja-JP" altLang="en-US"/>
            </a:br>
            <a:r>
              <a:rPr lang="ja-JP" altLang="en-US" b="1" i="0">
                <a:solidFill>
                  <a:srgbClr val="333333"/>
                </a:solidFill>
                <a:effectLst/>
                <a:latin typeface="Tahoma" panose="020B0604030504040204" pitchFamily="34" charset="0"/>
              </a:rPr>
              <a:t>ヤコブの杖</a:t>
            </a:r>
            <a:r>
              <a:rPr lang="ja-JP" altLang="en-US" b="0" i="0">
                <a:solidFill>
                  <a:srgbClr val="333333"/>
                </a:solidFill>
                <a:effectLst/>
                <a:latin typeface="Tahoma" panose="020B0604030504040204" pitchFamily="34" charset="0"/>
              </a:rPr>
              <a:t>（ヤコブのつえ、英：</a:t>
            </a:r>
            <a:r>
              <a:rPr lang="en-US" altLang="ja-JP" b="0" i="0">
                <a:solidFill>
                  <a:srgbClr val="333333"/>
                </a:solidFill>
                <a:effectLst/>
                <a:latin typeface="Tahoma" panose="020B0604030504040204" pitchFamily="34" charset="0"/>
              </a:rPr>
              <a:t>Jacob's staff</a:t>
            </a:r>
            <a:r>
              <a:rPr lang="ja-JP" altLang="en-US" b="0" i="0">
                <a:solidFill>
                  <a:srgbClr val="333333"/>
                </a:solidFill>
                <a:effectLst/>
                <a:latin typeface="Tahoma" panose="020B0604030504040204" pitchFamily="34" charset="0"/>
              </a:rPr>
              <a:t>）または</a:t>
            </a:r>
            <a:r>
              <a:rPr lang="ja-JP" altLang="en-US" b="1" i="0">
                <a:solidFill>
                  <a:srgbClr val="333333"/>
                </a:solidFill>
                <a:effectLst/>
                <a:latin typeface="Tahoma" panose="020B0604030504040204" pitchFamily="34" charset="0"/>
              </a:rPr>
              <a:t>クロス・スタッフ</a:t>
            </a:r>
            <a:r>
              <a:rPr lang="ja-JP" altLang="en-US" b="0" i="0">
                <a:solidFill>
                  <a:srgbClr val="333333"/>
                </a:solidFill>
                <a:effectLst/>
                <a:latin typeface="Tahoma" panose="020B0604030504040204" pitchFamily="34" charset="0"/>
              </a:rPr>
              <a:t>（</a:t>
            </a:r>
            <a:r>
              <a:rPr lang="en-US" altLang="ja-JP" b="0" i="0">
                <a:solidFill>
                  <a:srgbClr val="333333"/>
                </a:solidFill>
                <a:effectLst/>
                <a:latin typeface="Tahoma" panose="020B0604030504040204" pitchFamily="34" charset="0"/>
              </a:rPr>
              <a:t>cross-staff</a:t>
            </a:r>
            <a:r>
              <a:rPr lang="ja-JP" altLang="en-US" b="0" i="0">
                <a:solidFill>
                  <a:srgbClr val="333333"/>
                </a:solidFill>
                <a:effectLst/>
                <a:latin typeface="Tahoma" panose="020B0604030504040204" pitchFamily="34" charset="0"/>
              </a:rPr>
              <a:t>、直訳すると「十字型の杖」）とは、天体の</a:t>
            </a:r>
            <a:r>
              <a:rPr lang="ja-JP" altLang="en-US" b="0" i="0" u="sng" strike="noStrike">
                <a:effectLst/>
                <a:latin typeface="Tahoma" panose="020B0604030504040204" pitchFamily="34" charset="0"/>
                <a:hlinkClick r:id="rId8" tooltip="高度角"/>
              </a:rPr>
              <a:t>高度角</a:t>
            </a:r>
            <a:r>
              <a:rPr lang="ja-JP" altLang="en-US" b="0" i="0">
                <a:solidFill>
                  <a:srgbClr val="333333"/>
                </a:solidFill>
                <a:effectLst/>
                <a:latin typeface="Tahoma" panose="020B0604030504040204" pitchFamily="34" charset="0"/>
              </a:rPr>
              <a:t>を測る道具で、西洋では</a:t>
            </a:r>
            <a:r>
              <a:rPr lang="en-US" altLang="ja-JP" b="0" i="0">
                <a:solidFill>
                  <a:srgbClr val="333333"/>
                </a:solidFill>
                <a:effectLst/>
                <a:latin typeface="Tahoma" panose="020B0604030504040204" pitchFamily="34" charset="0"/>
              </a:rPr>
              <a:t>14</a:t>
            </a:r>
            <a:r>
              <a:rPr lang="ja-JP" altLang="en-US" b="0" i="0">
                <a:solidFill>
                  <a:srgbClr val="333333"/>
                </a:solidFill>
                <a:effectLst/>
                <a:latin typeface="Tahoma" panose="020B0604030504040204" pitchFamily="34" charset="0"/>
              </a:rPr>
              <a:t>世紀ころから使用され始めた。</a:t>
            </a:r>
            <a:r>
              <a:rPr lang="ja-JP" altLang="en-US" b="0" i="0" u="sng" strike="noStrike">
                <a:effectLst/>
                <a:latin typeface="Tahoma" panose="020B0604030504040204" pitchFamily="34" charset="0"/>
                <a:hlinkClick r:id="rId9" tooltip="航海術"/>
              </a:rPr>
              <a:t>航海術</a:t>
            </a:r>
            <a:r>
              <a:rPr lang="ja-JP" altLang="en-US" b="0" i="0">
                <a:solidFill>
                  <a:srgbClr val="333333"/>
                </a:solidFill>
                <a:effectLst/>
                <a:latin typeface="Tahoma" panose="020B0604030504040204" pitchFamily="34" charset="0"/>
              </a:rPr>
              <a:t>、</a:t>
            </a:r>
            <a:r>
              <a:rPr lang="ja-JP" altLang="en-US" b="0" i="0" u="sng" strike="noStrike">
                <a:effectLst/>
                <a:latin typeface="Tahoma" panose="020B0604030504040204" pitchFamily="34" charset="0"/>
                <a:hlinkClick r:id="rId10" tooltip="測量"/>
              </a:rPr>
              <a:t>測量</a:t>
            </a:r>
            <a:r>
              <a:rPr lang="ja-JP" altLang="en-US" b="0" i="0">
                <a:solidFill>
                  <a:srgbClr val="333333"/>
                </a:solidFill>
                <a:effectLst/>
                <a:latin typeface="Tahoma" panose="020B0604030504040204" pitchFamily="34" charset="0"/>
              </a:rPr>
              <a:t>術、または</a:t>
            </a:r>
            <a:r>
              <a:rPr lang="ja-JP" altLang="en-US" b="0" i="0" u="sng" strike="noStrike">
                <a:effectLst/>
                <a:latin typeface="Tahoma" panose="020B0604030504040204" pitchFamily="34" charset="0"/>
                <a:hlinkClick r:id="rId11" tooltip="天文観測"/>
              </a:rPr>
              <a:t>天文観測</a:t>
            </a:r>
            <a:r>
              <a:rPr lang="ja-JP" altLang="en-US" b="0" i="0">
                <a:solidFill>
                  <a:srgbClr val="333333"/>
                </a:solidFill>
                <a:effectLst/>
                <a:latin typeface="Tahoma" panose="020B0604030504040204" pitchFamily="34" charset="0"/>
              </a:rPr>
              <a:t>において、</a:t>
            </a:r>
            <a:r>
              <a:rPr lang="ja-JP" altLang="en-US" b="0" i="0" u="sng" strike="noStrike">
                <a:effectLst/>
                <a:latin typeface="Tahoma" panose="020B0604030504040204" pitchFamily="34" charset="0"/>
                <a:hlinkClick r:id="rId12" tooltip="北極星"/>
              </a:rPr>
              <a:t>北極星</a:t>
            </a:r>
            <a:r>
              <a:rPr lang="ja-JP" altLang="en-US" b="0" i="0">
                <a:solidFill>
                  <a:srgbClr val="333333"/>
                </a:solidFill>
                <a:effectLst/>
                <a:latin typeface="Tahoma" panose="020B0604030504040204" pitchFamily="34" charset="0"/>
              </a:rPr>
              <a:t>または</a:t>
            </a:r>
            <a:r>
              <a:rPr lang="ja-JP" altLang="en-US" b="0" i="0" u="sng" strike="noStrike">
                <a:effectLst/>
                <a:latin typeface="Tahoma" panose="020B0604030504040204" pitchFamily="34" charset="0"/>
                <a:hlinkClick r:id="rId13" tooltip="太陽"/>
              </a:rPr>
              <a:t>太陽</a:t>
            </a:r>
            <a:r>
              <a:rPr lang="ja-JP" altLang="en-US" b="0" i="0">
                <a:solidFill>
                  <a:srgbClr val="333333"/>
                </a:solidFill>
                <a:effectLst/>
                <a:latin typeface="Tahoma" panose="020B0604030504040204" pitchFamily="34" charset="0"/>
              </a:rPr>
              <a:t>の高度角を測ることによって</a:t>
            </a:r>
            <a:r>
              <a:rPr lang="ja-JP" altLang="en-US" b="0" i="0" u="sng" strike="noStrike">
                <a:effectLst/>
                <a:latin typeface="Tahoma" panose="020B0604030504040204" pitchFamily="34" charset="0"/>
                <a:hlinkClick r:id="rId14" tooltip="緯度"/>
              </a:rPr>
              <a:t>緯度</a:t>
            </a:r>
            <a:r>
              <a:rPr lang="ja-JP" altLang="en-US" b="0" i="0">
                <a:solidFill>
                  <a:srgbClr val="333333"/>
                </a:solidFill>
                <a:effectLst/>
                <a:latin typeface="Tahoma" panose="020B0604030504040204" pitchFamily="34" charset="0"/>
              </a:rPr>
              <a:t>を知るために用いられた。名前の由来は当時の</a:t>
            </a:r>
            <a:r>
              <a:rPr lang="ja-JP" altLang="en-US" b="0" i="0" u="sng" strike="noStrike">
                <a:effectLst/>
                <a:latin typeface="Tahoma" panose="020B0604030504040204" pitchFamily="34" charset="0"/>
                <a:hlinkClick r:id="rId15" tooltip="星座"/>
              </a:rPr>
              <a:t>星座</a:t>
            </a:r>
            <a:r>
              <a:rPr lang="ja-JP" altLang="en-US" b="0" i="0">
                <a:solidFill>
                  <a:srgbClr val="333333"/>
                </a:solidFill>
                <a:effectLst/>
                <a:latin typeface="Tahoma" panose="020B0604030504040204" pitchFamily="34" charset="0"/>
              </a:rPr>
              <a:t>から（今で言う</a:t>
            </a:r>
            <a:r>
              <a:rPr lang="ja-JP" altLang="en-US" b="0" i="0" u="sng" strike="noStrike">
                <a:effectLst/>
                <a:latin typeface="Tahoma" panose="020B0604030504040204" pitchFamily="34" charset="0"/>
                <a:hlinkClick r:id="rId16" tooltip="オリオン座"/>
              </a:rPr>
              <a:t>オリオン座</a:t>
            </a:r>
            <a:r>
              <a:rPr lang="ja-JP" altLang="en-US" b="0" i="0">
                <a:solidFill>
                  <a:srgbClr val="333333"/>
                </a:solidFill>
                <a:effectLst/>
                <a:latin typeface="Tahoma" panose="020B0604030504040204" pitchFamily="34" charset="0"/>
              </a:rPr>
              <a:t>のうち、「帯」の三つ星と</a:t>
            </a:r>
            <a:r>
              <a:rPr lang="ja-JP" altLang="en-US" b="0" i="0" u="sng" strike="noStrike">
                <a:effectLst/>
                <a:latin typeface="Tahoma" panose="020B0604030504040204" pitchFamily="34" charset="0"/>
                <a:hlinkClick r:id="rId17" tooltip="リゲル"/>
              </a:rPr>
              <a:t>リゲル</a:t>
            </a:r>
            <a:r>
              <a:rPr lang="ja-JP" altLang="en-US" b="0" i="0">
                <a:solidFill>
                  <a:srgbClr val="333333"/>
                </a:solidFill>
                <a:effectLst/>
                <a:latin typeface="Tahoma" panose="020B0604030504040204" pitchFamily="34" charset="0"/>
              </a:rPr>
              <a:t>、</a:t>
            </a:r>
            <a:r>
              <a:rPr lang="ja-JP" altLang="en-US" b="0" i="0" u="sng" strike="noStrike">
                <a:effectLst/>
                <a:latin typeface="Tahoma" panose="020B0604030504040204" pitchFamily="34" charset="0"/>
                <a:hlinkClick r:id="rId18" tooltip="ベテルギウス"/>
              </a:rPr>
              <a:t>ベテルギウス</a:t>
            </a:r>
            <a:r>
              <a:rPr lang="ja-JP" altLang="en-US" b="0" i="0">
                <a:solidFill>
                  <a:srgbClr val="333333"/>
                </a:solidFill>
                <a:effectLst/>
                <a:latin typeface="Tahoma" panose="020B0604030504040204" pitchFamily="34" charset="0"/>
              </a:rPr>
              <a:t>はヤコブの杖と呼ばれていた）とも言われる</a:t>
            </a:r>
            <a:r>
              <a:rPr lang="en-US" altLang="ja-JP" b="0" i="0">
                <a:solidFill>
                  <a:srgbClr val="333333"/>
                </a:solidFill>
                <a:effectLst/>
                <a:latin typeface="Tahoma" panose="020B0604030504040204" pitchFamily="34" charset="0"/>
              </a:rPr>
              <a:t>〔</a:t>
            </a:r>
            <a:r>
              <a:rPr lang="ja-JP" altLang="en-US" b="0" i="0" u="sng" strike="noStrike">
                <a:effectLst/>
                <a:latin typeface="Tahoma" panose="020B0604030504040204" pitchFamily="34" charset="0"/>
                <a:hlinkClick r:id="rId19" tooltip="茂在寅男"/>
              </a:rPr>
              <a:t>茂在寅男</a:t>
            </a:r>
            <a:r>
              <a:rPr lang="en-US" altLang="ja-JP" b="0" i="0">
                <a:solidFill>
                  <a:srgbClr val="333333"/>
                </a:solidFill>
                <a:effectLst/>
                <a:latin typeface="Tahoma" panose="020B0604030504040204" pitchFamily="34" charset="0"/>
              </a:rPr>
              <a:t>『</a:t>
            </a:r>
            <a:r>
              <a:rPr lang="ja-JP" altLang="en-US" b="0" i="0">
                <a:solidFill>
                  <a:srgbClr val="333333"/>
                </a:solidFill>
                <a:effectLst/>
                <a:latin typeface="Tahoma" panose="020B0604030504040204" pitchFamily="34" charset="0"/>
              </a:rPr>
              <a:t>航海術 </a:t>
            </a:r>
            <a:r>
              <a:rPr lang="en-US" altLang="ja-JP" b="0" i="0">
                <a:solidFill>
                  <a:srgbClr val="333333"/>
                </a:solidFill>
                <a:effectLst/>
                <a:latin typeface="Tahoma" panose="020B0604030504040204" pitchFamily="34" charset="0"/>
              </a:rPr>
              <a:t>- </a:t>
            </a:r>
            <a:r>
              <a:rPr lang="ja-JP" altLang="en-US" b="0" i="0">
                <a:solidFill>
                  <a:srgbClr val="333333"/>
                </a:solidFill>
                <a:effectLst/>
                <a:latin typeface="Tahoma" panose="020B0604030504040204" pitchFamily="34" charset="0"/>
              </a:rPr>
              <a:t>海に挑む人間の歴史</a:t>
            </a:r>
            <a:r>
              <a:rPr lang="en-US" altLang="ja-JP" b="0" i="0">
                <a:solidFill>
                  <a:srgbClr val="333333"/>
                </a:solidFill>
                <a:effectLst/>
                <a:latin typeface="Tahoma" panose="020B0604030504040204" pitchFamily="34" charset="0"/>
              </a:rPr>
              <a:t>』</a:t>
            </a:r>
            <a:r>
              <a:rPr lang="ja-JP" altLang="en-US" b="0" i="0">
                <a:solidFill>
                  <a:srgbClr val="333333"/>
                </a:solidFill>
                <a:effectLst/>
                <a:latin typeface="Tahoma" panose="020B0604030504040204" pitchFamily="34" charset="0"/>
              </a:rPr>
              <a:t>中公新書、</a:t>
            </a:r>
            <a:r>
              <a:rPr lang="en-US" altLang="ja-JP" b="0" i="0">
                <a:solidFill>
                  <a:srgbClr val="333333"/>
                </a:solidFill>
                <a:effectLst/>
                <a:latin typeface="Tahoma" panose="020B0604030504040204" pitchFamily="34" charset="0"/>
              </a:rPr>
              <a:t>1967</a:t>
            </a:r>
            <a:r>
              <a:rPr lang="ja-JP" altLang="en-US" b="0" i="0">
                <a:solidFill>
                  <a:srgbClr val="333333"/>
                </a:solidFill>
                <a:effectLst/>
                <a:latin typeface="Tahoma" panose="020B0604030504040204" pitchFamily="34" charset="0"/>
              </a:rPr>
              <a:t>年</a:t>
            </a:r>
            <a:r>
              <a:rPr lang="en-US" altLang="ja-JP" b="0" i="0">
                <a:solidFill>
                  <a:srgbClr val="333333"/>
                </a:solidFill>
                <a:effectLst/>
                <a:latin typeface="Tahoma" panose="020B0604030504040204" pitchFamily="34" charset="0"/>
              </a:rPr>
              <a:t>〕</a:t>
            </a:r>
            <a:r>
              <a:rPr lang="ja-JP" altLang="en-US" b="0" i="0">
                <a:solidFill>
                  <a:srgbClr val="333333"/>
                </a:solidFill>
                <a:effectLst/>
                <a:latin typeface="Tahoma" panose="020B0604030504040204" pitchFamily="34" charset="0"/>
              </a:rPr>
              <a:t>。</a:t>
            </a:r>
            <a:br>
              <a:rPr lang="ja-JP" altLang="en-US"/>
            </a:br>
            <a:r>
              <a:rPr lang="ja-JP" altLang="en-US" b="0" i="0">
                <a:solidFill>
                  <a:srgbClr val="333333"/>
                </a:solidFill>
                <a:effectLst/>
                <a:latin typeface="Tahoma" panose="020B0604030504040204" pitchFamily="34" charset="0"/>
              </a:rPr>
              <a:t>目盛りの刻まれた長い棒と、それに直角に取り付けられて自由に動かせる短い棒（クロスピース、十文字片</a:t>
            </a:r>
            <a:r>
              <a:rPr lang="en-US" altLang="ja-JP" b="0" i="0">
                <a:solidFill>
                  <a:srgbClr val="333333"/>
                </a:solidFill>
                <a:effectLst/>
                <a:latin typeface="Tahoma" panose="020B0604030504040204" pitchFamily="34" charset="0"/>
              </a:rPr>
              <a:t>〔</a:t>
            </a:r>
            <a:r>
              <a:rPr lang="ja-JP" altLang="en-US" b="0" i="0">
                <a:solidFill>
                  <a:srgbClr val="333333"/>
                </a:solidFill>
                <a:effectLst/>
                <a:latin typeface="Tahoma" panose="020B0604030504040204" pitchFamily="34" charset="0"/>
              </a:rPr>
              <a:t>と呼ばれる）から成る。長い棒を目の前に構え、その上下に目標の天体と水平線が来るようにクロスピースを動かして、クロスピースの位置を目盛りで読むことによって使用する。</a:t>
            </a:r>
            <a:br>
              <a:rPr lang="ja-JP" altLang="en-US"/>
            </a:br>
            <a:r>
              <a:rPr lang="ja-JP" altLang="en-US" b="0" i="0" u="sng" strike="noStrike">
                <a:effectLst/>
                <a:latin typeface="Tahoma" panose="020B0604030504040204" pitchFamily="34" charset="0"/>
                <a:hlinkClick r:id="rId20" tooltip="インド洋"/>
              </a:rPr>
              <a:t>インド洋</a:t>
            </a:r>
            <a:r>
              <a:rPr lang="ja-JP" altLang="en-US" b="0" i="0">
                <a:solidFill>
                  <a:srgbClr val="333333"/>
                </a:solidFill>
                <a:effectLst/>
                <a:latin typeface="Tahoma" panose="020B0604030504040204" pitchFamily="34" charset="0"/>
              </a:rPr>
              <a:t>の航海者だった</a:t>
            </a:r>
            <a:r>
              <a:rPr lang="ja-JP" altLang="en-US" b="0" i="0" u="sng" strike="noStrike">
                <a:effectLst/>
                <a:latin typeface="Tahoma" panose="020B0604030504040204" pitchFamily="34" charset="0"/>
                <a:hlinkClick r:id="rId21" tooltip="アラビア人"/>
              </a:rPr>
              <a:t>アラビア人</a:t>
            </a:r>
            <a:r>
              <a:rPr lang="ja-JP" altLang="en-US" b="0" i="0">
                <a:solidFill>
                  <a:srgbClr val="333333"/>
                </a:solidFill>
                <a:effectLst/>
                <a:latin typeface="Tahoma" panose="020B0604030504040204" pitchFamily="34" charset="0"/>
              </a:rPr>
              <a:t>たちは、アル・ケマル（カマル </a:t>
            </a:r>
            <a:r>
              <a:rPr lang="en-US" altLang="ja-JP" b="0" i="0">
                <a:solidFill>
                  <a:srgbClr val="333333"/>
                </a:solidFill>
                <a:effectLst/>
                <a:latin typeface="Tahoma" panose="020B0604030504040204" pitchFamily="34" charset="0"/>
              </a:rPr>
              <a:t>Kamal </a:t>
            </a:r>
            <a:r>
              <a:rPr lang="ja-JP" altLang="en-US" b="0" i="0">
                <a:solidFill>
                  <a:srgbClr val="333333"/>
                </a:solidFill>
                <a:effectLst/>
                <a:latin typeface="Tahoma" panose="020B0604030504040204" pitchFamily="34" charset="0"/>
              </a:rPr>
              <a:t>とも</a:t>
            </a:r>
            <a:r>
              <a:rPr lang="en-US" altLang="ja-JP" b="0" i="0">
                <a:solidFill>
                  <a:srgbClr val="333333"/>
                </a:solidFill>
                <a:effectLst/>
                <a:latin typeface="Tahoma" panose="020B0604030504040204" pitchFamily="34" charset="0"/>
              </a:rPr>
              <a:t>〔H</a:t>
            </a:r>
            <a:r>
              <a:rPr lang="ja-JP" altLang="en-US" b="0" i="0">
                <a:solidFill>
                  <a:srgbClr val="333333"/>
                </a:solidFill>
                <a:effectLst/>
                <a:latin typeface="Tahoma" panose="020B0604030504040204" pitchFamily="34" charset="0"/>
              </a:rPr>
              <a:t>・</a:t>
            </a:r>
            <a:r>
              <a:rPr lang="en-US" altLang="ja-JP" b="0" i="0">
                <a:solidFill>
                  <a:srgbClr val="333333"/>
                </a:solidFill>
                <a:effectLst/>
                <a:latin typeface="Tahoma" panose="020B0604030504040204" pitchFamily="34" charset="0"/>
              </a:rPr>
              <a:t>C</a:t>
            </a:r>
            <a:r>
              <a:rPr lang="ja-JP" altLang="en-US" b="0" i="0">
                <a:solidFill>
                  <a:srgbClr val="333333"/>
                </a:solidFill>
                <a:effectLst/>
                <a:latin typeface="Tahoma" panose="020B0604030504040204" pitchFamily="34" charset="0"/>
              </a:rPr>
              <a:t>・フライエスレーベン</a:t>
            </a:r>
            <a:r>
              <a:rPr lang="en-US" altLang="ja-JP" b="0" i="0">
                <a:solidFill>
                  <a:srgbClr val="333333"/>
                </a:solidFill>
                <a:effectLst/>
                <a:latin typeface="Tahoma" panose="020B0604030504040204" pitchFamily="34" charset="0"/>
              </a:rPr>
              <a:t>『</a:t>
            </a:r>
            <a:r>
              <a:rPr lang="ja-JP" altLang="en-US" b="0" i="0">
                <a:solidFill>
                  <a:srgbClr val="333333"/>
                </a:solidFill>
                <a:effectLst/>
                <a:latin typeface="Tahoma" panose="020B0604030504040204" pitchFamily="34" charset="0"/>
              </a:rPr>
              <a:t>航海術の歴史</a:t>
            </a:r>
            <a:r>
              <a:rPr lang="en-US" altLang="ja-JP" b="0" i="0">
                <a:solidFill>
                  <a:srgbClr val="333333"/>
                </a:solidFill>
                <a:effectLst/>
                <a:latin typeface="Tahoma" panose="020B0604030504040204" pitchFamily="34" charset="0"/>
              </a:rPr>
              <a:t>』</a:t>
            </a:r>
            <a:r>
              <a:rPr lang="ja-JP" altLang="en-US" b="0" i="0">
                <a:solidFill>
                  <a:srgbClr val="333333"/>
                </a:solidFill>
                <a:effectLst/>
                <a:latin typeface="Tahoma" panose="020B0604030504040204" pitchFamily="34" charset="0"/>
              </a:rPr>
              <a:t>岩波書店、</a:t>
            </a:r>
            <a:r>
              <a:rPr lang="en-US" altLang="ja-JP" b="0" i="0">
                <a:solidFill>
                  <a:srgbClr val="333333"/>
                </a:solidFill>
                <a:effectLst/>
                <a:latin typeface="Tahoma" panose="020B0604030504040204" pitchFamily="34" charset="0"/>
              </a:rPr>
              <a:t>1983</a:t>
            </a:r>
            <a:r>
              <a:rPr lang="ja-JP" altLang="en-US" b="0" i="0">
                <a:solidFill>
                  <a:srgbClr val="333333"/>
                </a:solidFill>
                <a:effectLst/>
                <a:latin typeface="Tahoma" panose="020B0604030504040204" pitchFamily="34" charset="0"/>
              </a:rPr>
              <a:t>年</a:t>
            </a:r>
            <a:r>
              <a:rPr lang="en-US" altLang="ja-JP" b="0" i="0">
                <a:solidFill>
                  <a:srgbClr val="333333"/>
                </a:solidFill>
                <a:effectLst/>
                <a:latin typeface="Tahoma" panose="020B0604030504040204" pitchFamily="34" charset="0"/>
              </a:rPr>
              <a:t>〕</a:t>
            </a:r>
            <a:r>
              <a:rPr lang="ja-JP" altLang="en-US" b="0" i="0">
                <a:solidFill>
                  <a:srgbClr val="333333"/>
                </a:solidFill>
                <a:effectLst/>
                <a:latin typeface="Tahoma" panose="020B0604030504040204" pitchFamily="34" charset="0"/>
              </a:rPr>
              <a:t>）と呼ばれる器具を使用していた。これはヤコブの杖と同じ原理だが、目盛りの付いた棒の代わりに結び目のある紐を、クロスピースの代わりに板を使ったものであった。</a:t>
            </a:r>
            <a:r>
              <a:rPr lang="en-US" altLang="ja-JP" b="0" i="0">
                <a:solidFill>
                  <a:srgbClr val="333333"/>
                </a:solidFill>
                <a:effectLst/>
                <a:latin typeface="Tahoma" panose="020B0604030504040204" pitchFamily="34" charset="0"/>
              </a:rPr>
              <a:t>15</a:t>
            </a:r>
            <a:r>
              <a:rPr lang="ja-JP" altLang="en-US" b="0" i="0">
                <a:solidFill>
                  <a:srgbClr val="333333"/>
                </a:solidFill>
                <a:effectLst/>
                <a:latin typeface="Tahoma" panose="020B0604030504040204" pitchFamily="34" charset="0"/>
              </a:rPr>
              <a:t>世紀には既に定着していた</a:t>
            </a:r>
            <a:r>
              <a:rPr lang="en-US" altLang="ja-JP" b="0" i="0">
                <a:solidFill>
                  <a:srgbClr val="333333"/>
                </a:solidFill>
                <a:effectLst/>
                <a:latin typeface="Tahoma" panose="020B0604030504040204" pitchFamily="34" charset="0"/>
              </a:rPr>
              <a:t>〔</a:t>
            </a:r>
            <a:r>
              <a:rPr lang="ja-JP" altLang="en-US" b="0" i="0">
                <a:solidFill>
                  <a:srgbClr val="333333"/>
                </a:solidFill>
                <a:effectLst/>
                <a:latin typeface="Tahoma" panose="020B0604030504040204" pitchFamily="34" charset="0"/>
              </a:rPr>
              <a:t>。</a:t>
            </a:r>
            <a:r>
              <a:rPr lang="ja-JP" altLang="en-US" b="0" i="0" u="sng" strike="noStrike">
                <a:effectLst/>
                <a:latin typeface="Tahoma" panose="020B0604030504040204" pitchFamily="34" charset="0"/>
                <a:hlinkClick r:id="rId22" tooltip="アストロラーベ"/>
              </a:rPr>
              <a:t>アストロラーベ</a:t>
            </a:r>
            <a:r>
              <a:rPr lang="ja-JP" altLang="en-US" b="0" i="0">
                <a:solidFill>
                  <a:srgbClr val="333333"/>
                </a:solidFill>
                <a:effectLst/>
                <a:latin typeface="Tahoma" panose="020B0604030504040204" pitchFamily="34" charset="0"/>
              </a:rPr>
              <a:t>や</a:t>
            </a:r>
            <a:r>
              <a:rPr lang="ja-JP" altLang="en-US" b="0" i="0" u="sng" strike="noStrike">
                <a:effectLst/>
                <a:latin typeface="Tahoma" panose="020B0604030504040204" pitchFamily="34" charset="0"/>
                <a:hlinkClick r:id="rId23" tooltip="四分儀"/>
              </a:rPr>
              <a:t>四分儀</a:t>
            </a:r>
            <a:r>
              <a:rPr lang="ja-JP" altLang="en-US" b="0" i="0">
                <a:solidFill>
                  <a:srgbClr val="333333"/>
                </a:solidFill>
                <a:effectLst/>
                <a:latin typeface="Tahoma" panose="020B0604030504040204" pitchFamily="34" charset="0"/>
              </a:rPr>
              <a:t>（コードラント）も緯度を知るための道具であったが、ゆれる船上では、重く使用しにくいものであったので、クロス・スタッフが用いられるようになった。</a:t>
            </a:r>
            <a:br>
              <a:rPr lang="ja-JP" altLang="en-US"/>
            </a:br>
            <a:r>
              <a:rPr lang="ja-JP" altLang="en-US" b="0" i="0">
                <a:solidFill>
                  <a:srgbClr val="333333"/>
                </a:solidFill>
                <a:effectLst/>
                <a:latin typeface="Tahoma" panose="020B0604030504040204" pitchFamily="34" charset="0"/>
              </a:rPr>
              <a:t>中国では</a:t>
            </a:r>
            <a:r>
              <a:rPr lang="en-US" altLang="ja-JP" b="0" i="0">
                <a:solidFill>
                  <a:srgbClr val="333333"/>
                </a:solidFill>
                <a:effectLst/>
                <a:latin typeface="Tahoma" panose="020B0604030504040204" pitchFamily="34" charset="0"/>
              </a:rPr>
              <a:t>11</a:t>
            </a:r>
            <a:r>
              <a:rPr lang="ja-JP" altLang="en-US" b="0" i="0">
                <a:solidFill>
                  <a:srgbClr val="333333"/>
                </a:solidFill>
                <a:effectLst/>
                <a:latin typeface="Tahoma" panose="020B0604030504040204" pitchFamily="34" charset="0"/>
              </a:rPr>
              <a:t>世紀の学者、</a:t>
            </a:r>
            <a:r>
              <a:rPr lang="ja-JP" altLang="en-US" b="0" i="0" u="sng" strike="noStrike">
                <a:effectLst/>
                <a:latin typeface="Tahoma" panose="020B0604030504040204" pitchFamily="34" charset="0"/>
                <a:hlinkClick r:id="rId24" tooltip="沈括"/>
              </a:rPr>
              <a:t>沈括</a:t>
            </a:r>
            <a:r>
              <a:rPr lang="ja-JP" altLang="en-US" b="0" i="0">
                <a:solidFill>
                  <a:srgbClr val="333333"/>
                </a:solidFill>
                <a:effectLst/>
                <a:latin typeface="Tahoma" panose="020B0604030504040204" pitchFamily="34" charset="0"/>
              </a:rPr>
              <a:t>の</a:t>
            </a:r>
            <a:r>
              <a:rPr lang="en-US" altLang="ja-JP" b="0" i="0">
                <a:solidFill>
                  <a:srgbClr val="333333"/>
                </a:solidFill>
                <a:effectLst/>
                <a:latin typeface="Tahoma" panose="020B0604030504040204" pitchFamily="34" charset="0"/>
              </a:rPr>
              <a:t>『</a:t>
            </a:r>
            <a:r>
              <a:rPr lang="ja-JP" altLang="en-US" b="0" i="0">
                <a:solidFill>
                  <a:srgbClr val="333333"/>
                </a:solidFill>
                <a:effectLst/>
                <a:latin typeface="Tahoma" panose="020B0604030504040204" pitchFamily="34" charset="0"/>
              </a:rPr>
              <a:t>夢渓筆談</a:t>
            </a:r>
            <a:r>
              <a:rPr lang="en-US" altLang="ja-JP" b="0" i="0">
                <a:solidFill>
                  <a:srgbClr val="333333"/>
                </a:solidFill>
                <a:effectLst/>
                <a:latin typeface="Tahoma" panose="020B0604030504040204" pitchFamily="34" charset="0"/>
              </a:rPr>
              <a:t>』</a:t>
            </a:r>
            <a:r>
              <a:rPr lang="ja-JP" altLang="en-US" b="0" i="0">
                <a:solidFill>
                  <a:srgbClr val="333333"/>
                </a:solidFill>
                <a:effectLst/>
                <a:latin typeface="Tahoma" panose="020B0604030504040204" pitchFamily="34" charset="0"/>
              </a:rPr>
              <a:t>にこのような道具の記述がある。ヤコブの杖が西洋の文献に登場するのは</a:t>
            </a:r>
            <a:r>
              <a:rPr lang="en-US" altLang="ja-JP" b="0" i="0">
                <a:solidFill>
                  <a:srgbClr val="333333"/>
                </a:solidFill>
                <a:effectLst/>
                <a:latin typeface="Tahoma" panose="020B0604030504040204" pitchFamily="34" charset="0"/>
              </a:rPr>
              <a:t>14</a:t>
            </a:r>
            <a:r>
              <a:rPr lang="ja-JP" altLang="en-US" b="0" i="0">
                <a:solidFill>
                  <a:srgbClr val="333333"/>
                </a:solidFill>
                <a:effectLst/>
                <a:latin typeface="Tahoma" panose="020B0604030504040204" pitchFamily="34" charset="0"/>
              </a:rPr>
              <a:t>世紀のユダヤ人の数学者</a:t>
            </a:r>
            <a:r>
              <a:rPr lang="ja-JP" altLang="en-US" b="0" i="0" u="sng" strike="noStrike">
                <a:effectLst/>
                <a:latin typeface="Tahoma" panose="020B0604030504040204" pitchFamily="34" charset="0"/>
                <a:hlinkClick r:id="rId25" tooltip="レビ・ベン・ゲルソン"/>
              </a:rPr>
              <a:t>レビ・ベン・ゲルソン</a:t>
            </a:r>
            <a:r>
              <a:rPr lang="ja-JP" altLang="en-US" b="0" i="0">
                <a:solidFill>
                  <a:srgbClr val="333333"/>
                </a:solidFill>
                <a:effectLst/>
                <a:latin typeface="Tahoma" panose="020B0604030504040204" pitchFamily="34" charset="0"/>
              </a:rPr>
              <a:t>によるものである。</a:t>
            </a:r>
            <a:r>
              <a:rPr lang="en-US" altLang="ja-JP" b="0" i="0">
                <a:solidFill>
                  <a:srgbClr val="333333"/>
                </a:solidFill>
                <a:effectLst/>
                <a:latin typeface="Tahoma" panose="020B0604030504040204" pitchFamily="34" charset="0"/>
              </a:rPr>
              <a:t>16</a:t>
            </a:r>
            <a:r>
              <a:rPr lang="ja-JP" altLang="en-US" b="0" i="0">
                <a:solidFill>
                  <a:srgbClr val="333333"/>
                </a:solidFill>
                <a:effectLst/>
                <a:latin typeface="Tahoma" panose="020B0604030504040204" pitchFamily="34" charset="0"/>
              </a:rPr>
              <a:t>世紀のオランダの</a:t>
            </a:r>
            <a:r>
              <a:rPr lang="ja-JP" altLang="en-US" b="0" i="0" u="sng" strike="noStrike">
                <a:effectLst/>
                <a:latin typeface="Tahoma" panose="020B0604030504040204" pitchFamily="34" charset="0"/>
                <a:hlinkClick r:id="rId26" tooltip="アドリアーンスゾーン・メチウス"/>
              </a:rPr>
              <a:t>アドリアーンスゾーン・メチウス</a:t>
            </a:r>
            <a:r>
              <a:rPr lang="ja-JP" altLang="en-US" b="0" i="0">
                <a:solidFill>
                  <a:srgbClr val="333333"/>
                </a:solidFill>
                <a:effectLst/>
                <a:latin typeface="Tahoma" panose="020B0604030504040204" pitchFamily="34" charset="0"/>
              </a:rPr>
              <a:t>や</a:t>
            </a:r>
            <a:r>
              <a:rPr lang="ja-JP" altLang="en-US" b="0" i="0" u="sng" strike="noStrike">
                <a:effectLst/>
                <a:latin typeface="Tahoma" panose="020B0604030504040204" pitchFamily="34" charset="0"/>
                <a:hlinkClick r:id="rId27" tooltip="ゲンマ・フリシウス"/>
              </a:rPr>
              <a:t>ゲンマ・フリシウス</a:t>
            </a:r>
            <a:r>
              <a:rPr lang="ja-JP" altLang="en-US" b="0" i="0">
                <a:solidFill>
                  <a:srgbClr val="333333"/>
                </a:solidFill>
                <a:effectLst/>
                <a:latin typeface="Tahoma" panose="020B0604030504040204" pitchFamily="34" charset="0"/>
              </a:rPr>
              <a:t>によって改良が加えられた。</a:t>
            </a:r>
            <a:endParaRPr kumimoji="1" lang="ja-JP" altLang="en-US"/>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16</a:t>
            </a:fld>
            <a:endParaRPr lang="en-US" altLang="ja-JP"/>
          </a:p>
        </p:txBody>
      </p:sp>
    </p:spTree>
    <p:extLst>
      <p:ext uri="{BB962C8B-B14F-4D97-AF65-F5344CB8AC3E}">
        <p14:creationId xmlns:p14="http://schemas.microsoft.com/office/powerpoint/2010/main" val="792990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17</a:t>
            </a:fld>
            <a:endParaRPr lang="en-US" altLang="ja-JP"/>
          </a:p>
        </p:txBody>
      </p:sp>
    </p:spTree>
    <p:extLst>
      <p:ext uri="{BB962C8B-B14F-4D97-AF65-F5344CB8AC3E}">
        <p14:creationId xmlns:p14="http://schemas.microsoft.com/office/powerpoint/2010/main" val="1181750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18</a:t>
            </a:fld>
            <a:endParaRPr lang="en-US" altLang="ja-JP"/>
          </a:p>
        </p:txBody>
      </p:sp>
    </p:spTree>
    <p:extLst>
      <p:ext uri="{BB962C8B-B14F-4D97-AF65-F5344CB8AC3E}">
        <p14:creationId xmlns:p14="http://schemas.microsoft.com/office/powerpoint/2010/main" val="767500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1</a:t>
            </a:fld>
            <a:endParaRPr lang="en-US" altLang="ja-JP"/>
          </a:p>
        </p:txBody>
      </p:sp>
    </p:spTree>
    <p:extLst>
      <p:ext uri="{BB962C8B-B14F-4D97-AF65-F5344CB8AC3E}">
        <p14:creationId xmlns:p14="http://schemas.microsoft.com/office/powerpoint/2010/main" val="2258241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19</a:t>
            </a:fld>
            <a:endParaRPr lang="en-US" altLang="ja-JP"/>
          </a:p>
        </p:txBody>
      </p:sp>
    </p:spTree>
    <p:extLst>
      <p:ext uri="{BB962C8B-B14F-4D97-AF65-F5344CB8AC3E}">
        <p14:creationId xmlns:p14="http://schemas.microsoft.com/office/powerpoint/2010/main" val="259219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20</a:t>
            </a:fld>
            <a:endParaRPr lang="en-US" altLang="ja-JP"/>
          </a:p>
        </p:txBody>
      </p:sp>
    </p:spTree>
    <p:extLst>
      <p:ext uri="{BB962C8B-B14F-4D97-AF65-F5344CB8AC3E}">
        <p14:creationId xmlns:p14="http://schemas.microsoft.com/office/powerpoint/2010/main" val="15549775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22</a:t>
            </a:fld>
            <a:endParaRPr lang="en-US" altLang="ja-JP"/>
          </a:p>
        </p:txBody>
      </p:sp>
    </p:spTree>
    <p:extLst>
      <p:ext uri="{BB962C8B-B14F-4D97-AF65-F5344CB8AC3E}">
        <p14:creationId xmlns:p14="http://schemas.microsoft.com/office/powerpoint/2010/main" val="671287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23</a:t>
            </a:fld>
            <a:endParaRPr lang="en-US" altLang="ja-JP"/>
          </a:p>
        </p:txBody>
      </p:sp>
    </p:spTree>
    <p:extLst>
      <p:ext uri="{BB962C8B-B14F-4D97-AF65-F5344CB8AC3E}">
        <p14:creationId xmlns:p14="http://schemas.microsoft.com/office/powerpoint/2010/main" val="9402845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24</a:t>
            </a:fld>
            <a:endParaRPr lang="en-US" altLang="ja-JP"/>
          </a:p>
        </p:txBody>
      </p:sp>
    </p:spTree>
    <p:extLst>
      <p:ext uri="{BB962C8B-B14F-4D97-AF65-F5344CB8AC3E}">
        <p14:creationId xmlns:p14="http://schemas.microsoft.com/office/powerpoint/2010/main" val="4232603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25</a:t>
            </a:fld>
            <a:endParaRPr lang="en-US" altLang="ja-JP"/>
          </a:p>
        </p:txBody>
      </p:sp>
    </p:spTree>
    <p:extLst>
      <p:ext uri="{BB962C8B-B14F-4D97-AF65-F5344CB8AC3E}">
        <p14:creationId xmlns:p14="http://schemas.microsoft.com/office/powerpoint/2010/main" val="4025147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2</a:t>
            </a:fld>
            <a:endParaRPr lang="en-US" altLang="ja-JP"/>
          </a:p>
        </p:txBody>
      </p:sp>
    </p:spTree>
    <p:extLst>
      <p:ext uri="{BB962C8B-B14F-4D97-AF65-F5344CB8AC3E}">
        <p14:creationId xmlns:p14="http://schemas.microsoft.com/office/powerpoint/2010/main" val="1267873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クロススタッフは紀元前</a:t>
            </a:r>
            <a:r>
              <a:rPr lang="en-US" altLang="ja-JP" dirty="0"/>
              <a:t>400</a:t>
            </a:r>
            <a:r>
              <a:rPr lang="ja-JP" altLang="en-US" dirty="0"/>
              <a:t>年頃にカルデアの天文学者が使用していたと言われている。</a:t>
            </a:r>
            <a:r>
              <a:rPr lang="en-US" altLang="ja-JP" dirty="0"/>
              <a:t>1328</a:t>
            </a:r>
            <a:r>
              <a:rPr lang="ja-JP" altLang="en-US" dirty="0"/>
              <a:t>年にカタロニアのユダヤ人</a:t>
            </a:r>
            <a:r>
              <a:rPr lang="en-US" altLang="ja-JP" dirty="0"/>
              <a:t>Levi ben Gerson</a:t>
            </a:r>
            <a:r>
              <a:rPr lang="ja-JP" altLang="en-US" dirty="0"/>
              <a:t>によって初めての記述が残された。</a:t>
            </a:r>
            <a:r>
              <a:rPr lang="en-US" altLang="ja-JP" dirty="0"/>
              <a:t>16</a:t>
            </a:r>
            <a:r>
              <a:rPr lang="ja-JP" altLang="en-US" dirty="0"/>
              <a:t>世紀頃から船上で太陽高度を測るために使用されていた。</a:t>
            </a:r>
            <a:br>
              <a:rPr lang="ja-JP" altLang="en-US" dirty="0"/>
            </a:br>
            <a:br>
              <a:rPr lang="ja-JP" altLang="en-US" dirty="0"/>
            </a:br>
            <a:r>
              <a:rPr lang="ja-JP" altLang="en-US" dirty="0">
                <a:hlinkClick r:id="rId3"/>
              </a:rPr>
              <a:t>作り方</a:t>
            </a:r>
            <a:r>
              <a:rPr lang="ja-JP" altLang="en-US" dirty="0">
                <a:hlinkClick r:id="rId4"/>
              </a:rPr>
              <a:t>どんなふうに使うのかな？（静止画）</a:t>
            </a:r>
            <a:r>
              <a:rPr lang="ja-JP" altLang="en-US" dirty="0">
                <a:hlinkClick r:id="rId5"/>
              </a:rPr>
              <a:t>どんなふうに使うのかな？（動画）</a:t>
            </a:r>
            <a:r>
              <a:rPr lang="ja-JP" altLang="en-US" dirty="0">
                <a:hlinkClick r:id="rId6"/>
              </a:rPr>
              <a:t>解説</a:t>
            </a:r>
            <a:r>
              <a:rPr lang="ja-JP" altLang="en-US" dirty="0">
                <a:hlinkClick r:id="rId7"/>
              </a:rPr>
              <a:t>授業例：</a:t>
            </a:r>
            <a:br>
              <a:rPr lang="ja-JP" altLang="en-US" dirty="0">
                <a:hlinkClick r:id="rId7"/>
              </a:rPr>
            </a:br>
            <a:r>
              <a:rPr lang="ja-JP" altLang="en-US" dirty="0">
                <a:hlinkClick r:id="rId7"/>
              </a:rPr>
              <a:t>クロススタッフによる測量</a:t>
            </a:r>
            <a:r>
              <a:rPr lang="ja-JP" altLang="en-US" dirty="0"/>
              <a:t>このページの動画を見るには</a:t>
            </a:r>
            <a:br>
              <a:rPr lang="ja-JP" altLang="en-US" dirty="0"/>
            </a:br>
            <a:r>
              <a:rPr lang="ja-JP" altLang="en-US" dirty="0"/>
              <a:t>が、必要です。</a:t>
            </a:r>
            <a:br>
              <a:rPr lang="ja-JP" altLang="en-US" dirty="0"/>
            </a:br>
            <a:r>
              <a:rPr lang="ja-JP" altLang="en-US" b="1" i="0" dirty="0">
                <a:solidFill>
                  <a:srgbClr val="333333"/>
                </a:solidFill>
                <a:effectLst/>
                <a:latin typeface="Tahoma" panose="020B0604030504040204" pitchFamily="34" charset="0"/>
              </a:rPr>
              <a:t>ヤコブの杖</a:t>
            </a:r>
            <a:r>
              <a:rPr lang="ja-JP" altLang="en-US" b="0" i="0" dirty="0">
                <a:solidFill>
                  <a:srgbClr val="333333"/>
                </a:solidFill>
                <a:effectLst/>
                <a:latin typeface="Tahoma" panose="020B0604030504040204" pitchFamily="34" charset="0"/>
              </a:rPr>
              <a:t>（ヤコブのつえ、英：</a:t>
            </a:r>
            <a:r>
              <a:rPr lang="en-US" altLang="ja-JP" b="0" i="0" dirty="0">
                <a:solidFill>
                  <a:srgbClr val="333333"/>
                </a:solidFill>
                <a:effectLst/>
                <a:latin typeface="Tahoma" panose="020B0604030504040204" pitchFamily="34" charset="0"/>
              </a:rPr>
              <a:t>Jacob's staff</a:t>
            </a:r>
            <a:r>
              <a:rPr lang="ja-JP" altLang="en-US" b="0" i="0" dirty="0">
                <a:solidFill>
                  <a:srgbClr val="333333"/>
                </a:solidFill>
                <a:effectLst/>
                <a:latin typeface="Tahoma" panose="020B0604030504040204" pitchFamily="34" charset="0"/>
              </a:rPr>
              <a:t>）または</a:t>
            </a:r>
            <a:r>
              <a:rPr lang="ja-JP" altLang="en-US" b="1" i="0" dirty="0">
                <a:solidFill>
                  <a:srgbClr val="333333"/>
                </a:solidFill>
                <a:effectLst/>
                <a:latin typeface="Tahoma" panose="020B0604030504040204" pitchFamily="34" charset="0"/>
              </a:rPr>
              <a:t>クロス・スタッフ</a:t>
            </a:r>
            <a:r>
              <a:rPr lang="ja-JP" altLang="en-US" b="0" i="0" dirty="0">
                <a:solidFill>
                  <a:srgbClr val="333333"/>
                </a:solidFill>
                <a:effectLst/>
                <a:latin typeface="Tahoma" panose="020B0604030504040204" pitchFamily="34" charset="0"/>
              </a:rPr>
              <a:t>（</a:t>
            </a:r>
            <a:r>
              <a:rPr lang="en-US" altLang="ja-JP" b="0" i="0" dirty="0">
                <a:solidFill>
                  <a:srgbClr val="333333"/>
                </a:solidFill>
                <a:effectLst/>
                <a:latin typeface="Tahoma" panose="020B0604030504040204" pitchFamily="34" charset="0"/>
              </a:rPr>
              <a:t>cross-staff</a:t>
            </a:r>
            <a:r>
              <a:rPr lang="ja-JP" altLang="en-US" b="0" i="0" dirty="0">
                <a:solidFill>
                  <a:srgbClr val="333333"/>
                </a:solidFill>
                <a:effectLst/>
                <a:latin typeface="Tahoma" panose="020B0604030504040204" pitchFamily="34" charset="0"/>
              </a:rPr>
              <a:t>、直訳すると「十字型の杖」）とは、天体の</a:t>
            </a:r>
            <a:r>
              <a:rPr lang="ja-JP" altLang="en-US" b="0" i="0" u="sng" strike="noStrike" dirty="0">
                <a:effectLst/>
                <a:latin typeface="Tahoma" panose="020B0604030504040204" pitchFamily="34" charset="0"/>
                <a:hlinkClick r:id="rId8" tooltip="高度角"/>
              </a:rPr>
              <a:t>高度角</a:t>
            </a:r>
            <a:r>
              <a:rPr lang="ja-JP" altLang="en-US" b="0" i="0" dirty="0">
                <a:solidFill>
                  <a:srgbClr val="333333"/>
                </a:solidFill>
                <a:effectLst/>
                <a:latin typeface="Tahoma" panose="020B0604030504040204" pitchFamily="34" charset="0"/>
              </a:rPr>
              <a:t>を測る道具で、西洋では</a:t>
            </a:r>
            <a:r>
              <a:rPr lang="en-US" altLang="ja-JP" b="0" i="0" dirty="0">
                <a:solidFill>
                  <a:srgbClr val="333333"/>
                </a:solidFill>
                <a:effectLst/>
                <a:latin typeface="Tahoma" panose="020B0604030504040204" pitchFamily="34" charset="0"/>
              </a:rPr>
              <a:t>14</a:t>
            </a:r>
            <a:r>
              <a:rPr lang="ja-JP" altLang="en-US" b="0" i="0" dirty="0">
                <a:solidFill>
                  <a:srgbClr val="333333"/>
                </a:solidFill>
                <a:effectLst/>
                <a:latin typeface="Tahoma" panose="020B0604030504040204" pitchFamily="34" charset="0"/>
              </a:rPr>
              <a:t>世紀ころから使用され始めた。</a:t>
            </a:r>
            <a:r>
              <a:rPr lang="ja-JP" altLang="en-US" b="0" i="0" u="sng" strike="noStrike" dirty="0">
                <a:effectLst/>
                <a:latin typeface="Tahoma" panose="020B0604030504040204" pitchFamily="34" charset="0"/>
                <a:hlinkClick r:id="rId9" tooltip="航海術"/>
              </a:rPr>
              <a:t>航海術</a:t>
            </a:r>
            <a:r>
              <a:rPr lang="ja-JP" altLang="en-US" b="0" i="0" dirty="0">
                <a:solidFill>
                  <a:srgbClr val="333333"/>
                </a:solidFill>
                <a:effectLst/>
                <a:latin typeface="Tahoma" panose="020B0604030504040204" pitchFamily="34" charset="0"/>
              </a:rPr>
              <a:t>、</a:t>
            </a:r>
            <a:r>
              <a:rPr lang="ja-JP" altLang="en-US" b="0" i="0" u="sng" strike="noStrike" dirty="0">
                <a:effectLst/>
                <a:latin typeface="Tahoma" panose="020B0604030504040204" pitchFamily="34" charset="0"/>
                <a:hlinkClick r:id="rId10" tooltip="測量"/>
              </a:rPr>
              <a:t>測量</a:t>
            </a:r>
            <a:r>
              <a:rPr lang="ja-JP" altLang="en-US" b="0" i="0" dirty="0">
                <a:solidFill>
                  <a:srgbClr val="333333"/>
                </a:solidFill>
                <a:effectLst/>
                <a:latin typeface="Tahoma" panose="020B0604030504040204" pitchFamily="34" charset="0"/>
              </a:rPr>
              <a:t>術、または</a:t>
            </a:r>
            <a:r>
              <a:rPr lang="ja-JP" altLang="en-US" b="0" i="0" u="sng" strike="noStrike" dirty="0">
                <a:effectLst/>
                <a:latin typeface="Tahoma" panose="020B0604030504040204" pitchFamily="34" charset="0"/>
                <a:hlinkClick r:id="rId11" tooltip="天文観測"/>
              </a:rPr>
              <a:t>天文観測</a:t>
            </a:r>
            <a:r>
              <a:rPr lang="ja-JP" altLang="en-US" b="0" i="0" dirty="0">
                <a:solidFill>
                  <a:srgbClr val="333333"/>
                </a:solidFill>
                <a:effectLst/>
                <a:latin typeface="Tahoma" panose="020B0604030504040204" pitchFamily="34" charset="0"/>
              </a:rPr>
              <a:t>において、</a:t>
            </a:r>
            <a:r>
              <a:rPr lang="ja-JP" altLang="en-US" b="0" i="0" u="sng" strike="noStrike" dirty="0">
                <a:effectLst/>
                <a:latin typeface="Tahoma" panose="020B0604030504040204" pitchFamily="34" charset="0"/>
                <a:hlinkClick r:id="rId12" tooltip="北極星"/>
              </a:rPr>
              <a:t>北極星</a:t>
            </a:r>
            <a:r>
              <a:rPr lang="ja-JP" altLang="en-US" b="0" i="0" dirty="0">
                <a:solidFill>
                  <a:srgbClr val="333333"/>
                </a:solidFill>
                <a:effectLst/>
                <a:latin typeface="Tahoma" panose="020B0604030504040204" pitchFamily="34" charset="0"/>
              </a:rPr>
              <a:t>または</a:t>
            </a:r>
            <a:r>
              <a:rPr lang="ja-JP" altLang="en-US" b="0" i="0" u="sng" strike="noStrike" dirty="0">
                <a:effectLst/>
                <a:latin typeface="Tahoma" panose="020B0604030504040204" pitchFamily="34" charset="0"/>
                <a:hlinkClick r:id="rId13" tooltip="太陽"/>
              </a:rPr>
              <a:t>太陽</a:t>
            </a:r>
            <a:r>
              <a:rPr lang="ja-JP" altLang="en-US" b="0" i="0" dirty="0">
                <a:solidFill>
                  <a:srgbClr val="333333"/>
                </a:solidFill>
                <a:effectLst/>
                <a:latin typeface="Tahoma" panose="020B0604030504040204" pitchFamily="34" charset="0"/>
              </a:rPr>
              <a:t>の高度角を測ることによって</a:t>
            </a:r>
            <a:r>
              <a:rPr lang="ja-JP" altLang="en-US" b="0" i="0" u="sng" strike="noStrike" dirty="0">
                <a:effectLst/>
                <a:latin typeface="Tahoma" panose="020B0604030504040204" pitchFamily="34" charset="0"/>
                <a:hlinkClick r:id="rId14" tooltip="緯度"/>
              </a:rPr>
              <a:t>緯度</a:t>
            </a:r>
            <a:r>
              <a:rPr lang="ja-JP" altLang="en-US" b="0" i="0" dirty="0">
                <a:solidFill>
                  <a:srgbClr val="333333"/>
                </a:solidFill>
                <a:effectLst/>
                <a:latin typeface="Tahoma" panose="020B0604030504040204" pitchFamily="34" charset="0"/>
              </a:rPr>
              <a:t>を知るために用いられた。名前の由来は当時の</a:t>
            </a:r>
            <a:r>
              <a:rPr lang="ja-JP" altLang="en-US" b="0" i="0" u="sng" strike="noStrike" dirty="0">
                <a:effectLst/>
                <a:latin typeface="Tahoma" panose="020B0604030504040204" pitchFamily="34" charset="0"/>
                <a:hlinkClick r:id="rId15" tooltip="星座"/>
              </a:rPr>
              <a:t>星座</a:t>
            </a:r>
            <a:r>
              <a:rPr lang="ja-JP" altLang="en-US" b="0" i="0" dirty="0">
                <a:solidFill>
                  <a:srgbClr val="333333"/>
                </a:solidFill>
                <a:effectLst/>
                <a:latin typeface="Tahoma" panose="020B0604030504040204" pitchFamily="34" charset="0"/>
              </a:rPr>
              <a:t>から（今で言う</a:t>
            </a:r>
            <a:r>
              <a:rPr lang="ja-JP" altLang="en-US" b="0" i="0" u="sng" strike="noStrike" dirty="0">
                <a:effectLst/>
                <a:latin typeface="Tahoma" panose="020B0604030504040204" pitchFamily="34" charset="0"/>
                <a:hlinkClick r:id="rId16" tooltip="オリオン座"/>
              </a:rPr>
              <a:t>オリオン座</a:t>
            </a:r>
            <a:r>
              <a:rPr lang="ja-JP" altLang="en-US" b="0" i="0" dirty="0">
                <a:solidFill>
                  <a:srgbClr val="333333"/>
                </a:solidFill>
                <a:effectLst/>
                <a:latin typeface="Tahoma" panose="020B0604030504040204" pitchFamily="34" charset="0"/>
              </a:rPr>
              <a:t>のうち、「帯」の三つ星と</a:t>
            </a:r>
            <a:r>
              <a:rPr lang="ja-JP" altLang="en-US" b="0" i="0" u="sng" strike="noStrike" dirty="0">
                <a:effectLst/>
                <a:latin typeface="Tahoma" panose="020B0604030504040204" pitchFamily="34" charset="0"/>
                <a:hlinkClick r:id="rId17" tooltip="リゲル"/>
              </a:rPr>
              <a:t>リゲル</a:t>
            </a:r>
            <a:r>
              <a:rPr lang="ja-JP" altLang="en-US" b="0" i="0" dirty="0">
                <a:solidFill>
                  <a:srgbClr val="333333"/>
                </a:solidFill>
                <a:effectLst/>
                <a:latin typeface="Tahoma" panose="020B0604030504040204" pitchFamily="34" charset="0"/>
              </a:rPr>
              <a:t>、</a:t>
            </a:r>
            <a:r>
              <a:rPr lang="ja-JP" altLang="en-US" b="0" i="0" u="sng" strike="noStrike" dirty="0">
                <a:effectLst/>
                <a:latin typeface="Tahoma" panose="020B0604030504040204" pitchFamily="34" charset="0"/>
                <a:hlinkClick r:id="rId18" tooltip="ベテルギウス"/>
              </a:rPr>
              <a:t>ベテルギウス</a:t>
            </a:r>
            <a:r>
              <a:rPr lang="ja-JP" altLang="en-US" b="0" i="0" dirty="0">
                <a:solidFill>
                  <a:srgbClr val="333333"/>
                </a:solidFill>
                <a:effectLst/>
                <a:latin typeface="Tahoma" panose="020B0604030504040204" pitchFamily="34" charset="0"/>
              </a:rPr>
              <a:t>はヤコブの杖と呼ばれていた）とも言われる</a:t>
            </a:r>
            <a:r>
              <a:rPr lang="en-US" altLang="ja-JP" b="0" i="0" dirty="0">
                <a:solidFill>
                  <a:srgbClr val="333333"/>
                </a:solidFill>
                <a:effectLst/>
                <a:latin typeface="Tahoma" panose="020B0604030504040204" pitchFamily="34" charset="0"/>
              </a:rPr>
              <a:t>〔</a:t>
            </a:r>
            <a:r>
              <a:rPr lang="ja-JP" altLang="en-US" b="0" i="0" u="sng" strike="noStrike" dirty="0">
                <a:effectLst/>
                <a:latin typeface="Tahoma" panose="020B0604030504040204" pitchFamily="34" charset="0"/>
                <a:hlinkClick r:id="rId19" tooltip="茂在寅男"/>
              </a:rPr>
              <a:t>茂在寅男</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航海術 </a:t>
            </a:r>
            <a:r>
              <a:rPr lang="en-US" altLang="ja-JP" b="0" i="0" dirty="0">
                <a:solidFill>
                  <a:srgbClr val="333333"/>
                </a:solidFill>
                <a:effectLst/>
                <a:latin typeface="Tahoma" panose="020B0604030504040204" pitchFamily="34" charset="0"/>
              </a:rPr>
              <a:t>- </a:t>
            </a:r>
            <a:r>
              <a:rPr lang="ja-JP" altLang="en-US" b="0" i="0" dirty="0">
                <a:solidFill>
                  <a:srgbClr val="333333"/>
                </a:solidFill>
                <a:effectLst/>
                <a:latin typeface="Tahoma" panose="020B0604030504040204" pitchFamily="34" charset="0"/>
              </a:rPr>
              <a:t>海に挑む人間の歴史</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中公新書、</a:t>
            </a:r>
            <a:r>
              <a:rPr lang="en-US" altLang="ja-JP" b="0" i="0" dirty="0">
                <a:solidFill>
                  <a:srgbClr val="333333"/>
                </a:solidFill>
                <a:effectLst/>
                <a:latin typeface="Tahoma" panose="020B0604030504040204" pitchFamily="34" charset="0"/>
              </a:rPr>
              <a:t>1967</a:t>
            </a:r>
            <a:r>
              <a:rPr lang="ja-JP" altLang="en-US" b="0" i="0" dirty="0">
                <a:solidFill>
                  <a:srgbClr val="333333"/>
                </a:solidFill>
                <a:effectLst/>
                <a:latin typeface="Tahoma" panose="020B0604030504040204" pitchFamily="34" charset="0"/>
              </a:rPr>
              <a:t>年</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a:t>
            </a:r>
            <a:br>
              <a:rPr lang="ja-JP" altLang="en-US" dirty="0"/>
            </a:br>
            <a:r>
              <a:rPr lang="ja-JP" altLang="en-US" b="0" i="0" dirty="0">
                <a:solidFill>
                  <a:srgbClr val="333333"/>
                </a:solidFill>
                <a:effectLst/>
                <a:latin typeface="Tahoma" panose="020B0604030504040204" pitchFamily="34" charset="0"/>
              </a:rPr>
              <a:t>目盛りの刻まれた長い棒と、それに直角に取り付けられて自由に動かせる短い棒（クロスピース、十文字片</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と呼ばれる）から成る。長い棒を目の前に構え、その上下に目標の天体と水平線が来るようにクロスピースを動かして、クロスピースの位置を目盛りで読むことによって使用する。</a:t>
            </a:r>
            <a:br>
              <a:rPr lang="ja-JP" altLang="en-US" dirty="0"/>
            </a:br>
            <a:r>
              <a:rPr lang="ja-JP" altLang="en-US" b="0" i="0" u="sng" strike="noStrike" dirty="0">
                <a:effectLst/>
                <a:latin typeface="Tahoma" panose="020B0604030504040204" pitchFamily="34" charset="0"/>
                <a:hlinkClick r:id="rId20" tooltip="インド洋"/>
              </a:rPr>
              <a:t>インド洋</a:t>
            </a:r>
            <a:r>
              <a:rPr lang="ja-JP" altLang="en-US" b="0" i="0" dirty="0">
                <a:solidFill>
                  <a:srgbClr val="333333"/>
                </a:solidFill>
                <a:effectLst/>
                <a:latin typeface="Tahoma" panose="020B0604030504040204" pitchFamily="34" charset="0"/>
              </a:rPr>
              <a:t>の航海者だった</a:t>
            </a:r>
            <a:r>
              <a:rPr lang="ja-JP" altLang="en-US" b="0" i="0" u="sng" strike="noStrike" dirty="0">
                <a:effectLst/>
                <a:latin typeface="Tahoma" panose="020B0604030504040204" pitchFamily="34" charset="0"/>
                <a:hlinkClick r:id="rId21" tooltip="アラビア人"/>
              </a:rPr>
              <a:t>アラビア人</a:t>
            </a:r>
            <a:r>
              <a:rPr lang="ja-JP" altLang="en-US" b="0" i="0" dirty="0">
                <a:solidFill>
                  <a:srgbClr val="333333"/>
                </a:solidFill>
                <a:effectLst/>
                <a:latin typeface="Tahoma" panose="020B0604030504040204" pitchFamily="34" charset="0"/>
              </a:rPr>
              <a:t>たちは、アル・ケマル（カマル </a:t>
            </a:r>
            <a:r>
              <a:rPr lang="en-US" altLang="ja-JP" b="0" i="0" dirty="0">
                <a:solidFill>
                  <a:srgbClr val="333333"/>
                </a:solidFill>
                <a:effectLst/>
                <a:latin typeface="Tahoma" panose="020B0604030504040204" pitchFamily="34" charset="0"/>
              </a:rPr>
              <a:t>Kamal </a:t>
            </a:r>
            <a:r>
              <a:rPr lang="ja-JP" altLang="en-US" b="0" i="0" dirty="0">
                <a:solidFill>
                  <a:srgbClr val="333333"/>
                </a:solidFill>
                <a:effectLst/>
                <a:latin typeface="Tahoma" panose="020B0604030504040204" pitchFamily="34" charset="0"/>
              </a:rPr>
              <a:t>とも</a:t>
            </a:r>
            <a:r>
              <a:rPr lang="en-US" altLang="ja-JP" b="0" i="0" dirty="0">
                <a:solidFill>
                  <a:srgbClr val="333333"/>
                </a:solidFill>
                <a:effectLst/>
                <a:latin typeface="Tahoma" panose="020B0604030504040204" pitchFamily="34" charset="0"/>
              </a:rPr>
              <a:t>〔H</a:t>
            </a:r>
            <a:r>
              <a:rPr lang="ja-JP" altLang="en-US" b="0" i="0" dirty="0">
                <a:solidFill>
                  <a:srgbClr val="333333"/>
                </a:solidFill>
                <a:effectLst/>
                <a:latin typeface="Tahoma" panose="020B0604030504040204" pitchFamily="34" charset="0"/>
              </a:rPr>
              <a:t>・</a:t>
            </a:r>
            <a:r>
              <a:rPr lang="en-US" altLang="ja-JP" b="0" i="0" dirty="0">
                <a:solidFill>
                  <a:srgbClr val="333333"/>
                </a:solidFill>
                <a:effectLst/>
                <a:latin typeface="Tahoma" panose="020B0604030504040204" pitchFamily="34" charset="0"/>
              </a:rPr>
              <a:t>C</a:t>
            </a:r>
            <a:r>
              <a:rPr lang="ja-JP" altLang="en-US" b="0" i="0" dirty="0">
                <a:solidFill>
                  <a:srgbClr val="333333"/>
                </a:solidFill>
                <a:effectLst/>
                <a:latin typeface="Tahoma" panose="020B0604030504040204" pitchFamily="34" charset="0"/>
              </a:rPr>
              <a:t>・フライエスレーベン</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航海術の歴史</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岩波書店、</a:t>
            </a:r>
            <a:r>
              <a:rPr lang="en-US" altLang="ja-JP" b="0" i="0" dirty="0">
                <a:solidFill>
                  <a:srgbClr val="333333"/>
                </a:solidFill>
                <a:effectLst/>
                <a:latin typeface="Tahoma" panose="020B0604030504040204" pitchFamily="34" charset="0"/>
              </a:rPr>
              <a:t>1983</a:t>
            </a:r>
            <a:r>
              <a:rPr lang="ja-JP" altLang="en-US" b="0" i="0" dirty="0">
                <a:solidFill>
                  <a:srgbClr val="333333"/>
                </a:solidFill>
                <a:effectLst/>
                <a:latin typeface="Tahoma" panose="020B0604030504040204" pitchFamily="34" charset="0"/>
              </a:rPr>
              <a:t>年</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）と呼ばれる器具を使用していた。これはヤコブの杖と同じ原理だが、目盛りの付いた棒の代わりに結び目のある紐を、クロスピースの代わりに板を使ったものであった。</a:t>
            </a:r>
            <a:r>
              <a:rPr lang="en-US" altLang="ja-JP" b="0" i="0" dirty="0">
                <a:solidFill>
                  <a:srgbClr val="333333"/>
                </a:solidFill>
                <a:effectLst/>
                <a:latin typeface="Tahoma" panose="020B0604030504040204" pitchFamily="34" charset="0"/>
              </a:rPr>
              <a:t>15</a:t>
            </a:r>
            <a:r>
              <a:rPr lang="ja-JP" altLang="en-US" b="0" i="0" dirty="0">
                <a:solidFill>
                  <a:srgbClr val="333333"/>
                </a:solidFill>
                <a:effectLst/>
                <a:latin typeface="Tahoma" panose="020B0604030504040204" pitchFamily="34" charset="0"/>
              </a:rPr>
              <a:t>世紀には既に定着していた</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a:t>
            </a:r>
            <a:r>
              <a:rPr lang="ja-JP" altLang="en-US" b="0" i="0" u="sng" strike="noStrike" dirty="0">
                <a:effectLst/>
                <a:latin typeface="Tahoma" panose="020B0604030504040204" pitchFamily="34" charset="0"/>
                <a:hlinkClick r:id="rId22" tooltip="アストロラーベ"/>
              </a:rPr>
              <a:t>アストロラーベ</a:t>
            </a:r>
            <a:r>
              <a:rPr lang="ja-JP" altLang="en-US" b="0" i="0" dirty="0">
                <a:solidFill>
                  <a:srgbClr val="333333"/>
                </a:solidFill>
                <a:effectLst/>
                <a:latin typeface="Tahoma" panose="020B0604030504040204" pitchFamily="34" charset="0"/>
              </a:rPr>
              <a:t>や</a:t>
            </a:r>
            <a:r>
              <a:rPr lang="ja-JP" altLang="en-US" b="0" i="0" u="sng" strike="noStrike" dirty="0">
                <a:effectLst/>
                <a:latin typeface="Tahoma" panose="020B0604030504040204" pitchFamily="34" charset="0"/>
                <a:hlinkClick r:id="rId23" tooltip="四分儀"/>
              </a:rPr>
              <a:t>四分儀</a:t>
            </a:r>
            <a:r>
              <a:rPr lang="ja-JP" altLang="en-US" b="0" i="0" dirty="0">
                <a:solidFill>
                  <a:srgbClr val="333333"/>
                </a:solidFill>
                <a:effectLst/>
                <a:latin typeface="Tahoma" panose="020B0604030504040204" pitchFamily="34" charset="0"/>
              </a:rPr>
              <a:t>（コードラント）も緯度を知るための道具であったが、ゆれる船上では、重く使用しにくいものであったので、クロス・スタッフが用いられるようになった。</a:t>
            </a:r>
            <a:br>
              <a:rPr lang="ja-JP" altLang="en-US" dirty="0"/>
            </a:br>
            <a:r>
              <a:rPr lang="ja-JP" altLang="en-US" b="0" i="0" dirty="0">
                <a:solidFill>
                  <a:srgbClr val="333333"/>
                </a:solidFill>
                <a:effectLst/>
                <a:latin typeface="Tahoma" panose="020B0604030504040204" pitchFamily="34" charset="0"/>
              </a:rPr>
              <a:t>中国では</a:t>
            </a:r>
            <a:r>
              <a:rPr lang="en-US" altLang="ja-JP" b="0" i="0" dirty="0">
                <a:solidFill>
                  <a:srgbClr val="333333"/>
                </a:solidFill>
                <a:effectLst/>
                <a:latin typeface="Tahoma" panose="020B0604030504040204" pitchFamily="34" charset="0"/>
              </a:rPr>
              <a:t>11</a:t>
            </a:r>
            <a:r>
              <a:rPr lang="ja-JP" altLang="en-US" b="0" i="0" dirty="0">
                <a:solidFill>
                  <a:srgbClr val="333333"/>
                </a:solidFill>
                <a:effectLst/>
                <a:latin typeface="Tahoma" panose="020B0604030504040204" pitchFamily="34" charset="0"/>
              </a:rPr>
              <a:t>世紀の学者、</a:t>
            </a:r>
            <a:r>
              <a:rPr lang="ja-JP" altLang="en-US" b="0" i="0" u="sng" strike="noStrike" dirty="0">
                <a:effectLst/>
                <a:latin typeface="Tahoma" panose="020B0604030504040204" pitchFamily="34" charset="0"/>
                <a:hlinkClick r:id="rId24" tooltip="沈括"/>
              </a:rPr>
              <a:t>沈括</a:t>
            </a:r>
            <a:r>
              <a:rPr lang="ja-JP" altLang="en-US" b="0" i="0" dirty="0">
                <a:solidFill>
                  <a:srgbClr val="333333"/>
                </a:solidFill>
                <a:effectLst/>
                <a:latin typeface="Tahoma" panose="020B0604030504040204" pitchFamily="34" charset="0"/>
              </a:rPr>
              <a:t>の</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夢渓筆談</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にこのような道具の記述がある。ヤコブの杖が西洋の文献に登場するのは</a:t>
            </a:r>
            <a:r>
              <a:rPr lang="en-US" altLang="ja-JP" b="0" i="0" dirty="0">
                <a:solidFill>
                  <a:srgbClr val="333333"/>
                </a:solidFill>
                <a:effectLst/>
                <a:latin typeface="Tahoma" panose="020B0604030504040204" pitchFamily="34" charset="0"/>
              </a:rPr>
              <a:t>14</a:t>
            </a:r>
            <a:r>
              <a:rPr lang="ja-JP" altLang="en-US" b="0" i="0" dirty="0">
                <a:solidFill>
                  <a:srgbClr val="333333"/>
                </a:solidFill>
                <a:effectLst/>
                <a:latin typeface="Tahoma" panose="020B0604030504040204" pitchFamily="34" charset="0"/>
              </a:rPr>
              <a:t>世紀のユダヤ人の数学者</a:t>
            </a:r>
            <a:r>
              <a:rPr lang="ja-JP" altLang="en-US" b="0" i="0" u="sng" strike="noStrike" dirty="0">
                <a:effectLst/>
                <a:latin typeface="Tahoma" panose="020B0604030504040204" pitchFamily="34" charset="0"/>
                <a:hlinkClick r:id="rId25" tooltip="レビ・ベン・ゲルソン"/>
              </a:rPr>
              <a:t>レビ・ベン・ゲルソン</a:t>
            </a:r>
            <a:r>
              <a:rPr lang="ja-JP" altLang="en-US" b="0" i="0" dirty="0">
                <a:solidFill>
                  <a:srgbClr val="333333"/>
                </a:solidFill>
                <a:effectLst/>
                <a:latin typeface="Tahoma" panose="020B0604030504040204" pitchFamily="34" charset="0"/>
              </a:rPr>
              <a:t>によるものである。</a:t>
            </a:r>
            <a:r>
              <a:rPr lang="en-US" altLang="ja-JP" b="0" i="0" dirty="0">
                <a:solidFill>
                  <a:srgbClr val="333333"/>
                </a:solidFill>
                <a:effectLst/>
                <a:latin typeface="Tahoma" panose="020B0604030504040204" pitchFamily="34" charset="0"/>
              </a:rPr>
              <a:t>16</a:t>
            </a:r>
            <a:r>
              <a:rPr lang="ja-JP" altLang="en-US" b="0" i="0" dirty="0">
                <a:solidFill>
                  <a:srgbClr val="333333"/>
                </a:solidFill>
                <a:effectLst/>
                <a:latin typeface="Tahoma" panose="020B0604030504040204" pitchFamily="34" charset="0"/>
              </a:rPr>
              <a:t>世紀のオランダの</a:t>
            </a:r>
            <a:r>
              <a:rPr lang="ja-JP" altLang="en-US" b="0" i="0" u="sng" strike="noStrike" dirty="0">
                <a:effectLst/>
                <a:latin typeface="Tahoma" panose="020B0604030504040204" pitchFamily="34" charset="0"/>
                <a:hlinkClick r:id="rId26" tooltip="アドリアーンスゾーン・メチウス"/>
              </a:rPr>
              <a:t>アドリアーンスゾーン・メチウス</a:t>
            </a:r>
            <a:r>
              <a:rPr lang="ja-JP" altLang="en-US" b="0" i="0" dirty="0">
                <a:solidFill>
                  <a:srgbClr val="333333"/>
                </a:solidFill>
                <a:effectLst/>
                <a:latin typeface="Tahoma" panose="020B0604030504040204" pitchFamily="34" charset="0"/>
              </a:rPr>
              <a:t>や</a:t>
            </a:r>
            <a:r>
              <a:rPr lang="ja-JP" altLang="en-US" b="0" i="0" u="sng" strike="noStrike" dirty="0">
                <a:effectLst/>
                <a:latin typeface="Tahoma" panose="020B0604030504040204" pitchFamily="34" charset="0"/>
                <a:hlinkClick r:id="rId27" tooltip="ゲンマ・フリシウス"/>
              </a:rPr>
              <a:t>ゲンマ・フリシウス</a:t>
            </a:r>
            <a:r>
              <a:rPr lang="ja-JP" altLang="en-US" b="0" i="0" dirty="0">
                <a:solidFill>
                  <a:srgbClr val="333333"/>
                </a:solidFill>
                <a:effectLst/>
                <a:latin typeface="Tahoma" panose="020B0604030504040204" pitchFamily="34" charset="0"/>
              </a:rPr>
              <a:t>によって改良が加えられた。</a:t>
            </a:r>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3</a:t>
            </a:fld>
            <a:endParaRPr lang="en-US" altLang="ja-JP"/>
          </a:p>
        </p:txBody>
      </p:sp>
    </p:spTree>
    <p:extLst>
      <p:ext uri="{BB962C8B-B14F-4D97-AF65-F5344CB8AC3E}">
        <p14:creationId xmlns:p14="http://schemas.microsoft.com/office/powerpoint/2010/main" val="2514233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062">
              <a:defRPr/>
            </a:pPr>
            <a:r>
              <a:rPr lang="ja-JP" altLang="en-US" dirty="0"/>
              <a:t>クロススタッフは紀元前</a:t>
            </a:r>
            <a:r>
              <a:rPr lang="en-US" altLang="ja-JP" dirty="0"/>
              <a:t>400</a:t>
            </a:r>
            <a:r>
              <a:rPr lang="ja-JP" altLang="en-US" dirty="0"/>
              <a:t>年頃にカルデアの天文学者が使用していたと言われている。</a:t>
            </a:r>
            <a:r>
              <a:rPr lang="en-US" altLang="ja-JP" dirty="0"/>
              <a:t>1328</a:t>
            </a:r>
            <a:r>
              <a:rPr lang="ja-JP" altLang="en-US" dirty="0"/>
              <a:t>年にカタロニアのユダヤ人</a:t>
            </a:r>
            <a:r>
              <a:rPr lang="en-US" altLang="ja-JP" dirty="0"/>
              <a:t>Levi ben Gerson</a:t>
            </a:r>
            <a:r>
              <a:rPr lang="ja-JP" altLang="en-US" dirty="0"/>
              <a:t>によって初めての記述が残された。</a:t>
            </a:r>
            <a:r>
              <a:rPr lang="en-US" altLang="ja-JP" dirty="0"/>
              <a:t>16</a:t>
            </a:r>
            <a:r>
              <a:rPr lang="ja-JP" altLang="en-US" dirty="0"/>
              <a:t>世紀頃から船上で太陽高度を測るために使用されていた。</a:t>
            </a:r>
            <a:br>
              <a:rPr lang="ja-JP" altLang="en-US" dirty="0"/>
            </a:br>
            <a:br>
              <a:rPr lang="ja-JP" altLang="en-US" dirty="0"/>
            </a:br>
            <a:r>
              <a:rPr lang="ja-JP" altLang="en-US" dirty="0">
                <a:hlinkClick r:id="rId3"/>
              </a:rPr>
              <a:t>作り方</a:t>
            </a:r>
            <a:r>
              <a:rPr lang="ja-JP" altLang="en-US" dirty="0">
                <a:hlinkClick r:id="rId4"/>
              </a:rPr>
              <a:t>どんなふうに使うのかな？（静止画）</a:t>
            </a:r>
            <a:r>
              <a:rPr lang="ja-JP" altLang="en-US" dirty="0">
                <a:hlinkClick r:id="rId5"/>
              </a:rPr>
              <a:t>どんなふうに使うのかな？（動画）</a:t>
            </a:r>
            <a:r>
              <a:rPr lang="ja-JP" altLang="en-US" dirty="0">
                <a:hlinkClick r:id="rId6"/>
              </a:rPr>
              <a:t>解説</a:t>
            </a:r>
            <a:r>
              <a:rPr lang="ja-JP" altLang="en-US" dirty="0">
                <a:hlinkClick r:id="rId7"/>
              </a:rPr>
              <a:t>授業例：</a:t>
            </a:r>
            <a:br>
              <a:rPr lang="ja-JP" altLang="en-US" dirty="0">
                <a:hlinkClick r:id="rId7"/>
              </a:rPr>
            </a:br>
            <a:r>
              <a:rPr lang="ja-JP" altLang="en-US" dirty="0">
                <a:hlinkClick r:id="rId7"/>
              </a:rPr>
              <a:t>クロススタッフによる測量</a:t>
            </a:r>
            <a:r>
              <a:rPr lang="ja-JP" altLang="en-US" dirty="0"/>
              <a:t>このページの動画を見るには</a:t>
            </a:r>
            <a:br>
              <a:rPr lang="ja-JP" altLang="en-US" dirty="0"/>
            </a:br>
            <a:r>
              <a:rPr lang="ja-JP" altLang="en-US" dirty="0"/>
              <a:t>が、必要です。</a:t>
            </a:r>
            <a:br>
              <a:rPr lang="ja-JP" altLang="en-US" dirty="0"/>
            </a:br>
            <a:r>
              <a:rPr lang="ja-JP" altLang="en-US" b="1" i="0" dirty="0">
                <a:solidFill>
                  <a:srgbClr val="333333"/>
                </a:solidFill>
                <a:effectLst/>
                <a:latin typeface="Tahoma" panose="020B0604030504040204" pitchFamily="34" charset="0"/>
              </a:rPr>
              <a:t>ヤコブの杖</a:t>
            </a:r>
            <a:r>
              <a:rPr lang="ja-JP" altLang="en-US" b="0" i="0" dirty="0">
                <a:solidFill>
                  <a:srgbClr val="333333"/>
                </a:solidFill>
                <a:effectLst/>
                <a:latin typeface="Tahoma" panose="020B0604030504040204" pitchFamily="34" charset="0"/>
              </a:rPr>
              <a:t>（ヤコブのつえ、英：</a:t>
            </a:r>
            <a:r>
              <a:rPr lang="en-US" altLang="ja-JP" b="0" i="0" dirty="0">
                <a:solidFill>
                  <a:srgbClr val="333333"/>
                </a:solidFill>
                <a:effectLst/>
                <a:latin typeface="Tahoma" panose="020B0604030504040204" pitchFamily="34" charset="0"/>
              </a:rPr>
              <a:t>Jacob's staff</a:t>
            </a:r>
            <a:r>
              <a:rPr lang="ja-JP" altLang="en-US" b="0" i="0" dirty="0">
                <a:solidFill>
                  <a:srgbClr val="333333"/>
                </a:solidFill>
                <a:effectLst/>
                <a:latin typeface="Tahoma" panose="020B0604030504040204" pitchFamily="34" charset="0"/>
              </a:rPr>
              <a:t>）または</a:t>
            </a:r>
            <a:r>
              <a:rPr lang="ja-JP" altLang="en-US" b="1" i="0" dirty="0">
                <a:solidFill>
                  <a:srgbClr val="333333"/>
                </a:solidFill>
                <a:effectLst/>
                <a:latin typeface="Tahoma" panose="020B0604030504040204" pitchFamily="34" charset="0"/>
              </a:rPr>
              <a:t>クロス・スタッフ</a:t>
            </a:r>
            <a:r>
              <a:rPr lang="ja-JP" altLang="en-US" b="0" i="0" dirty="0">
                <a:solidFill>
                  <a:srgbClr val="333333"/>
                </a:solidFill>
                <a:effectLst/>
                <a:latin typeface="Tahoma" panose="020B0604030504040204" pitchFamily="34" charset="0"/>
              </a:rPr>
              <a:t>（</a:t>
            </a:r>
            <a:r>
              <a:rPr lang="en-US" altLang="ja-JP" b="0" i="0" dirty="0">
                <a:solidFill>
                  <a:srgbClr val="333333"/>
                </a:solidFill>
                <a:effectLst/>
                <a:latin typeface="Tahoma" panose="020B0604030504040204" pitchFamily="34" charset="0"/>
              </a:rPr>
              <a:t>cross-staff</a:t>
            </a:r>
            <a:r>
              <a:rPr lang="ja-JP" altLang="en-US" b="0" i="0" dirty="0">
                <a:solidFill>
                  <a:srgbClr val="333333"/>
                </a:solidFill>
                <a:effectLst/>
                <a:latin typeface="Tahoma" panose="020B0604030504040204" pitchFamily="34" charset="0"/>
              </a:rPr>
              <a:t>、直訳すると「十字型の杖」）とは、天体の</a:t>
            </a:r>
            <a:r>
              <a:rPr lang="ja-JP" altLang="en-US" b="0" i="0" u="sng" strike="noStrike" dirty="0">
                <a:effectLst/>
                <a:latin typeface="Tahoma" panose="020B0604030504040204" pitchFamily="34" charset="0"/>
                <a:hlinkClick r:id="rId8" tooltip="高度角"/>
              </a:rPr>
              <a:t>高度角</a:t>
            </a:r>
            <a:r>
              <a:rPr lang="ja-JP" altLang="en-US" b="0" i="0" dirty="0">
                <a:solidFill>
                  <a:srgbClr val="333333"/>
                </a:solidFill>
                <a:effectLst/>
                <a:latin typeface="Tahoma" panose="020B0604030504040204" pitchFamily="34" charset="0"/>
              </a:rPr>
              <a:t>を測る道具で、西洋では</a:t>
            </a:r>
            <a:r>
              <a:rPr lang="en-US" altLang="ja-JP" b="0" i="0" dirty="0">
                <a:solidFill>
                  <a:srgbClr val="333333"/>
                </a:solidFill>
                <a:effectLst/>
                <a:latin typeface="Tahoma" panose="020B0604030504040204" pitchFamily="34" charset="0"/>
              </a:rPr>
              <a:t>14</a:t>
            </a:r>
            <a:r>
              <a:rPr lang="ja-JP" altLang="en-US" b="0" i="0" dirty="0">
                <a:solidFill>
                  <a:srgbClr val="333333"/>
                </a:solidFill>
                <a:effectLst/>
                <a:latin typeface="Tahoma" panose="020B0604030504040204" pitchFamily="34" charset="0"/>
              </a:rPr>
              <a:t>世紀ころから使用され始めた。</a:t>
            </a:r>
            <a:r>
              <a:rPr lang="ja-JP" altLang="en-US" b="0" i="0" u="sng" strike="noStrike" dirty="0">
                <a:effectLst/>
                <a:latin typeface="Tahoma" panose="020B0604030504040204" pitchFamily="34" charset="0"/>
                <a:hlinkClick r:id="rId9" tooltip="航海術"/>
              </a:rPr>
              <a:t>航海術</a:t>
            </a:r>
            <a:r>
              <a:rPr lang="ja-JP" altLang="en-US" b="0" i="0" dirty="0">
                <a:solidFill>
                  <a:srgbClr val="333333"/>
                </a:solidFill>
                <a:effectLst/>
                <a:latin typeface="Tahoma" panose="020B0604030504040204" pitchFamily="34" charset="0"/>
              </a:rPr>
              <a:t>、</a:t>
            </a:r>
            <a:r>
              <a:rPr lang="ja-JP" altLang="en-US" b="0" i="0" u="sng" strike="noStrike" dirty="0">
                <a:effectLst/>
                <a:latin typeface="Tahoma" panose="020B0604030504040204" pitchFamily="34" charset="0"/>
                <a:hlinkClick r:id="rId10" tooltip="測量"/>
              </a:rPr>
              <a:t>測量</a:t>
            </a:r>
            <a:r>
              <a:rPr lang="ja-JP" altLang="en-US" b="0" i="0" dirty="0">
                <a:solidFill>
                  <a:srgbClr val="333333"/>
                </a:solidFill>
                <a:effectLst/>
                <a:latin typeface="Tahoma" panose="020B0604030504040204" pitchFamily="34" charset="0"/>
              </a:rPr>
              <a:t>術、または</a:t>
            </a:r>
            <a:r>
              <a:rPr lang="ja-JP" altLang="en-US" b="0" i="0" u="sng" strike="noStrike" dirty="0">
                <a:effectLst/>
                <a:latin typeface="Tahoma" panose="020B0604030504040204" pitchFamily="34" charset="0"/>
                <a:hlinkClick r:id="rId11" tooltip="天文観測"/>
              </a:rPr>
              <a:t>天文観測</a:t>
            </a:r>
            <a:r>
              <a:rPr lang="ja-JP" altLang="en-US" b="0" i="0" dirty="0">
                <a:solidFill>
                  <a:srgbClr val="333333"/>
                </a:solidFill>
                <a:effectLst/>
                <a:latin typeface="Tahoma" panose="020B0604030504040204" pitchFamily="34" charset="0"/>
              </a:rPr>
              <a:t>において、</a:t>
            </a:r>
            <a:r>
              <a:rPr lang="ja-JP" altLang="en-US" b="0" i="0" u="sng" strike="noStrike" dirty="0">
                <a:effectLst/>
                <a:latin typeface="Tahoma" panose="020B0604030504040204" pitchFamily="34" charset="0"/>
                <a:hlinkClick r:id="rId12" tooltip="北極星"/>
              </a:rPr>
              <a:t>北極星</a:t>
            </a:r>
            <a:r>
              <a:rPr lang="ja-JP" altLang="en-US" b="0" i="0" dirty="0">
                <a:solidFill>
                  <a:srgbClr val="333333"/>
                </a:solidFill>
                <a:effectLst/>
                <a:latin typeface="Tahoma" panose="020B0604030504040204" pitchFamily="34" charset="0"/>
              </a:rPr>
              <a:t>または</a:t>
            </a:r>
            <a:r>
              <a:rPr lang="ja-JP" altLang="en-US" b="0" i="0" u="sng" strike="noStrike" dirty="0">
                <a:effectLst/>
                <a:latin typeface="Tahoma" panose="020B0604030504040204" pitchFamily="34" charset="0"/>
                <a:hlinkClick r:id="rId13" tooltip="太陽"/>
              </a:rPr>
              <a:t>太陽</a:t>
            </a:r>
            <a:r>
              <a:rPr lang="ja-JP" altLang="en-US" b="0" i="0" dirty="0">
                <a:solidFill>
                  <a:srgbClr val="333333"/>
                </a:solidFill>
                <a:effectLst/>
                <a:latin typeface="Tahoma" panose="020B0604030504040204" pitchFamily="34" charset="0"/>
              </a:rPr>
              <a:t>の高度角を測ることによって</a:t>
            </a:r>
            <a:r>
              <a:rPr lang="ja-JP" altLang="en-US" b="0" i="0" u="sng" strike="noStrike" dirty="0">
                <a:effectLst/>
                <a:latin typeface="Tahoma" panose="020B0604030504040204" pitchFamily="34" charset="0"/>
                <a:hlinkClick r:id="rId14" tooltip="緯度"/>
              </a:rPr>
              <a:t>緯度</a:t>
            </a:r>
            <a:r>
              <a:rPr lang="ja-JP" altLang="en-US" b="0" i="0" dirty="0">
                <a:solidFill>
                  <a:srgbClr val="333333"/>
                </a:solidFill>
                <a:effectLst/>
                <a:latin typeface="Tahoma" panose="020B0604030504040204" pitchFamily="34" charset="0"/>
              </a:rPr>
              <a:t>を知るために用いられた。名前の由来は当時の</a:t>
            </a:r>
            <a:r>
              <a:rPr lang="ja-JP" altLang="en-US" b="0" i="0" u="sng" strike="noStrike" dirty="0">
                <a:effectLst/>
                <a:latin typeface="Tahoma" panose="020B0604030504040204" pitchFamily="34" charset="0"/>
                <a:hlinkClick r:id="rId15" tooltip="星座"/>
              </a:rPr>
              <a:t>星座</a:t>
            </a:r>
            <a:r>
              <a:rPr lang="ja-JP" altLang="en-US" b="0" i="0" dirty="0">
                <a:solidFill>
                  <a:srgbClr val="333333"/>
                </a:solidFill>
                <a:effectLst/>
                <a:latin typeface="Tahoma" panose="020B0604030504040204" pitchFamily="34" charset="0"/>
              </a:rPr>
              <a:t>から（今で言う</a:t>
            </a:r>
            <a:r>
              <a:rPr lang="ja-JP" altLang="en-US" b="0" i="0" u="sng" strike="noStrike" dirty="0">
                <a:effectLst/>
                <a:latin typeface="Tahoma" panose="020B0604030504040204" pitchFamily="34" charset="0"/>
                <a:hlinkClick r:id="rId16" tooltip="オリオン座"/>
              </a:rPr>
              <a:t>オリオン座</a:t>
            </a:r>
            <a:r>
              <a:rPr lang="ja-JP" altLang="en-US" b="0" i="0" dirty="0">
                <a:solidFill>
                  <a:srgbClr val="333333"/>
                </a:solidFill>
                <a:effectLst/>
                <a:latin typeface="Tahoma" panose="020B0604030504040204" pitchFamily="34" charset="0"/>
              </a:rPr>
              <a:t>のうち、「帯」の三つ星と</a:t>
            </a:r>
            <a:r>
              <a:rPr lang="ja-JP" altLang="en-US" b="0" i="0" u="sng" strike="noStrike" dirty="0">
                <a:effectLst/>
                <a:latin typeface="Tahoma" panose="020B0604030504040204" pitchFamily="34" charset="0"/>
                <a:hlinkClick r:id="rId17" tooltip="リゲル"/>
              </a:rPr>
              <a:t>リゲル</a:t>
            </a:r>
            <a:r>
              <a:rPr lang="ja-JP" altLang="en-US" b="0" i="0" dirty="0">
                <a:solidFill>
                  <a:srgbClr val="333333"/>
                </a:solidFill>
                <a:effectLst/>
                <a:latin typeface="Tahoma" panose="020B0604030504040204" pitchFamily="34" charset="0"/>
              </a:rPr>
              <a:t>、</a:t>
            </a:r>
            <a:r>
              <a:rPr lang="ja-JP" altLang="en-US" b="0" i="0" u="sng" strike="noStrike" dirty="0">
                <a:effectLst/>
                <a:latin typeface="Tahoma" panose="020B0604030504040204" pitchFamily="34" charset="0"/>
                <a:hlinkClick r:id="rId18" tooltip="ベテルギウス"/>
              </a:rPr>
              <a:t>ベテルギウス</a:t>
            </a:r>
            <a:r>
              <a:rPr lang="ja-JP" altLang="en-US" b="0" i="0" dirty="0">
                <a:solidFill>
                  <a:srgbClr val="333333"/>
                </a:solidFill>
                <a:effectLst/>
                <a:latin typeface="Tahoma" panose="020B0604030504040204" pitchFamily="34" charset="0"/>
              </a:rPr>
              <a:t>はヤコブの杖と呼ばれていた）とも言われる</a:t>
            </a:r>
            <a:r>
              <a:rPr lang="en-US" altLang="ja-JP" b="0" i="0" dirty="0">
                <a:solidFill>
                  <a:srgbClr val="333333"/>
                </a:solidFill>
                <a:effectLst/>
                <a:latin typeface="Tahoma" panose="020B0604030504040204" pitchFamily="34" charset="0"/>
              </a:rPr>
              <a:t>〔</a:t>
            </a:r>
            <a:r>
              <a:rPr lang="ja-JP" altLang="en-US" b="0" i="0" u="sng" strike="noStrike" dirty="0">
                <a:effectLst/>
                <a:latin typeface="Tahoma" panose="020B0604030504040204" pitchFamily="34" charset="0"/>
                <a:hlinkClick r:id="rId19" tooltip="茂在寅男"/>
              </a:rPr>
              <a:t>茂在寅男</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航海術 </a:t>
            </a:r>
            <a:r>
              <a:rPr lang="en-US" altLang="ja-JP" b="0" i="0" dirty="0">
                <a:solidFill>
                  <a:srgbClr val="333333"/>
                </a:solidFill>
                <a:effectLst/>
                <a:latin typeface="Tahoma" panose="020B0604030504040204" pitchFamily="34" charset="0"/>
              </a:rPr>
              <a:t>- </a:t>
            </a:r>
            <a:r>
              <a:rPr lang="ja-JP" altLang="en-US" b="0" i="0" dirty="0">
                <a:solidFill>
                  <a:srgbClr val="333333"/>
                </a:solidFill>
                <a:effectLst/>
                <a:latin typeface="Tahoma" panose="020B0604030504040204" pitchFamily="34" charset="0"/>
              </a:rPr>
              <a:t>海に挑む人間の歴史</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中公新書、</a:t>
            </a:r>
            <a:r>
              <a:rPr lang="en-US" altLang="ja-JP" b="0" i="0" dirty="0">
                <a:solidFill>
                  <a:srgbClr val="333333"/>
                </a:solidFill>
                <a:effectLst/>
                <a:latin typeface="Tahoma" panose="020B0604030504040204" pitchFamily="34" charset="0"/>
              </a:rPr>
              <a:t>1967</a:t>
            </a:r>
            <a:r>
              <a:rPr lang="ja-JP" altLang="en-US" b="0" i="0" dirty="0">
                <a:solidFill>
                  <a:srgbClr val="333333"/>
                </a:solidFill>
                <a:effectLst/>
                <a:latin typeface="Tahoma" panose="020B0604030504040204" pitchFamily="34" charset="0"/>
              </a:rPr>
              <a:t>年</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a:t>
            </a:r>
            <a:br>
              <a:rPr lang="ja-JP" altLang="en-US" dirty="0"/>
            </a:br>
            <a:r>
              <a:rPr lang="ja-JP" altLang="en-US" b="0" i="0" dirty="0">
                <a:solidFill>
                  <a:srgbClr val="333333"/>
                </a:solidFill>
                <a:effectLst/>
                <a:latin typeface="Tahoma" panose="020B0604030504040204" pitchFamily="34" charset="0"/>
              </a:rPr>
              <a:t>目盛りの刻まれた長い棒と、それに直角に取り付けられて自由に動かせる短い棒（クロスピース、十文字片</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と呼ばれる）から成る。長い棒を目の前に構え、その上下に目標の天体と水平線が来るようにクロスピースを動かして、クロスピースの位置を目盛りで読むことによって使用する。</a:t>
            </a:r>
            <a:br>
              <a:rPr lang="ja-JP" altLang="en-US" dirty="0"/>
            </a:br>
            <a:r>
              <a:rPr lang="ja-JP" altLang="en-US" b="0" i="0" u="sng" strike="noStrike" dirty="0">
                <a:effectLst/>
                <a:latin typeface="Tahoma" panose="020B0604030504040204" pitchFamily="34" charset="0"/>
                <a:hlinkClick r:id="rId20" tooltip="インド洋"/>
              </a:rPr>
              <a:t>インド洋</a:t>
            </a:r>
            <a:r>
              <a:rPr lang="ja-JP" altLang="en-US" b="0" i="0" dirty="0">
                <a:solidFill>
                  <a:srgbClr val="333333"/>
                </a:solidFill>
                <a:effectLst/>
                <a:latin typeface="Tahoma" panose="020B0604030504040204" pitchFamily="34" charset="0"/>
              </a:rPr>
              <a:t>の航海者だった</a:t>
            </a:r>
            <a:r>
              <a:rPr lang="ja-JP" altLang="en-US" b="0" i="0" u="sng" strike="noStrike" dirty="0">
                <a:effectLst/>
                <a:latin typeface="Tahoma" panose="020B0604030504040204" pitchFamily="34" charset="0"/>
                <a:hlinkClick r:id="rId21" tooltip="アラビア人"/>
              </a:rPr>
              <a:t>アラビア人</a:t>
            </a:r>
            <a:r>
              <a:rPr lang="ja-JP" altLang="en-US" b="0" i="0" dirty="0">
                <a:solidFill>
                  <a:srgbClr val="333333"/>
                </a:solidFill>
                <a:effectLst/>
                <a:latin typeface="Tahoma" panose="020B0604030504040204" pitchFamily="34" charset="0"/>
              </a:rPr>
              <a:t>たちは、アル・ケマル（カマル </a:t>
            </a:r>
            <a:r>
              <a:rPr lang="en-US" altLang="ja-JP" b="0" i="0" dirty="0">
                <a:solidFill>
                  <a:srgbClr val="333333"/>
                </a:solidFill>
                <a:effectLst/>
                <a:latin typeface="Tahoma" panose="020B0604030504040204" pitchFamily="34" charset="0"/>
              </a:rPr>
              <a:t>Kamal </a:t>
            </a:r>
            <a:r>
              <a:rPr lang="ja-JP" altLang="en-US" b="0" i="0" dirty="0">
                <a:solidFill>
                  <a:srgbClr val="333333"/>
                </a:solidFill>
                <a:effectLst/>
                <a:latin typeface="Tahoma" panose="020B0604030504040204" pitchFamily="34" charset="0"/>
              </a:rPr>
              <a:t>とも</a:t>
            </a:r>
            <a:r>
              <a:rPr lang="en-US" altLang="ja-JP" b="0" i="0" dirty="0">
                <a:solidFill>
                  <a:srgbClr val="333333"/>
                </a:solidFill>
                <a:effectLst/>
                <a:latin typeface="Tahoma" panose="020B0604030504040204" pitchFamily="34" charset="0"/>
              </a:rPr>
              <a:t>〔H</a:t>
            </a:r>
            <a:r>
              <a:rPr lang="ja-JP" altLang="en-US" b="0" i="0" dirty="0">
                <a:solidFill>
                  <a:srgbClr val="333333"/>
                </a:solidFill>
                <a:effectLst/>
                <a:latin typeface="Tahoma" panose="020B0604030504040204" pitchFamily="34" charset="0"/>
              </a:rPr>
              <a:t>・</a:t>
            </a:r>
            <a:r>
              <a:rPr lang="en-US" altLang="ja-JP" b="0" i="0" dirty="0">
                <a:solidFill>
                  <a:srgbClr val="333333"/>
                </a:solidFill>
                <a:effectLst/>
                <a:latin typeface="Tahoma" panose="020B0604030504040204" pitchFamily="34" charset="0"/>
              </a:rPr>
              <a:t>C</a:t>
            </a:r>
            <a:r>
              <a:rPr lang="ja-JP" altLang="en-US" b="0" i="0" dirty="0">
                <a:solidFill>
                  <a:srgbClr val="333333"/>
                </a:solidFill>
                <a:effectLst/>
                <a:latin typeface="Tahoma" panose="020B0604030504040204" pitchFamily="34" charset="0"/>
              </a:rPr>
              <a:t>・フライエスレーベン</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航海術の歴史</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岩波書店、</a:t>
            </a:r>
            <a:r>
              <a:rPr lang="en-US" altLang="ja-JP" b="0" i="0" dirty="0">
                <a:solidFill>
                  <a:srgbClr val="333333"/>
                </a:solidFill>
                <a:effectLst/>
                <a:latin typeface="Tahoma" panose="020B0604030504040204" pitchFamily="34" charset="0"/>
              </a:rPr>
              <a:t>1983</a:t>
            </a:r>
            <a:r>
              <a:rPr lang="ja-JP" altLang="en-US" b="0" i="0" dirty="0">
                <a:solidFill>
                  <a:srgbClr val="333333"/>
                </a:solidFill>
                <a:effectLst/>
                <a:latin typeface="Tahoma" panose="020B0604030504040204" pitchFamily="34" charset="0"/>
              </a:rPr>
              <a:t>年</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）と呼ばれる器具を使用していた。これはヤコブの杖と同じ原理だが、目盛りの付いた棒の代わりに結び目のある紐を、クロスピースの代わりに板を使ったものであった。</a:t>
            </a:r>
            <a:r>
              <a:rPr lang="en-US" altLang="ja-JP" b="0" i="0" dirty="0">
                <a:solidFill>
                  <a:srgbClr val="333333"/>
                </a:solidFill>
                <a:effectLst/>
                <a:latin typeface="Tahoma" panose="020B0604030504040204" pitchFamily="34" charset="0"/>
              </a:rPr>
              <a:t>15</a:t>
            </a:r>
            <a:r>
              <a:rPr lang="ja-JP" altLang="en-US" b="0" i="0" dirty="0">
                <a:solidFill>
                  <a:srgbClr val="333333"/>
                </a:solidFill>
                <a:effectLst/>
                <a:latin typeface="Tahoma" panose="020B0604030504040204" pitchFamily="34" charset="0"/>
              </a:rPr>
              <a:t>世紀には既に定着していた</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a:t>
            </a:r>
            <a:r>
              <a:rPr lang="ja-JP" altLang="en-US" b="0" i="0" u="sng" strike="noStrike" dirty="0">
                <a:effectLst/>
                <a:latin typeface="Tahoma" panose="020B0604030504040204" pitchFamily="34" charset="0"/>
                <a:hlinkClick r:id="rId22" tooltip="アストロラーベ"/>
              </a:rPr>
              <a:t>アストロラーベ</a:t>
            </a:r>
            <a:r>
              <a:rPr lang="ja-JP" altLang="en-US" b="0" i="0" dirty="0">
                <a:solidFill>
                  <a:srgbClr val="333333"/>
                </a:solidFill>
                <a:effectLst/>
                <a:latin typeface="Tahoma" panose="020B0604030504040204" pitchFamily="34" charset="0"/>
              </a:rPr>
              <a:t>や</a:t>
            </a:r>
            <a:r>
              <a:rPr lang="ja-JP" altLang="en-US" b="0" i="0" u="sng" strike="noStrike" dirty="0">
                <a:effectLst/>
                <a:latin typeface="Tahoma" panose="020B0604030504040204" pitchFamily="34" charset="0"/>
                <a:hlinkClick r:id="rId23" tooltip="四分儀"/>
              </a:rPr>
              <a:t>四分儀</a:t>
            </a:r>
            <a:r>
              <a:rPr lang="ja-JP" altLang="en-US" b="0" i="0" dirty="0">
                <a:solidFill>
                  <a:srgbClr val="333333"/>
                </a:solidFill>
                <a:effectLst/>
                <a:latin typeface="Tahoma" panose="020B0604030504040204" pitchFamily="34" charset="0"/>
              </a:rPr>
              <a:t>（コードラント）も緯度を知るための道具であったが、ゆれる船上では、重く使用しにくいものであったので、クロス・スタッフが用いられるようになった。</a:t>
            </a:r>
            <a:br>
              <a:rPr lang="ja-JP" altLang="en-US" dirty="0"/>
            </a:br>
            <a:r>
              <a:rPr lang="ja-JP" altLang="en-US" b="0" i="0" dirty="0">
                <a:solidFill>
                  <a:srgbClr val="333333"/>
                </a:solidFill>
                <a:effectLst/>
                <a:latin typeface="Tahoma" panose="020B0604030504040204" pitchFamily="34" charset="0"/>
              </a:rPr>
              <a:t>中国では</a:t>
            </a:r>
            <a:r>
              <a:rPr lang="en-US" altLang="ja-JP" b="0" i="0" dirty="0">
                <a:solidFill>
                  <a:srgbClr val="333333"/>
                </a:solidFill>
                <a:effectLst/>
                <a:latin typeface="Tahoma" panose="020B0604030504040204" pitchFamily="34" charset="0"/>
              </a:rPr>
              <a:t>11</a:t>
            </a:r>
            <a:r>
              <a:rPr lang="ja-JP" altLang="en-US" b="0" i="0" dirty="0">
                <a:solidFill>
                  <a:srgbClr val="333333"/>
                </a:solidFill>
                <a:effectLst/>
                <a:latin typeface="Tahoma" panose="020B0604030504040204" pitchFamily="34" charset="0"/>
              </a:rPr>
              <a:t>世紀の学者、</a:t>
            </a:r>
            <a:r>
              <a:rPr lang="ja-JP" altLang="en-US" b="0" i="0" u="sng" strike="noStrike" dirty="0">
                <a:effectLst/>
                <a:latin typeface="Tahoma" panose="020B0604030504040204" pitchFamily="34" charset="0"/>
                <a:hlinkClick r:id="rId24" tooltip="沈括"/>
              </a:rPr>
              <a:t>沈括</a:t>
            </a:r>
            <a:r>
              <a:rPr lang="ja-JP" altLang="en-US" b="0" i="0" dirty="0">
                <a:solidFill>
                  <a:srgbClr val="333333"/>
                </a:solidFill>
                <a:effectLst/>
                <a:latin typeface="Tahoma" panose="020B0604030504040204" pitchFamily="34" charset="0"/>
              </a:rPr>
              <a:t>の</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夢渓筆談</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にこのような道具の記述がある。ヤコブの杖が西洋の文献に登場するのは</a:t>
            </a:r>
            <a:r>
              <a:rPr lang="en-US" altLang="ja-JP" b="0" i="0" dirty="0">
                <a:solidFill>
                  <a:srgbClr val="333333"/>
                </a:solidFill>
                <a:effectLst/>
                <a:latin typeface="Tahoma" panose="020B0604030504040204" pitchFamily="34" charset="0"/>
              </a:rPr>
              <a:t>14</a:t>
            </a:r>
            <a:r>
              <a:rPr lang="ja-JP" altLang="en-US" b="0" i="0" dirty="0">
                <a:solidFill>
                  <a:srgbClr val="333333"/>
                </a:solidFill>
                <a:effectLst/>
                <a:latin typeface="Tahoma" panose="020B0604030504040204" pitchFamily="34" charset="0"/>
              </a:rPr>
              <a:t>世紀のユダヤ人の数学者</a:t>
            </a:r>
            <a:r>
              <a:rPr lang="ja-JP" altLang="en-US" b="0" i="0" u="sng" strike="noStrike" dirty="0">
                <a:effectLst/>
                <a:latin typeface="Tahoma" panose="020B0604030504040204" pitchFamily="34" charset="0"/>
                <a:hlinkClick r:id="rId25" tooltip="レビ・ベン・ゲルソン"/>
              </a:rPr>
              <a:t>レビ・ベン・ゲルソン</a:t>
            </a:r>
            <a:r>
              <a:rPr lang="ja-JP" altLang="en-US" b="0" i="0" dirty="0">
                <a:solidFill>
                  <a:srgbClr val="333333"/>
                </a:solidFill>
                <a:effectLst/>
                <a:latin typeface="Tahoma" panose="020B0604030504040204" pitchFamily="34" charset="0"/>
              </a:rPr>
              <a:t>によるものである。</a:t>
            </a:r>
            <a:r>
              <a:rPr lang="en-US" altLang="ja-JP" b="0" i="0" dirty="0">
                <a:solidFill>
                  <a:srgbClr val="333333"/>
                </a:solidFill>
                <a:effectLst/>
                <a:latin typeface="Tahoma" panose="020B0604030504040204" pitchFamily="34" charset="0"/>
              </a:rPr>
              <a:t>16</a:t>
            </a:r>
            <a:r>
              <a:rPr lang="ja-JP" altLang="en-US" b="0" i="0" dirty="0">
                <a:solidFill>
                  <a:srgbClr val="333333"/>
                </a:solidFill>
                <a:effectLst/>
                <a:latin typeface="Tahoma" panose="020B0604030504040204" pitchFamily="34" charset="0"/>
              </a:rPr>
              <a:t>世紀のオランダの</a:t>
            </a:r>
            <a:r>
              <a:rPr lang="ja-JP" altLang="en-US" b="0" i="0" u="sng" strike="noStrike" dirty="0">
                <a:effectLst/>
                <a:latin typeface="Tahoma" panose="020B0604030504040204" pitchFamily="34" charset="0"/>
                <a:hlinkClick r:id="rId26" tooltip="アドリアーンスゾーン・メチウス"/>
              </a:rPr>
              <a:t>アドリアーンスゾーン・メチウス</a:t>
            </a:r>
            <a:r>
              <a:rPr lang="ja-JP" altLang="en-US" b="0" i="0" dirty="0">
                <a:solidFill>
                  <a:srgbClr val="333333"/>
                </a:solidFill>
                <a:effectLst/>
                <a:latin typeface="Tahoma" panose="020B0604030504040204" pitchFamily="34" charset="0"/>
              </a:rPr>
              <a:t>や</a:t>
            </a:r>
            <a:r>
              <a:rPr lang="ja-JP" altLang="en-US" b="0" i="0" u="sng" strike="noStrike" dirty="0">
                <a:effectLst/>
                <a:latin typeface="Tahoma" panose="020B0604030504040204" pitchFamily="34" charset="0"/>
                <a:hlinkClick r:id="rId27" tooltip="ゲンマ・フリシウス"/>
              </a:rPr>
              <a:t>ゲンマ・フリシウス</a:t>
            </a:r>
            <a:r>
              <a:rPr lang="ja-JP" altLang="en-US" b="0" i="0" dirty="0">
                <a:solidFill>
                  <a:srgbClr val="333333"/>
                </a:solidFill>
                <a:effectLst/>
                <a:latin typeface="Tahoma" panose="020B0604030504040204" pitchFamily="34" charset="0"/>
              </a:rPr>
              <a:t>によって改良が加えられた。</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4</a:t>
            </a:fld>
            <a:endParaRPr lang="en-US" altLang="ja-JP"/>
          </a:p>
        </p:txBody>
      </p:sp>
    </p:spTree>
    <p:extLst>
      <p:ext uri="{BB962C8B-B14F-4D97-AF65-F5344CB8AC3E}">
        <p14:creationId xmlns:p14="http://schemas.microsoft.com/office/powerpoint/2010/main" val="1120987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5</a:t>
            </a:fld>
            <a:endParaRPr lang="en-US" altLang="ja-JP"/>
          </a:p>
        </p:txBody>
      </p:sp>
    </p:spTree>
    <p:extLst>
      <p:ext uri="{BB962C8B-B14F-4D97-AF65-F5344CB8AC3E}">
        <p14:creationId xmlns:p14="http://schemas.microsoft.com/office/powerpoint/2010/main" val="178733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0" i="0" dirty="0">
                <a:solidFill>
                  <a:srgbClr val="333333"/>
                </a:solidFill>
                <a:effectLst/>
                <a:latin typeface="Tahoma" panose="020B0604030504040204" pitchFamily="34" charset="0"/>
              </a:rPr>
              <a:t>。</a:t>
            </a:r>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6</a:t>
            </a:fld>
            <a:endParaRPr lang="en-US" altLang="ja-JP"/>
          </a:p>
        </p:txBody>
      </p:sp>
    </p:spTree>
    <p:extLst>
      <p:ext uri="{BB962C8B-B14F-4D97-AF65-F5344CB8AC3E}">
        <p14:creationId xmlns:p14="http://schemas.microsoft.com/office/powerpoint/2010/main" val="178733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7</a:t>
            </a:fld>
            <a:endParaRPr lang="en-US" altLang="ja-JP"/>
          </a:p>
        </p:txBody>
      </p:sp>
    </p:spTree>
    <p:extLst>
      <p:ext uri="{BB962C8B-B14F-4D97-AF65-F5344CB8AC3E}">
        <p14:creationId xmlns:p14="http://schemas.microsoft.com/office/powerpoint/2010/main" val="2798651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１．作り方のポイント</a:t>
            </a:r>
            <a:endParaRPr kumimoji="1" lang="en-US" altLang="ja-JP" dirty="0"/>
          </a:p>
          <a:p>
            <a:r>
              <a:rPr kumimoji="1" lang="ja-JP" altLang="en-US" dirty="0"/>
              <a:t>（</a:t>
            </a:r>
            <a:r>
              <a:rPr kumimoji="1" lang="en-US" altLang="ja-JP" dirty="0"/>
              <a:t>1</a:t>
            </a:r>
            <a:r>
              <a:rPr kumimoji="1" lang="ja-JP" altLang="en-US" dirty="0"/>
              <a:t>）補強レールの作成支え板を重ねるときは、正確に。</a:t>
            </a:r>
            <a:endParaRPr kumimoji="1" lang="en-US" altLang="ja-JP" dirty="0"/>
          </a:p>
          <a:p>
            <a:r>
              <a:rPr kumimoji="1" lang="ja-JP" altLang="en-US" dirty="0"/>
              <a:t>（</a:t>
            </a:r>
            <a:r>
              <a:rPr kumimoji="1" lang="en-US" altLang="ja-JP" dirty="0"/>
              <a:t>2</a:t>
            </a:r>
            <a:r>
              <a:rPr kumimoji="1" lang="ja-JP" altLang="en-US"/>
              <a:t>）補強レールと読み取り窓を付けるときは、主軸をはめながら行うとうまくいく。</a:t>
            </a:r>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8</a:t>
            </a:fld>
            <a:endParaRPr lang="en-US" altLang="ja-JP"/>
          </a:p>
        </p:txBody>
      </p:sp>
    </p:spTree>
    <p:extLst>
      <p:ext uri="{BB962C8B-B14F-4D97-AF65-F5344CB8AC3E}">
        <p14:creationId xmlns:p14="http://schemas.microsoft.com/office/powerpoint/2010/main" val="2728415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8" name="Line 12"/>
          <p:cNvSpPr>
            <a:spLocks noChangeShapeType="1"/>
          </p:cNvSpPr>
          <p:nvPr/>
        </p:nvSpPr>
        <p:spPr bwMode="gray">
          <a:xfrm>
            <a:off x="0" y="676276"/>
            <a:ext cx="9144000" cy="0"/>
          </a:xfrm>
          <a:prstGeom prst="line">
            <a:avLst/>
          </a:prstGeom>
          <a:noFill/>
          <a:ln w="28575">
            <a:solidFill>
              <a:schemeClr val="bg1"/>
            </a:solidFill>
            <a:round/>
            <a:headEnd/>
            <a:tailEnd/>
          </a:ln>
        </p:spPr>
        <p:txBody>
          <a:bodyPr/>
          <a:lstStyle/>
          <a:p>
            <a:pPr eaLnBrk="0" hangingPunct="0">
              <a:defRPr/>
            </a:pPr>
            <a:endParaRPr lang="ja-JP" altLang="en-US">
              <a:latin typeface="游ゴシック" panose="020B0400000000000000" pitchFamily="50" charset="-128"/>
            </a:endParaRPr>
          </a:p>
        </p:txBody>
      </p:sp>
      <p:sp>
        <p:nvSpPr>
          <p:cNvPr id="3074" name="Rectangle 2"/>
          <p:cNvSpPr>
            <a:spLocks noGrp="1" noChangeArrowheads="1"/>
          </p:cNvSpPr>
          <p:nvPr>
            <p:ph type="ctrTitle"/>
          </p:nvPr>
        </p:nvSpPr>
        <p:spPr>
          <a:xfrm>
            <a:off x="838200" y="2133600"/>
            <a:ext cx="7772400" cy="720725"/>
          </a:xfrm>
        </p:spPr>
        <p:txBody>
          <a:bodyPr/>
          <a:lstStyle>
            <a:lvl1pPr algn="ctr">
              <a:defRPr sz="4000"/>
            </a:lvl1pPr>
          </a:lstStyle>
          <a:p>
            <a:r>
              <a:rPr lang="ja-JP" altLang="en-US"/>
              <a:t>マスタ タイトルの書式設定</a:t>
            </a:r>
          </a:p>
        </p:txBody>
      </p:sp>
      <p:sp>
        <p:nvSpPr>
          <p:cNvPr id="3075" name="Rectangle 3"/>
          <p:cNvSpPr>
            <a:spLocks noGrp="1" noChangeArrowheads="1"/>
          </p:cNvSpPr>
          <p:nvPr>
            <p:ph type="subTitle" idx="1"/>
          </p:nvPr>
        </p:nvSpPr>
        <p:spPr>
          <a:xfrm>
            <a:off x="1371600" y="3789363"/>
            <a:ext cx="6400800" cy="911225"/>
          </a:xfrm>
        </p:spPr>
        <p:txBody>
          <a:bodyPr/>
          <a:lstStyle>
            <a:lvl1pPr marL="0" indent="0" algn="ctr">
              <a:buFontTx/>
              <a:buNone/>
              <a:defRPr sz="2400"/>
            </a:lvl1pPr>
          </a:lstStyle>
          <a:p>
            <a:r>
              <a:rPr lang="ja-JP" altLang="en-US"/>
              <a:t>マスタ サブタイトルの書式設定</a:t>
            </a:r>
          </a:p>
        </p:txBody>
      </p:sp>
      <p:sp>
        <p:nvSpPr>
          <p:cNvPr id="10" name="Rectangle 5"/>
          <p:cNvSpPr>
            <a:spLocks noGrp="1" noChangeArrowheads="1"/>
          </p:cNvSpPr>
          <p:nvPr>
            <p:ph type="ftr" sz="quarter" idx="11"/>
          </p:nvPr>
        </p:nvSpPr>
        <p:spPr>
          <a:xfrm>
            <a:off x="7462556" y="6579035"/>
            <a:ext cx="1710019" cy="198784"/>
          </a:xfrm>
        </p:spPr>
        <p:txBody>
          <a:bodyPr/>
          <a:lstStyle>
            <a:lvl1pPr>
              <a:defRPr sz="1050"/>
            </a:lvl1pPr>
          </a:lstStyle>
          <a:p>
            <a:pPr>
              <a:defRPr/>
            </a:pPr>
            <a:r>
              <a:rPr lang="en-US" altLang="zh-TW">
                <a:latin typeface="游ゴシック" panose="020B0400000000000000" pitchFamily="50" charset="-128"/>
              </a:rPr>
              <a:t>2021</a:t>
            </a:r>
            <a:r>
              <a:rPr lang="zh-TW" altLang="en-US">
                <a:latin typeface="游ゴシック" panose="020B0400000000000000" pitchFamily="50" charset="-128"/>
              </a:rPr>
              <a:t>年</a:t>
            </a:r>
            <a:r>
              <a:rPr lang="en-US" altLang="zh-TW">
                <a:latin typeface="游ゴシック" panose="020B0400000000000000" pitchFamily="50" charset="-128"/>
              </a:rPr>
              <a:t>9</a:t>
            </a:r>
            <a:r>
              <a:rPr lang="zh-TW" altLang="en-US">
                <a:latin typeface="游ゴシック" panose="020B0400000000000000" pitchFamily="50" charset="-128"/>
              </a:rPr>
              <a:t>月</a:t>
            </a:r>
            <a:r>
              <a:rPr lang="en-US" altLang="zh-TW">
                <a:latin typeface="游ゴシック" panose="020B0400000000000000" pitchFamily="50" charset="-128"/>
              </a:rPr>
              <a:t>10</a:t>
            </a:r>
            <a:r>
              <a:rPr lang="zh-TW" altLang="en-US">
                <a:latin typeface="游ゴシック" panose="020B0400000000000000" pitchFamily="50" charset="-128"/>
              </a:rPr>
              <a:t>日 </a:t>
            </a:r>
            <a:r>
              <a:rPr lang="ja-JP" altLang="en-US">
                <a:latin typeface="游ゴシック" panose="020B0400000000000000" pitchFamily="50" charset="-128"/>
              </a:rPr>
              <a:t>観測会</a:t>
            </a:r>
          </a:p>
        </p:txBody>
      </p:sp>
      <p:sp>
        <p:nvSpPr>
          <p:cNvPr id="4" name="Rectangle 9"/>
          <p:cNvSpPr>
            <a:spLocks noChangeArrowheads="1"/>
          </p:cNvSpPr>
          <p:nvPr/>
        </p:nvSpPr>
        <p:spPr bwMode="gray">
          <a:xfrm>
            <a:off x="0" y="8822"/>
            <a:ext cx="9144000" cy="720726"/>
          </a:xfrm>
          <a:prstGeom prst="rect">
            <a:avLst/>
          </a:prstGeom>
          <a:solidFill>
            <a:srgbClr val="CCFFFF"/>
          </a:solidFill>
          <a:ln>
            <a:noFill/>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1800">
              <a:latin typeface="游ゴシック" panose="020B0400000000000000" pitchFamily="50" charset="-128"/>
            </a:endParaRPr>
          </a:p>
        </p:txBody>
      </p:sp>
    </p:spTree>
    <p:extLst>
      <p:ext uri="{BB962C8B-B14F-4D97-AF65-F5344CB8AC3E}">
        <p14:creationId xmlns:p14="http://schemas.microsoft.com/office/powerpoint/2010/main" val="3540210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72A229-99ED-4B26-8891-6764ACD5C7D9}"/>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CDA6464-9898-490F-9C01-2CCEE80A48B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3C51F0F-F3D0-44B2-9D15-76F035E417A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88D40C7-B9F7-4279-AB0D-E0805280D81E}"/>
              </a:ext>
            </a:extLst>
          </p:cNvPr>
          <p:cNvSpPr>
            <a:spLocks noGrp="1"/>
          </p:cNvSpPr>
          <p:nvPr>
            <p:ph type="dt" sz="half" idx="10"/>
          </p:nvPr>
        </p:nvSpPr>
        <p:spPr/>
        <p:txBody>
          <a:bodyPr/>
          <a:lstStyle/>
          <a:p>
            <a:fld id="{05AEFEC1-983B-4C63-A631-551B0C4F083B}" type="datetimeFigureOut">
              <a:rPr kumimoji="1" lang="ja-JP" altLang="en-US" smtClean="0"/>
              <a:t>2024/7/6</a:t>
            </a:fld>
            <a:endParaRPr kumimoji="1" lang="ja-JP" altLang="en-US"/>
          </a:p>
        </p:txBody>
      </p:sp>
      <p:sp>
        <p:nvSpPr>
          <p:cNvPr id="6" name="フッター プレースホルダー 5">
            <a:extLst>
              <a:ext uri="{FF2B5EF4-FFF2-40B4-BE49-F238E27FC236}">
                <a16:creationId xmlns:a16="http://schemas.microsoft.com/office/drawing/2014/main" id="{EA3EE1E9-593C-40A3-941F-89DB03540D3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909D03C-BC2B-4376-BA9E-C1E7EB70A2D9}"/>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1747330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D3503E-A60E-4289-833A-82922FAA9AA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1970CAE-33CB-44FE-A71C-E607ED8B697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659F116-30CA-47AA-8DCA-E8C053D6502B}"/>
              </a:ext>
            </a:extLst>
          </p:cNvPr>
          <p:cNvSpPr>
            <a:spLocks noGrp="1"/>
          </p:cNvSpPr>
          <p:nvPr>
            <p:ph type="dt" sz="half" idx="10"/>
          </p:nvPr>
        </p:nvSpPr>
        <p:spPr/>
        <p:txBody>
          <a:bodyPr/>
          <a:lstStyle/>
          <a:p>
            <a:fld id="{05AEFEC1-983B-4C63-A631-551B0C4F083B}" type="datetimeFigureOut">
              <a:rPr kumimoji="1" lang="ja-JP" altLang="en-US" smtClean="0"/>
              <a:t>2024/7/6</a:t>
            </a:fld>
            <a:endParaRPr kumimoji="1" lang="ja-JP" altLang="en-US"/>
          </a:p>
        </p:txBody>
      </p:sp>
      <p:sp>
        <p:nvSpPr>
          <p:cNvPr id="5" name="フッター プレースホルダー 4">
            <a:extLst>
              <a:ext uri="{FF2B5EF4-FFF2-40B4-BE49-F238E27FC236}">
                <a16:creationId xmlns:a16="http://schemas.microsoft.com/office/drawing/2014/main" id="{FA37C286-D05A-45C1-B8A8-AE511F9362F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54605FC-6F05-441B-893F-1CB4C57B1D3A}"/>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1351432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168099A-9A67-4153-9597-F841184E90FC}"/>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FC5BD73-0BF4-4588-A9D9-F82D5EBF3AB2}"/>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AC1A71A-68B2-437C-B806-7305D97EBED9}"/>
              </a:ext>
            </a:extLst>
          </p:cNvPr>
          <p:cNvSpPr>
            <a:spLocks noGrp="1"/>
          </p:cNvSpPr>
          <p:nvPr>
            <p:ph type="dt" sz="half" idx="10"/>
          </p:nvPr>
        </p:nvSpPr>
        <p:spPr/>
        <p:txBody>
          <a:bodyPr/>
          <a:lstStyle/>
          <a:p>
            <a:fld id="{05AEFEC1-983B-4C63-A631-551B0C4F083B}" type="datetimeFigureOut">
              <a:rPr kumimoji="1" lang="ja-JP" altLang="en-US" smtClean="0"/>
              <a:t>2024/7/6</a:t>
            </a:fld>
            <a:endParaRPr kumimoji="1" lang="ja-JP" altLang="en-US"/>
          </a:p>
        </p:txBody>
      </p:sp>
      <p:sp>
        <p:nvSpPr>
          <p:cNvPr id="5" name="フッター プレースホルダー 4">
            <a:extLst>
              <a:ext uri="{FF2B5EF4-FFF2-40B4-BE49-F238E27FC236}">
                <a16:creationId xmlns:a16="http://schemas.microsoft.com/office/drawing/2014/main" id="{40487FBF-F0EC-41A5-BA95-BCF1B1A2050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2B73163-9998-4A49-8AFF-7F35E9A6CC3A}"/>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3380930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656AF5-C53A-4FD8-8A64-E3FC2495E003}"/>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31CE585-A47E-4C54-AD7A-7DD5D670977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436FF95-234D-498E-A2A3-2F35F9BFF27F}"/>
              </a:ext>
            </a:extLst>
          </p:cNvPr>
          <p:cNvSpPr>
            <a:spLocks noGrp="1"/>
          </p:cNvSpPr>
          <p:nvPr>
            <p:ph type="dt" sz="half" idx="10"/>
          </p:nvPr>
        </p:nvSpPr>
        <p:spPr/>
        <p:txBody>
          <a:bodyPr/>
          <a:lstStyle/>
          <a:p>
            <a:fld id="{05AEFEC1-983B-4C63-A631-551B0C4F083B}" type="datetimeFigureOut">
              <a:rPr kumimoji="1" lang="ja-JP" altLang="en-US" smtClean="0"/>
              <a:t>2024/7/6</a:t>
            </a:fld>
            <a:endParaRPr kumimoji="1" lang="ja-JP" altLang="en-US"/>
          </a:p>
        </p:txBody>
      </p:sp>
      <p:sp>
        <p:nvSpPr>
          <p:cNvPr id="5" name="フッター プレースホルダー 4">
            <a:extLst>
              <a:ext uri="{FF2B5EF4-FFF2-40B4-BE49-F238E27FC236}">
                <a16:creationId xmlns:a16="http://schemas.microsoft.com/office/drawing/2014/main" id="{0BD555B2-A6DB-4DB6-A5D1-8C7B8E097FC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839A9B7-32BF-4B81-A3E5-AAAACAACCE2F}"/>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2234483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1FFDD9-563F-49AE-9811-D852353B79C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420515B-ACDD-45BE-9BE2-2FE96D81389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8314AC0-D556-4E96-8E88-4A60CAB53E89}"/>
              </a:ext>
            </a:extLst>
          </p:cNvPr>
          <p:cNvSpPr>
            <a:spLocks noGrp="1"/>
          </p:cNvSpPr>
          <p:nvPr>
            <p:ph type="dt" sz="half" idx="10"/>
          </p:nvPr>
        </p:nvSpPr>
        <p:spPr/>
        <p:txBody>
          <a:bodyPr/>
          <a:lstStyle/>
          <a:p>
            <a:fld id="{05AEFEC1-983B-4C63-A631-551B0C4F083B}" type="datetimeFigureOut">
              <a:rPr kumimoji="1" lang="ja-JP" altLang="en-US" smtClean="0"/>
              <a:t>2024/7/6</a:t>
            </a:fld>
            <a:endParaRPr kumimoji="1" lang="ja-JP" altLang="en-US"/>
          </a:p>
        </p:txBody>
      </p:sp>
      <p:sp>
        <p:nvSpPr>
          <p:cNvPr id="5" name="フッター プレースホルダー 4">
            <a:extLst>
              <a:ext uri="{FF2B5EF4-FFF2-40B4-BE49-F238E27FC236}">
                <a16:creationId xmlns:a16="http://schemas.microsoft.com/office/drawing/2014/main" id="{FBFE3483-D2C5-4F1D-A052-DADA85CE38C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BE011BE-A184-467A-8544-0AE49277DFCF}"/>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3631506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6996A7-0C84-40D0-B528-54CDE2B2E0FF}"/>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216A69A-3CE3-488E-AF4D-69CE67101E4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3B4CFF7-A81B-40CD-9B5B-522B033AAFD1}"/>
              </a:ext>
            </a:extLst>
          </p:cNvPr>
          <p:cNvSpPr>
            <a:spLocks noGrp="1"/>
          </p:cNvSpPr>
          <p:nvPr>
            <p:ph type="dt" sz="half" idx="10"/>
          </p:nvPr>
        </p:nvSpPr>
        <p:spPr/>
        <p:txBody>
          <a:bodyPr/>
          <a:lstStyle/>
          <a:p>
            <a:fld id="{05AEFEC1-983B-4C63-A631-551B0C4F083B}" type="datetimeFigureOut">
              <a:rPr kumimoji="1" lang="ja-JP" altLang="en-US" smtClean="0"/>
              <a:t>2024/7/6</a:t>
            </a:fld>
            <a:endParaRPr kumimoji="1" lang="ja-JP" altLang="en-US"/>
          </a:p>
        </p:txBody>
      </p:sp>
      <p:sp>
        <p:nvSpPr>
          <p:cNvPr id="5" name="フッター プレースホルダー 4">
            <a:extLst>
              <a:ext uri="{FF2B5EF4-FFF2-40B4-BE49-F238E27FC236}">
                <a16:creationId xmlns:a16="http://schemas.microsoft.com/office/drawing/2014/main" id="{24CDAF78-01FE-4593-A481-09EA5F010F6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002C6EC-C54D-4EB3-B613-42BC2ABB5E70}"/>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3721813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1D41F1-5E4F-45E2-AE4F-0421CAC62AA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E0D45B1-8D59-4021-9B7F-271CE97B5DD4}"/>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E872C0D-1E53-4EA3-AC00-D7B0E29999BE}"/>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8819E78-4D7E-4AD1-9297-AB60CFC2C782}"/>
              </a:ext>
            </a:extLst>
          </p:cNvPr>
          <p:cNvSpPr>
            <a:spLocks noGrp="1"/>
          </p:cNvSpPr>
          <p:nvPr>
            <p:ph type="dt" sz="half" idx="10"/>
          </p:nvPr>
        </p:nvSpPr>
        <p:spPr/>
        <p:txBody>
          <a:bodyPr/>
          <a:lstStyle/>
          <a:p>
            <a:fld id="{05AEFEC1-983B-4C63-A631-551B0C4F083B}" type="datetimeFigureOut">
              <a:rPr kumimoji="1" lang="ja-JP" altLang="en-US" smtClean="0"/>
              <a:t>2024/7/6</a:t>
            </a:fld>
            <a:endParaRPr kumimoji="1" lang="ja-JP" altLang="en-US"/>
          </a:p>
        </p:txBody>
      </p:sp>
      <p:sp>
        <p:nvSpPr>
          <p:cNvPr id="6" name="フッター プレースホルダー 5">
            <a:extLst>
              <a:ext uri="{FF2B5EF4-FFF2-40B4-BE49-F238E27FC236}">
                <a16:creationId xmlns:a16="http://schemas.microsoft.com/office/drawing/2014/main" id="{DD898A53-C283-4B12-9AB3-32E82BC4A98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E580356-8354-4CC2-B091-E8661E5AB8A8}"/>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3223853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14593A-CD19-4666-9555-62CF533905D4}"/>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C698A45-A70F-4AB1-87A6-AFAEF6222FC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4D2D974-819F-40B8-98A2-3FBB7450F190}"/>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60C28EA-D48F-49EC-90E6-F8AE3999DAB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B2D1572-4B6C-4DEB-84C6-B9A4FB727A3B}"/>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49AA290-64B3-4928-94D8-C433E96DD4B7}"/>
              </a:ext>
            </a:extLst>
          </p:cNvPr>
          <p:cNvSpPr>
            <a:spLocks noGrp="1"/>
          </p:cNvSpPr>
          <p:nvPr>
            <p:ph type="dt" sz="half" idx="10"/>
          </p:nvPr>
        </p:nvSpPr>
        <p:spPr/>
        <p:txBody>
          <a:bodyPr/>
          <a:lstStyle/>
          <a:p>
            <a:fld id="{05AEFEC1-983B-4C63-A631-551B0C4F083B}" type="datetimeFigureOut">
              <a:rPr kumimoji="1" lang="ja-JP" altLang="en-US" smtClean="0"/>
              <a:t>2024/7/6</a:t>
            </a:fld>
            <a:endParaRPr kumimoji="1" lang="ja-JP" altLang="en-US"/>
          </a:p>
        </p:txBody>
      </p:sp>
      <p:sp>
        <p:nvSpPr>
          <p:cNvPr id="8" name="フッター プレースホルダー 7">
            <a:extLst>
              <a:ext uri="{FF2B5EF4-FFF2-40B4-BE49-F238E27FC236}">
                <a16:creationId xmlns:a16="http://schemas.microsoft.com/office/drawing/2014/main" id="{9FBC2538-4C3A-4519-9FD8-7D8F7BC4C58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31D0664-53B1-499D-925D-18855513623C}"/>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150554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1B0F1C-DBF5-442E-A825-2643990B885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E1352C5-E29A-4B00-8E40-DA9FA3DF7D21}"/>
              </a:ext>
            </a:extLst>
          </p:cNvPr>
          <p:cNvSpPr>
            <a:spLocks noGrp="1"/>
          </p:cNvSpPr>
          <p:nvPr>
            <p:ph type="dt" sz="half" idx="10"/>
          </p:nvPr>
        </p:nvSpPr>
        <p:spPr/>
        <p:txBody>
          <a:bodyPr/>
          <a:lstStyle/>
          <a:p>
            <a:fld id="{05AEFEC1-983B-4C63-A631-551B0C4F083B}" type="datetimeFigureOut">
              <a:rPr kumimoji="1" lang="ja-JP" altLang="en-US" smtClean="0"/>
              <a:t>2024/7/6</a:t>
            </a:fld>
            <a:endParaRPr kumimoji="1" lang="ja-JP" altLang="en-US"/>
          </a:p>
        </p:txBody>
      </p:sp>
      <p:sp>
        <p:nvSpPr>
          <p:cNvPr id="4" name="フッター プレースホルダー 3">
            <a:extLst>
              <a:ext uri="{FF2B5EF4-FFF2-40B4-BE49-F238E27FC236}">
                <a16:creationId xmlns:a16="http://schemas.microsoft.com/office/drawing/2014/main" id="{E509BF96-7647-4D21-AB84-2FCA46A217E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EAF1C6E-B589-44BB-A1F3-4DF61589881F}"/>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1902686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CDFEFE6-8032-4ED5-90DE-9B060D40B5FE}"/>
              </a:ext>
            </a:extLst>
          </p:cNvPr>
          <p:cNvSpPr>
            <a:spLocks noGrp="1"/>
          </p:cNvSpPr>
          <p:nvPr>
            <p:ph type="dt" sz="half" idx="10"/>
          </p:nvPr>
        </p:nvSpPr>
        <p:spPr/>
        <p:txBody>
          <a:bodyPr/>
          <a:lstStyle/>
          <a:p>
            <a:fld id="{05AEFEC1-983B-4C63-A631-551B0C4F083B}" type="datetimeFigureOut">
              <a:rPr kumimoji="1" lang="ja-JP" altLang="en-US" smtClean="0"/>
              <a:t>2024/7/6</a:t>
            </a:fld>
            <a:endParaRPr kumimoji="1" lang="ja-JP" altLang="en-US"/>
          </a:p>
        </p:txBody>
      </p:sp>
      <p:sp>
        <p:nvSpPr>
          <p:cNvPr id="3" name="フッター プレースホルダー 2">
            <a:extLst>
              <a:ext uri="{FF2B5EF4-FFF2-40B4-BE49-F238E27FC236}">
                <a16:creationId xmlns:a16="http://schemas.microsoft.com/office/drawing/2014/main" id="{2E5C0CE2-3A43-4698-8898-9956266BEDB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36B3837-DF4C-4DFF-87B7-9B8F19B28670}"/>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3816200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58ECD1-E64B-4954-8774-BC14FE630591}"/>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649BF8A-73F8-4B6C-8BF4-E57F9033AC7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F161565-EEE1-4AB9-B337-C748A80E70B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DE5C048-A504-4761-A84F-47108E2973D9}"/>
              </a:ext>
            </a:extLst>
          </p:cNvPr>
          <p:cNvSpPr>
            <a:spLocks noGrp="1"/>
          </p:cNvSpPr>
          <p:nvPr>
            <p:ph type="dt" sz="half" idx="10"/>
          </p:nvPr>
        </p:nvSpPr>
        <p:spPr/>
        <p:txBody>
          <a:bodyPr/>
          <a:lstStyle/>
          <a:p>
            <a:fld id="{05AEFEC1-983B-4C63-A631-551B0C4F083B}" type="datetimeFigureOut">
              <a:rPr kumimoji="1" lang="ja-JP" altLang="en-US" smtClean="0"/>
              <a:t>2024/7/6</a:t>
            </a:fld>
            <a:endParaRPr kumimoji="1" lang="ja-JP" altLang="en-US"/>
          </a:p>
        </p:txBody>
      </p:sp>
      <p:sp>
        <p:nvSpPr>
          <p:cNvPr id="6" name="フッター プレースホルダー 5">
            <a:extLst>
              <a:ext uri="{FF2B5EF4-FFF2-40B4-BE49-F238E27FC236}">
                <a16:creationId xmlns:a16="http://schemas.microsoft.com/office/drawing/2014/main" id="{1A30C039-4BD8-447D-8D04-CED2D93F578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A3BC464-775F-4608-94A3-CAAB9CB56283}"/>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237213683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9">
            <a:extLst>
              <a:ext uri="{FF2B5EF4-FFF2-40B4-BE49-F238E27FC236}">
                <a16:creationId xmlns:a16="http://schemas.microsoft.com/office/drawing/2014/main" id="{E902490F-0633-462D-90A9-26A78D5B5667}"/>
              </a:ext>
            </a:extLst>
          </p:cNvPr>
          <p:cNvSpPr>
            <a:spLocks noChangeArrowheads="1"/>
          </p:cNvSpPr>
          <p:nvPr userDrawn="1"/>
        </p:nvSpPr>
        <p:spPr bwMode="gray">
          <a:xfrm>
            <a:off x="0" y="11292"/>
            <a:ext cx="9144000" cy="692150"/>
          </a:xfrm>
          <a:prstGeom prst="rect">
            <a:avLst/>
          </a:prstGeom>
          <a:solidFill>
            <a:srgbClr val="CCFFFF"/>
          </a:solidFill>
          <a:ln>
            <a:noFill/>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1800">
              <a:latin typeface="游ゴシック" panose="020B0400000000000000" pitchFamily="50" charset="-128"/>
            </a:endParaRPr>
          </a:p>
        </p:txBody>
      </p:sp>
      <p:sp>
        <p:nvSpPr>
          <p:cNvPr id="1026" name="Rectangle 3"/>
          <p:cNvSpPr>
            <a:spLocks noGrp="1" noChangeArrowheads="1"/>
          </p:cNvSpPr>
          <p:nvPr>
            <p:ph type="body" idx="1"/>
          </p:nvPr>
        </p:nvSpPr>
        <p:spPr bwMode="gray">
          <a:xfrm>
            <a:off x="533400" y="1066800"/>
            <a:ext cx="8229600"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7" name="Rectangle 2"/>
          <p:cNvSpPr>
            <a:spLocks noGrp="1" noChangeArrowheads="1"/>
          </p:cNvSpPr>
          <p:nvPr>
            <p:ph type="title"/>
          </p:nvPr>
        </p:nvSpPr>
        <p:spPr bwMode="gray">
          <a:xfrm>
            <a:off x="57150" y="-39687"/>
            <a:ext cx="870585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2" name="Rectangle 5"/>
          <p:cNvSpPr>
            <a:spLocks noGrp="1" noChangeArrowheads="1"/>
          </p:cNvSpPr>
          <p:nvPr>
            <p:ph type="ftr" sz="quarter" idx="3"/>
          </p:nvPr>
        </p:nvSpPr>
        <p:spPr bwMode="gray">
          <a:xfrm>
            <a:off x="7452032" y="6579036"/>
            <a:ext cx="1909097" cy="267672"/>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r>
              <a:rPr lang="en-US" altLang="zh-TW">
                <a:latin typeface="游ゴシック" panose="020B0400000000000000" pitchFamily="50" charset="-128"/>
              </a:rPr>
              <a:t>2021</a:t>
            </a:r>
            <a:r>
              <a:rPr lang="zh-TW" altLang="en-US">
                <a:latin typeface="游ゴシック" panose="020B0400000000000000" pitchFamily="50" charset="-128"/>
              </a:rPr>
              <a:t>年</a:t>
            </a:r>
            <a:r>
              <a:rPr lang="en-US" altLang="zh-TW">
                <a:latin typeface="游ゴシック" panose="020B0400000000000000" pitchFamily="50" charset="-128"/>
              </a:rPr>
              <a:t>8</a:t>
            </a:r>
            <a:r>
              <a:rPr lang="zh-TW" altLang="en-US">
                <a:latin typeface="游ゴシック" panose="020B0400000000000000" pitchFamily="50" charset="-128"/>
              </a:rPr>
              <a:t>月　日時計</a:t>
            </a:r>
            <a:r>
              <a:rPr lang="en-US" altLang="zh-TW">
                <a:latin typeface="游ゴシック" panose="020B0400000000000000" pitchFamily="50" charset="-128"/>
              </a:rPr>
              <a:t>1</a:t>
            </a:r>
            <a:endParaRPr lang="ja-JP" altLang="en-US">
              <a:latin typeface="游ゴシック" panose="020B0400000000000000" pitchFamily="50" charset="-128"/>
            </a:endParaRPr>
          </a:p>
        </p:txBody>
      </p:sp>
    </p:spTree>
  </p:cSld>
  <p:clrMap bg1="lt1" tx1="dk1" bg2="lt2" tx2="dk2" accent1="accent1" accent2="accent2" accent3="accent3" accent4="accent4" accent5="accent5" accent6="accent6" hlink="hlink" folHlink="folHlink"/>
  <p:sldLayoutIdLst>
    <p:sldLayoutId id="2147483708" r:id="rId1"/>
  </p:sldLayoutIdLst>
  <p:hf hdr="0"/>
  <p:txStyles>
    <p:title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游ゴシック" panose="020B0400000000000000" pitchFamily="50" charset="-128"/>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游ゴシック" panose="020B0400000000000000" pitchFamily="50" charset="-128"/>
          <a:ea typeface="+mn-ea"/>
        </a:defRPr>
      </a:lvl2pPr>
      <a:lvl3pPr marL="1143000" indent="-228600" algn="l" rtl="0" eaLnBrk="0" fontAlgn="base" hangingPunct="0">
        <a:spcBef>
          <a:spcPct val="20000"/>
        </a:spcBef>
        <a:spcAft>
          <a:spcPct val="0"/>
        </a:spcAft>
        <a:buChar char="•"/>
        <a:defRPr kumimoji="1" sz="2400">
          <a:solidFill>
            <a:schemeClr val="tx1"/>
          </a:solidFill>
          <a:latin typeface="游ゴシック" panose="020B0400000000000000" pitchFamily="50" charset="-128"/>
          <a:ea typeface="+mn-ea"/>
        </a:defRPr>
      </a:lvl3pPr>
      <a:lvl4pPr marL="1600200" indent="-228600" algn="l" rtl="0" eaLnBrk="0" fontAlgn="base" hangingPunct="0">
        <a:spcBef>
          <a:spcPct val="20000"/>
        </a:spcBef>
        <a:spcAft>
          <a:spcPct val="0"/>
        </a:spcAft>
        <a:buChar char="–"/>
        <a:defRPr kumimoji="1" sz="2000">
          <a:solidFill>
            <a:schemeClr val="tx1"/>
          </a:solidFill>
          <a:latin typeface="游ゴシック" panose="020B0400000000000000" pitchFamily="50" charset="-128"/>
          <a:ea typeface="+mn-ea"/>
        </a:defRPr>
      </a:lvl4pPr>
      <a:lvl5pPr marL="2057400" indent="-228600" algn="l" rtl="0" eaLnBrk="0" fontAlgn="base" hangingPunct="0">
        <a:spcBef>
          <a:spcPct val="20000"/>
        </a:spcBef>
        <a:spcAft>
          <a:spcPct val="0"/>
        </a:spcAft>
        <a:buChar char="»"/>
        <a:defRPr kumimoji="1" sz="2000">
          <a:solidFill>
            <a:schemeClr val="tx1"/>
          </a:solidFill>
          <a:latin typeface="游ゴシック" panose="020B0400000000000000" pitchFamily="50" charset="-128"/>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438C810-97CD-43E2-9AEE-214E5D99BC88}"/>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177A80A-BEF4-42E6-B859-A000C2A0529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56C43E8-E307-4B33-B568-8262AE8437C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AEFEC1-983B-4C63-A631-551B0C4F083B}" type="datetimeFigureOut">
              <a:rPr kumimoji="1" lang="ja-JP" altLang="en-US" smtClean="0"/>
              <a:t>2024/7/6</a:t>
            </a:fld>
            <a:endParaRPr kumimoji="1" lang="ja-JP" altLang="en-US"/>
          </a:p>
        </p:txBody>
      </p:sp>
      <p:sp>
        <p:nvSpPr>
          <p:cNvPr id="5" name="フッター プレースホルダー 4">
            <a:extLst>
              <a:ext uri="{FF2B5EF4-FFF2-40B4-BE49-F238E27FC236}">
                <a16:creationId xmlns:a16="http://schemas.microsoft.com/office/drawing/2014/main" id="{6C258D5B-BEF5-4FE8-A407-A695698A696B}"/>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B9CFB4B-0570-4136-8707-C1893B43F7F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33790968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 Id="rId9"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hyperlink" Target="https://www.ac-illust.com/main/detail.php?id=533126&amp;word=%E5%AE%9A%E8%A6%8F" TargetMode="Externa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5.jpg"/><Relationship Id="rId7"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9.png"/><Relationship Id="rId10" Type="http://schemas.openxmlformats.org/officeDocument/2006/relationships/hyperlink" Target="https://www.istockphoto.com/jp/%E3%82%A4%E3%83%A9%E3%82%B9%E3%83%88/%E7%9B%AE" TargetMode="External"/><Relationship Id="rId4" Type="http://schemas.openxmlformats.org/officeDocument/2006/relationships/image" Target="../media/image28.jpg"/><Relationship Id="rId9" Type="http://schemas.openxmlformats.org/officeDocument/2006/relationships/image" Target="../media/image32.jpeg"/></Relationships>
</file>

<file path=ppt/slides/_rels/slide1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33.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svgsilh.com/zh/image/2025655.html" TargetMode="External"/><Relationship Id="rId11" Type="http://schemas.openxmlformats.org/officeDocument/2006/relationships/image" Target="../media/image35.png"/><Relationship Id="rId5" Type="http://schemas.openxmlformats.org/officeDocument/2006/relationships/image" Target="../media/image13.svg"/><Relationship Id="rId10" Type="http://schemas.openxmlformats.org/officeDocument/2006/relationships/image" Target="../media/image34.png"/><Relationship Id="rId4" Type="http://schemas.openxmlformats.org/officeDocument/2006/relationships/image" Target="../media/image12.png"/><Relationship Id="rId9" Type="http://schemas.openxmlformats.org/officeDocument/2006/relationships/hyperlink" Target="https://svgsilh.com/ja/image/1417835.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23.gif"/><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svgsilh.com/zh/image/2025655.html" TargetMode="External"/><Relationship Id="rId5" Type="http://schemas.openxmlformats.org/officeDocument/2006/relationships/image" Target="../media/image13.sv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hyperlink" Target="http://www.flickr.com/photos/norio-nakayama/5849046032/"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gif"/><Relationship Id="rId7"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s://svgsilh.com/zh/image/2025655.html" TargetMode="External"/><Relationship Id="rId5" Type="http://schemas.openxmlformats.org/officeDocument/2006/relationships/image" Target="../media/image13.sv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6.JPG"/><Relationship Id="rId5" Type="http://schemas.openxmlformats.org/officeDocument/2006/relationships/image" Target="../media/image45.jpeg"/><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7.jpeg"/><Relationship Id="rId7" Type="http://schemas.openxmlformats.org/officeDocument/2006/relationships/hyperlink" Target="https://www.publicdomainpictures.net/view-image.php?image=18510" TargetMode="External"/><Relationship Id="rId12" Type="http://schemas.openxmlformats.org/officeDocument/2006/relationships/hyperlink" Target="https://svgsilh.com/zh/image/2025655.htm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3.svg"/><Relationship Id="rId5" Type="http://schemas.openxmlformats.org/officeDocument/2006/relationships/image" Target="../media/image8.jpeg"/><Relationship Id="rId10" Type="http://schemas.openxmlformats.org/officeDocument/2006/relationships/image" Target="../media/image12.png"/><Relationship Id="rId4" Type="http://schemas.openxmlformats.org/officeDocument/2006/relationships/hyperlink" Target="https://www.scibox.jp/products/c15-1864/" TargetMode="External"/><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unyondao.blog74.fc2.com/blog-entry-43.html" TargetMode="External"/><Relationship Id="rId13" Type="http://schemas.openxmlformats.org/officeDocument/2006/relationships/image" Target="../media/image19.jpg"/><Relationship Id="rId3" Type="http://schemas.openxmlformats.org/officeDocument/2006/relationships/image" Target="../media/image9.jpeg"/><Relationship Id="rId7" Type="http://schemas.openxmlformats.org/officeDocument/2006/relationships/image" Target="../media/image15.jpeg"/><Relationship Id="rId12" Type="http://schemas.openxmlformats.org/officeDocument/2006/relationships/hyperlink" Target="https://en.wikipedia.org/wiki/Pyramid_of_Menkaure"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ww.city.hamamatsu.shizuoka.jp/kouen/park/zone/index.html" TargetMode="External"/><Relationship Id="rId11" Type="http://schemas.openxmlformats.org/officeDocument/2006/relationships/image" Target="../media/image18.jpeg"/><Relationship Id="rId5" Type="http://schemas.openxmlformats.org/officeDocument/2006/relationships/image" Target="../media/image14.jpeg"/><Relationship Id="rId10" Type="http://schemas.openxmlformats.org/officeDocument/2006/relationships/image" Target="../media/image17.jpeg"/><Relationship Id="rId4" Type="http://schemas.openxmlformats.org/officeDocument/2006/relationships/hyperlink" Target="https://www.publicdomainpictures.net/view-image.php?image=18510" TargetMode="External"/><Relationship Id="rId9" Type="http://schemas.openxmlformats.org/officeDocument/2006/relationships/image" Target="../media/image16.png"/><Relationship Id="rId14" Type="http://schemas.openxmlformats.org/officeDocument/2006/relationships/hyperlink" Target="http://blog.livedoor.jp/ncc74210/archives/52601529.html"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2.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hyperlink" Target="https://svgsilh.com/zh/image/2025655.html" TargetMode="External"/><Relationship Id="rId10" Type="http://schemas.openxmlformats.org/officeDocument/2006/relationships/image" Target="../media/image23.gif"/><Relationship Id="rId4" Type="http://schemas.openxmlformats.org/officeDocument/2006/relationships/image" Target="../media/image13.svg"/><Relationship Id="rId9" Type="http://schemas.openxmlformats.org/officeDocument/2006/relationships/hyperlink" Target="https://svgsilh.com/ja/image/1417835.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3.gif"/><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svgsilh.com/zh/image/2025655.html" TargetMode="External"/><Relationship Id="rId5" Type="http://schemas.openxmlformats.org/officeDocument/2006/relationships/image" Target="../media/image13.svg"/><Relationship Id="rId10" Type="http://schemas.openxmlformats.org/officeDocument/2006/relationships/hyperlink" Target="https://svgsilh.com/ja/image/1417835.html" TargetMode="External"/><Relationship Id="rId4" Type="http://schemas.openxmlformats.org/officeDocument/2006/relationships/image" Target="../media/image12.png"/><Relationship Id="rId9" Type="http://schemas.openxmlformats.org/officeDocument/2006/relationships/image" Target="../media/image22.sv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3.gif"/><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svgsilh.com/zh/image/2025655.html" TargetMode="External"/><Relationship Id="rId11" Type="http://schemas.openxmlformats.org/officeDocument/2006/relationships/image" Target="../media/image24.png"/><Relationship Id="rId5" Type="http://schemas.openxmlformats.org/officeDocument/2006/relationships/image" Target="../media/image13.svg"/><Relationship Id="rId10" Type="http://schemas.openxmlformats.org/officeDocument/2006/relationships/hyperlink" Target="https://svgsilh.com/ja/image/1417835.html" TargetMode="External"/><Relationship Id="rId4" Type="http://schemas.openxmlformats.org/officeDocument/2006/relationships/image" Target="../media/image12.png"/><Relationship Id="rId9" Type="http://schemas.openxmlformats.org/officeDocument/2006/relationships/image" Target="../media/image22.sv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3.gif"/><Relationship Id="rId5" Type="http://schemas.openxmlformats.org/officeDocument/2006/relationships/hyperlink" Target="https://svgsilh.com/zh/image/2025655.html" TargetMode="External"/><Relationship Id="rId10" Type="http://schemas.openxmlformats.org/officeDocument/2006/relationships/hyperlink" Target="https://svgsilh.com/ja/image/1417835.html" TargetMode="External"/><Relationship Id="rId4" Type="http://schemas.openxmlformats.org/officeDocument/2006/relationships/image" Target="../media/image13.svg"/><Relationship Id="rId9" Type="http://schemas.openxmlformats.org/officeDocument/2006/relationships/image" Target="../media/image22.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ext Box 5"/>
          <p:cNvSpPr txBox="1">
            <a:spLocks noChangeArrowheads="1"/>
          </p:cNvSpPr>
          <p:nvPr/>
        </p:nvSpPr>
        <p:spPr bwMode="auto">
          <a:xfrm>
            <a:off x="347962" y="5937568"/>
            <a:ext cx="4876800" cy="87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300"/>
              </a:lnSpc>
              <a:spcBef>
                <a:spcPct val="50000"/>
              </a:spcBef>
            </a:pPr>
            <a:r>
              <a:rPr lang="en-US" altLang="ja-JP" dirty="0">
                <a:latin typeface="游ゴシック" panose="020B0400000000000000" pitchFamily="50" charset="-128"/>
              </a:rPr>
              <a:t>NPO</a:t>
            </a:r>
            <a:r>
              <a:rPr lang="ja-JP" altLang="en-US" dirty="0">
                <a:latin typeface="游ゴシック" panose="020B0400000000000000" pitchFamily="50" charset="-128"/>
              </a:rPr>
              <a:t>法人　三次科学技術教育協会　</a:t>
            </a:r>
          </a:p>
          <a:p>
            <a:pPr eaLnBrk="1" hangingPunct="1">
              <a:lnSpc>
                <a:spcPts val="2300"/>
              </a:lnSpc>
              <a:spcBef>
                <a:spcPct val="50000"/>
              </a:spcBef>
            </a:pPr>
            <a:r>
              <a:rPr lang="ja-JP" altLang="en-US" dirty="0">
                <a:latin typeface="游ゴシック" panose="020B0400000000000000" pitchFamily="50" charset="-128"/>
              </a:rPr>
              <a:t>　　　　　　　理事　 　　　武村　精一</a:t>
            </a:r>
          </a:p>
        </p:txBody>
      </p:sp>
      <p:sp>
        <p:nvSpPr>
          <p:cNvPr id="8" name="Text Box 5"/>
          <p:cNvSpPr txBox="1">
            <a:spLocks noChangeArrowheads="1"/>
          </p:cNvSpPr>
          <p:nvPr/>
        </p:nvSpPr>
        <p:spPr bwMode="auto">
          <a:xfrm>
            <a:off x="5577857" y="3280788"/>
            <a:ext cx="35116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b="1" dirty="0">
                <a:latin typeface="游ゴシック" panose="020B0400000000000000" pitchFamily="50" charset="-128"/>
              </a:rPr>
              <a:t>MISTEE</a:t>
            </a:r>
            <a:r>
              <a:rPr lang="ja-JP" altLang="en-US" b="1" dirty="0">
                <a:latin typeface="游ゴシック" panose="020B0400000000000000" pitchFamily="50" charset="-128"/>
              </a:rPr>
              <a:t>のホームページ</a:t>
            </a:r>
          </a:p>
        </p:txBody>
      </p:sp>
      <p:sp>
        <p:nvSpPr>
          <p:cNvPr id="10" name="Rectangle 2"/>
          <p:cNvSpPr>
            <a:spLocks noChangeArrowheads="1"/>
          </p:cNvSpPr>
          <p:nvPr/>
        </p:nvSpPr>
        <p:spPr bwMode="gray">
          <a:xfrm>
            <a:off x="1957455" y="6208151"/>
            <a:ext cx="3168352" cy="27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a:latin typeface="游ゴシック" panose="020B0400000000000000" pitchFamily="50" charset="-128"/>
              </a:rPr>
              <a:t>り　じ　　　　　　　　　　たけ　むら　　せい　いち</a:t>
            </a:r>
            <a:r>
              <a:rPr lang="ja-JP" altLang="en-US" sz="1400" b="1" dirty="0">
                <a:latin typeface="游ゴシック" panose="020B0400000000000000" pitchFamily="50" charset="-128"/>
              </a:rPr>
              <a:t>　</a:t>
            </a:r>
          </a:p>
        </p:txBody>
      </p:sp>
      <p:sp>
        <p:nvSpPr>
          <p:cNvPr id="25" name="Text Box 5">
            <a:extLst>
              <a:ext uri="{FF2B5EF4-FFF2-40B4-BE49-F238E27FC236}">
                <a16:creationId xmlns:a16="http://schemas.microsoft.com/office/drawing/2014/main" id="{04B43290-5D4A-4E13-AEF4-1747F1947849}"/>
              </a:ext>
            </a:extLst>
          </p:cNvPr>
          <p:cNvSpPr txBox="1">
            <a:spLocks noChangeArrowheads="1"/>
          </p:cNvSpPr>
          <p:nvPr/>
        </p:nvSpPr>
        <p:spPr bwMode="auto">
          <a:xfrm>
            <a:off x="73698" y="2377384"/>
            <a:ext cx="614613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三次科学技術教育協会　</a:t>
            </a:r>
            <a:r>
              <a:rPr lang="en-US" altLang="ja-JP" sz="2000" b="1" dirty="0">
                <a:latin typeface="游ゴシック" panose="020B0400000000000000" pitchFamily="50" charset="-128"/>
              </a:rPr>
              <a:t>MISTEE</a:t>
            </a:r>
            <a:r>
              <a:rPr lang="ja-JP" altLang="en-US" sz="2000" b="1" dirty="0">
                <a:latin typeface="游ゴシック" panose="020B0400000000000000" pitchFamily="50" charset="-128"/>
              </a:rPr>
              <a:t>　ミスティー　とは科学や技術が好きな人，楽しみたい人，伝えたい人。クールでしかもホットなハートを持った人が集まった、サイエンス・ボランティア団体です</a:t>
            </a:r>
            <a:r>
              <a:rPr lang="ja-JP" altLang="en-US" sz="2000" dirty="0">
                <a:latin typeface="游ゴシック" panose="020B0400000000000000" pitchFamily="50" charset="-128"/>
              </a:rPr>
              <a:t>。</a:t>
            </a:r>
            <a:endParaRPr lang="en-US" altLang="ja-JP" sz="2000" b="1" dirty="0">
              <a:latin typeface="游ゴシック" panose="020B0400000000000000" pitchFamily="50" charset="-128"/>
            </a:endParaRPr>
          </a:p>
        </p:txBody>
      </p:sp>
      <p:sp>
        <p:nvSpPr>
          <p:cNvPr id="2" name="Text Box 5">
            <a:extLst>
              <a:ext uri="{FF2B5EF4-FFF2-40B4-BE49-F238E27FC236}">
                <a16:creationId xmlns:a16="http://schemas.microsoft.com/office/drawing/2014/main" id="{FA98C1EE-755B-4CE4-9A5D-48C40D9C317C}"/>
              </a:ext>
            </a:extLst>
          </p:cNvPr>
          <p:cNvSpPr txBox="1">
            <a:spLocks noChangeArrowheads="1"/>
          </p:cNvSpPr>
          <p:nvPr/>
        </p:nvSpPr>
        <p:spPr bwMode="auto">
          <a:xfrm>
            <a:off x="1204598" y="1769293"/>
            <a:ext cx="40275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3200" b="1" dirty="0">
                <a:latin typeface="游ゴシック" panose="020B0400000000000000" pitchFamily="50" charset="-128"/>
              </a:rPr>
              <a:t>M I S TE E</a:t>
            </a:r>
            <a:r>
              <a:rPr lang="ja-JP" altLang="en-US" sz="3200" b="1" dirty="0">
                <a:latin typeface="游ゴシック" panose="020B0400000000000000" pitchFamily="50" charset="-128"/>
              </a:rPr>
              <a:t>　</a:t>
            </a:r>
            <a:r>
              <a:rPr lang="ja-JP" altLang="en-US" b="1" dirty="0">
                <a:latin typeface="游ゴシック" panose="020B0400000000000000" pitchFamily="50" charset="-128"/>
              </a:rPr>
              <a:t>ミスティー</a:t>
            </a:r>
          </a:p>
        </p:txBody>
      </p:sp>
      <p:sp>
        <p:nvSpPr>
          <p:cNvPr id="14" name="Text Box 5">
            <a:extLst>
              <a:ext uri="{FF2B5EF4-FFF2-40B4-BE49-F238E27FC236}">
                <a16:creationId xmlns:a16="http://schemas.microsoft.com/office/drawing/2014/main" id="{616C5771-E243-4E45-92E4-03FE8172025E}"/>
              </a:ext>
            </a:extLst>
          </p:cNvPr>
          <p:cNvSpPr txBox="1">
            <a:spLocks noChangeArrowheads="1"/>
          </p:cNvSpPr>
          <p:nvPr/>
        </p:nvSpPr>
        <p:spPr bwMode="auto">
          <a:xfrm>
            <a:off x="165891" y="1231677"/>
            <a:ext cx="5677707" cy="387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300"/>
              </a:lnSpc>
              <a:spcBef>
                <a:spcPct val="50000"/>
              </a:spcBef>
            </a:pPr>
            <a:r>
              <a:rPr lang="en-US" altLang="ja-JP" sz="1600" b="1" i="0" dirty="0">
                <a:effectLst/>
                <a:latin typeface="Meiryo" panose="020B0604030504040204" pitchFamily="50" charset="-128"/>
                <a:ea typeface="Meiryo" panose="020B0604030504040204" pitchFamily="50" charset="-128"/>
              </a:rPr>
              <a:t>M</a:t>
            </a:r>
            <a:r>
              <a:rPr lang="en-US" altLang="ja-JP" sz="1600" b="0" i="0" dirty="0">
                <a:effectLst/>
                <a:latin typeface="Meiryo" panose="020B0604030504040204" pitchFamily="50" charset="-128"/>
                <a:ea typeface="Meiryo" panose="020B0604030504040204" pitchFamily="50" charset="-128"/>
              </a:rPr>
              <a:t>iyoshi</a:t>
            </a:r>
            <a:r>
              <a:rPr lang="en-US" altLang="ja-JP" sz="1600" b="1" i="0" dirty="0">
                <a:effectLst/>
                <a:latin typeface="Meiryo" panose="020B0604030504040204" pitchFamily="50" charset="-128"/>
                <a:ea typeface="Meiryo" panose="020B0604030504040204" pitchFamily="50" charset="-128"/>
              </a:rPr>
              <a:t> I</a:t>
            </a:r>
            <a:r>
              <a:rPr lang="en-US" altLang="ja-JP" sz="1600" b="0" i="0" dirty="0">
                <a:effectLst/>
                <a:latin typeface="Meiryo" panose="020B0604030504040204" pitchFamily="50" charset="-128"/>
                <a:ea typeface="Meiryo" panose="020B0604030504040204" pitchFamily="50" charset="-128"/>
              </a:rPr>
              <a:t>nstitute of </a:t>
            </a:r>
            <a:r>
              <a:rPr lang="en-US" altLang="ja-JP" sz="1600" b="1" i="0" dirty="0">
                <a:effectLst/>
                <a:latin typeface="Meiryo" panose="020B0604030504040204" pitchFamily="50" charset="-128"/>
                <a:ea typeface="Meiryo" panose="020B0604030504040204" pitchFamily="50" charset="-128"/>
              </a:rPr>
              <a:t>S</a:t>
            </a:r>
            <a:r>
              <a:rPr lang="en-US" altLang="ja-JP" sz="1600" b="0" i="0" dirty="0">
                <a:effectLst/>
                <a:latin typeface="Meiryo" panose="020B0604030504040204" pitchFamily="50" charset="-128"/>
                <a:ea typeface="Meiryo" panose="020B0604030504040204" pitchFamily="50" charset="-128"/>
              </a:rPr>
              <a:t>cience and</a:t>
            </a:r>
            <a:r>
              <a:rPr lang="en-US" altLang="ja-JP" sz="1600" b="1" i="0" dirty="0">
                <a:effectLst/>
                <a:latin typeface="Meiryo" panose="020B0604030504040204" pitchFamily="50" charset="-128"/>
                <a:ea typeface="Meiryo" panose="020B0604030504040204" pitchFamily="50" charset="-128"/>
              </a:rPr>
              <a:t> Te</a:t>
            </a:r>
            <a:r>
              <a:rPr lang="en-US" altLang="ja-JP" sz="1600" b="0" i="0" dirty="0">
                <a:effectLst/>
                <a:latin typeface="Meiryo" panose="020B0604030504040204" pitchFamily="50" charset="-128"/>
                <a:ea typeface="Meiryo" panose="020B0604030504040204" pitchFamily="50" charset="-128"/>
              </a:rPr>
              <a:t>chnology</a:t>
            </a:r>
            <a:r>
              <a:rPr lang="en-US" altLang="ja-JP" sz="1600" b="1" i="0" dirty="0">
                <a:effectLst/>
                <a:latin typeface="Meiryo" panose="020B0604030504040204" pitchFamily="50" charset="-128"/>
                <a:ea typeface="Meiryo" panose="020B0604030504040204" pitchFamily="50" charset="-128"/>
              </a:rPr>
              <a:t> E</a:t>
            </a:r>
            <a:r>
              <a:rPr lang="en-US" altLang="ja-JP" sz="1600" b="0" i="0" dirty="0">
                <a:effectLst/>
                <a:latin typeface="Meiryo" panose="020B0604030504040204" pitchFamily="50" charset="-128"/>
                <a:ea typeface="Meiryo" panose="020B0604030504040204" pitchFamily="50" charset="-128"/>
              </a:rPr>
              <a:t>ducation</a:t>
            </a:r>
            <a:endParaRPr lang="ja-JP" altLang="en-US" sz="2000" dirty="0">
              <a:latin typeface="游ゴシック" panose="020B0400000000000000" pitchFamily="50" charset="-128"/>
            </a:endParaRPr>
          </a:p>
        </p:txBody>
      </p:sp>
      <p:sp>
        <p:nvSpPr>
          <p:cNvPr id="16" name="四角形: 角を丸くする 15">
            <a:extLst>
              <a:ext uri="{FF2B5EF4-FFF2-40B4-BE49-F238E27FC236}">
                <a16:creationId xmlns:a16="http://schemas.microsoft.com/office/drawing/2014/main" id="{45C418BE-C22D-4474-B3B7-E3DF333777CB}"/>
              </a:ext>
            </a:extLst>
          </p:cNvPr>
          <p:cNvSpPr/>
          <p:nvPr/>
        </p:nvSpPr>
        <p:spPr>
          <a:xfrm>
            <a:off x="1010777" y="1263202"/>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6F5E8BD8-4174-4B6F-9007-2B2DB11DC4CC}"/>
              </a:ext>
            </a:extLst>
          </p:cNvPr>
          <p:cNvSpPr/>
          <p:nvPr/>
        </p:nvSpPr>
        <p:spPr>
          <a:xfrm>
            <a:off x="2229977" y="1256852"/>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F4C04CFB-DF5A-4996-8360-D91F5D75710C}"/>
              </a:ext>
            </a:extLst>
          </p:cNvPr>
          <p:cNvSpPr/>
          <p:nvPr/>
        </p:nvSpPr>
        <p:spPr>
          <a:xfrm>
            <a:off x="3488891" y="1239483"/>
            <a:ext cx="264679"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5D14A3A8-44F9-41FF-BF13-104FAE5C84E7}"/>
              </a:ext>
            </a:extLst>
          </p:cNvPr>
          <p:cNvSpPr/>
          <p:nvPr/>
        </p:nvSpPr>
        <p:spPr>
          <a:xfrm>
            <a:off x="4695574" y="1239483"/>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6CFAB862-53EF-4271-AA62-8B27AEF9B349}"/>
              </a:ext>
            </a:extLst>
          </p:cNvPr>
          <p:cNvSpPr/>
          <p:nvPr/>
        </p:nvSpPr>
        <p:spPr>
          <a:xfrm>
            <a:off x="249679" y="1256852"/>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Text Box 5">
            <a:extLst>
              <a:ext uri="{FF2B5EF4-FFF2-40B4-BE49-F238E27FC236}">
                <a16:creationId xmlns:a16="http://schemas.microsoft.com/office/drawing/2014/main" id="{51540D3D-146A-45D9-B3B0-F26E6BC487EA}"/>
              </a:ext>
            </a:extLst>
          </p:cNvPr>
          <p:cNvSpPr txBox="1">
            <a:spLocks noChangeArrowheads="1"/>
          </p:cNvSpPr>
          <p:nvPr/>
        </p:nvSpPr>
        <p:spPr bwMode="auto">
          <a:xfrm>
            <a:off x="461376" y="1001003"/>
            <a:ext cx="52900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b="1">
                <a:latin typeface="游ゴシック" panose="020B0400000000000000" pitchFamily="50" charset="-128"/>
              </a:rPr>
              <a:t>三次　　　　協会　　　　　　　　科学　　　　　　　　　　技術　　　　　　　　教育</a:t>
            </a:r>
            <a:endParaRPr lang="en-US" altLang="ja-JP" sz="1200" b="1">
              <a:latin typeface="游ゴシック" panose="020B0400000000000000" pitchFamily="50" charset="-128"/>
            </a:endParaRPr>
          </a:p>
        </p:txBody>
      </p:sp>
      <p:cxnSp>
        <p:nvCxnSpPr>
          <p:cNvPr id="22" name="直線矢印コネクタ 21">
            <a:extLst>
              <a:ext uri="{FF2B5EF4-FFF2-40B4-BE49-F238E27FC236}">
                <a16:creationId xmlns:a16="http://schemas.microsoft.com/office/drawing/2014/main" id="{28637FE4-E61E-40CA-9BF9-329A336C2E6B}"/>
              </a:ext>
            </a:extLst>
          </p:cNvPr>
          <p:cNvCxnSpPr>
            <a:cxnSpLocks/>
          </p:cNvCxnSpPr>
          <p:nvPr/>
        </p:nvCxnSpPr>
        <p:spPr>
          <a:xfrm flipH="1" flipV="1">
            <a:off x="399800" y="1517580"/>
            <a:ext cx="1027853" cy="278958"/>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6" name="四角形: 角を丸くする 25">
            <a:extLst>
              <a:ext uri="{FF2B5EF4-FFF2-40B4-BE49-F238E27FC236}">
                <a16:creationId xmlns:a16="http://schemas.microsoft.com/office/drawing/2014/main" id="{D6DFA1BC-AFC2-4BDA-826C-1431962BBD21}"/>
              </a:ext>
            </a:extLst>
          </p:cNvPr>
          <p:cNvSpPr/>
          <p:nvPr/>
        </p:nvSpPr>
        <p:spPr>
          <a:xfrm>
            <a:off x="1338016" y="1797877"/>
            <a:ext cx="455537"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FF9F2721-5AE9-48EF-8ADB-0B17A98AA307}"/>
              </a:ext>
            </a:extLst>
          </p:cNvPr>
          <p:cNvSpPr/>
          <p:nvPr/>
        </p:nvSpPr>
        <p:spPr>
          <a:xfrm>
            <a:off x="2489561" y="1797877"/>
            <a:ext cx="564007"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BC0F5C29-7CB0-4AB4-839D-5A4F7EFD22F9}"/>
              </a:ext>
            </a:extLst>
          </p:cNvPr>
          <p:cNvSpPr/>
          <p:nvPr/>
        </p:nvSpPr>
        <p:spPr>
          <a:xfrm>
            <a:off x="1835232" y="1797877"/>
            <a:ext cx="244446"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id="{FFFF51BC-396F-4351-B4F7-61BB93D66176}"/>
              </a:ext>
            </a:extLst>
          </p:cNvPr>
          <p:cNvSpPr/>
          <p:nvPr/>
        </p:nvSpPr>
        <p:spPr>
          <a:xfrm>
            <a:off x="2134206" y="1797877"/>
            <a:ext cx="244446"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29">
            <a:extLst>
              <a:ext uri="{FF2B5EF4-FFF2-40B4-BE49-F238E27FC236}">
                <a16:creationId xmlns:a16="http://schemas.microsoft.com/office/drawing/2014/main" id="{B9D071C3-6BBE-4745-A2E8-B7C052014272}"/>
              </a:ext>
            </a:extLst>
          </p:cNvPr>
          <p:cNvSpPr/>
          <p:nvPr/>
        </p:nvSpPr>
        <p:spPr>
          <a:xfrm>
            <a:off x="3137021" y="1797877"/>
            <a:ext cx="322561"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矢印コネクタ 30">
            <a:extLst>
              <a:ext uri="{FF2B5EF4-FFF2-40B4-BE49-F238E27FC236}">
                <a16:creationId xmlns:a16="http://schemas.microsoft.com/office/drawing/2014/main" id="{505CEC00-833B-47A2-B87F-8B15334F7E70}"/>
              </a:ext>
            </a:extLst>
          </p:cNvPr>
          <p:cNvCxnSpPr>
            <a:cxnSpLocks/>
          </p:cNvCxnSpPr>
          <p:nvPr/>
        </p:nvCxnSpPr>
        <p:spPr>
          <a:xfrm flipH="1" flipV="1">
            <a:off x="1204598" y="1504102"/>
            <a:ext cx="701567" cy="292436"/>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94B042C7-DFA5-42DB-8062-5FEA5DC5DE9D}"/>
              </a:ext>
            </a:extLst>
          </p:cNvPr>
          <p:cNvCxnSpPr>
            <a:cxnSpLocks/>
          </p:cNvCxnSpPr>
          <p:nvPr/>
        </p:nvCxnSpPr>
        <p:spPr>
          <a:xfrm flipV="1">
            <a:off x="2305105" y="1540729"/>
            <a:ext cx="0" cy="296793"/>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76018F4F-C761-4DD7-97E3-0F7C5023752C}"/>
              </a:ext>
            </a:extLst>
          </p:cNvPr>
          <p:cNvCxnSpPr>
            <a:cxnSpLocks/>
          </p:cNvCxnSpPr>
          <p:nvPr/>
        </p:nvCxnSpPr>
        <p:spPr>
          <a:xfrm flipV="1">
            <a:off x="2784333" y="1504101"/>
            <a:ext cx="836897" cy="292438"/>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5F481C1F-E82F-4D81-B3A6-0B88A1995692}"/>
              </a:ext>
            </a:extLst>
          </p:cNvPr>
          <p:cNvCxnSpPr>
            <a:cxnSpLocks/>
          </p:cNvCxnSpPr>
          <p:nvPr/>
        </p:nvCxnSpPr>
        <p:spPr>
          <a:xfrm flipV="1">
            <a:off x="3418225" y="1527820"/>
            <a:ext cx="1303179" cy="276525"/>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2">
            <a:extLst>
              <a:ext uri="{FF2B5EF4-FFF2-40B4-BE49-F238E27FC236}">
                <a16:creationId xmlns:a16="http://schemas.microsoft.com/office/drawing/2014/main" id="{06D3932A-502B-4120-AB21-59499116478C}"/>
              </a:ext>
            </a:extLst>
          </p:cNvPr>
          <p:cNvSpPr>
            <a:spLocks noChangeArrowheads="1"/>
          </p:cNvSpPr>
          <p:nvPr/>
        </p:nvSpPr>
        <p:spPr bwMode="gray">
          <a:xfrm>
            <a:off x="245880" y="5618517"/>
            <a:ext cx="4951261" cy="36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a:latin typeface="游ゴシック" panose="020B0400000000000000" pitchFamily="50" charset="-128"/>
              </a:rPr>
              <a:t>エヌ　ピー　オーほうじん　みよし　かがく　　ぎじゅつ　きょういく　きょうかい　</a:t>
            </a:r>
            <a:r>
              <a:rPr lang="ja-JP" altLang="en-US" sz="1400" b="1" dirty="0">
                <a:latin typeface="游ゴシック" panose="020B0400000000000000" pitchFamily="50" charset="-128"/>
              </a:rPr>
              <a:t>　</a:t>
            </a:r>
          </a:p>
        </p:txBody>
      </p:sp>
      <p:sp>
        <p:nvSpPr>
          <p:cNvPr id="33" name="Rectangle 2">
            <a:extLst>
              <a:ext uri="{FF2B5EF4-FFF2-40B4-BE49-F238E27FC236}">
                <a16:creationId xmlns:a16="http://schemas.microsoft.com/office/drawing/2014/main" id="{9D6F7FAF-0C8F-46A9-9239-EBA17D578817}"/>
              </a:ext>
            </a:extLst>
          </p:cNvPr>
          <p:cNvSpPr txBox="1">
            <a:spLocks noChangeArrowheads="1"/>
          </p:cNvSpPr>
          <p:nvPr/>
        </p:nvSpPr>
        <p:spPr bwMode="gray">
          <a:xfrm>
            <a:off x="-317402" y="162337"/>
            <a:ext cx="5895259"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600" b="1" kern="0" dirty="0">
                <a:ea typeface="ＭＳ Ｐゴシック" panose="020B0600070205080204" pitchFamily="50" charset="-128"/>
              </a:rPr>
              <a:t>　高さをはかる</a:t>
            </a:r>
            <a:r>
              <a:rPr lang="ja-JP" altLang="en-US" sz="1800" b="1" kern="0" dirty="0">
                <a:ea typeface="ＭＳ Ｐゴシック" panose="020B0600070205080204" pitchFamily="50" charset="-128"/>
              </a:rPr>
              <a:t>～自作による高さ測定器</a:t>
            </a:r>
            <a:endParaRPr lang="ja-JP" altLang="en-US" sz="1800" b="1" kern="0" dirty="0">
              <a:latin typeface="メイリオ" panose="020B0604030504040204" pitchFamily="50" charset="-128"/>
              <a:ea typeface="メイリオ" panose="020B0604030504040204" pitchFamily="50" charset="-128"/>
            </a:endParaRPr>
          </a:p>
        </p:txBody>
      </p:sp>
      <p:pic>
        <p:nvPicPr>
          <p:cNvPr id="6" name="図 5" descr="グラフィカル ユーザー インターフェイス&#10;&#10;自動的に生成された説明">
            <a:extLst>
              <a:ext uri="{FF2B5EF4-FFF2-40B4-BE49-F238E27FC236}">
                <a16:creationId xmlns:a16="http://schemas.microsoft.com/office/drawing/2014/main" id="{3BCCF692-FC42-996B-BBF7-0E55FAAB15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255" t="9754" r="30526" b="6781"/>
          <a:stretch/>
        </p:blipFill>
        <p:spPr>
          <a:xfrm>
            <a:off x="6441930" y="3628109"/>
            <a:ext cx="2560542" cy="3229891"/>
          </a:xfrm>
          <a:prstGeom prst="rect">
            <a:avLst/>
          </a:prstGeom>
        </p:spPr>
      </p:pic>
      <p:sp>
        <p:nvSpPr>
          <p:cNvPr id="5" name="Rectangle 2">
            <a:extLst>
              <a:ext uri="{FF2B5EF4-FFF2-40B4-BE49-F238E27FC236}">
                <a16:creationId xmlns:a16="http://schemas.microsoft.com/office/drawing/2014/main" id="{2C2D5818-EB52-CA3D-8C53-9A51B64E836F}"/>
              </a:ext>
            </a:extLst>
          </p:cNvPr>
          <p:cNvSpPr>
            <a:spLocks noChangeArrowheads="1"/>
          </p:cNvSpPr>
          <p:nvPr/>
        </p:nvSpPr>
        <p:spPr bwMode="gray">
          <a:xfrm>
            <a:off x="12995" y="33115"/>
            <a:ext cx="241089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たか　　　　　　　　　　　　　　　　　　　　　　　　　　　　　　　　　</a:t>
            </a:r>
          </a:p>
        </p:txBody>
      </p:sp>
      <p:sp>
        <p:nvSpPr>
          <p:cNvPr id="7" name="Rectangle 2">
            <a:extLst>
              <a:ext uri="{FF2B5EF4-FFF2-40B4-BE49-F238E27FC236}">
                <a16:creationId xmlns:a16="http://schemas.microsoft.com/office/drawing/2014/main" id="{7FF7A95F-8FEB-9E10-C4E6-26B3E0358B32}"/>
              </a:ext>
            </a:extLst>
          </p:cNvPr>
          <p:cNvSpPr>
            <a:spLocks noChangeArrowheads="1"/>
          </p:cNvSpPr>
          <p:nvPr/>
        </p:nvSpPr>
        <p:spPr bwMode="gray">
          <a:xfrm>
            <a:off x="2549776" y="298653"/>
            <a:ext cx="373730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r>
              <a:rPr lang="ja-JP" altLang="en-US" sz="1200" b="1" dirty="0">
                <a:latin typeface="游ゴシック" panose="020B0400000000000000" pitchFamily="50" charset="-128"/>
              </a:rPr>
              <a:t>じさく　　　　　　　たか　　そくていき　　　　　　　　　　　　　　　　　　　　　　　　　　　　　</a:t>
            </a:r>
          </a:p>
        </p:txBody>
      </p:sp>
      <p:pic>
        <p:nvPicPr>
          <p:cNvPr id="11" name="図 10" descr="屋内, 犬, テーブル, 座る が含まれている画像&#10;&#10;自動的に生成された説明">
            <a:extLst>
              <a:ext uri="{FF2B5EF4-FFF2-40B4-BE49-F238E27FC236}">
                <a16:creationId xmlns:a16="http://schemas.microsoft.com/office/drawing/2014/main" id="{1E5F4B1D-6AC8-FDC9-B30E-7F3C253EDB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147" y="3724139"/>
            <a:ext cx="2032000" cy="1524000"/>
          </a:xfrm>
          <a:prstGeom prst="rect">
            <a:avLst/>
          </a:prstGeom>
        </p:spPr>
      </p:pic>
      <p:pic>
        <p:nvPicPr>
          <p:cNvPr id="15" name="図 14" descr="草の上にいる人たち&#10;&#10;中程度の精度で自動的に生成された説明">
            <a:extLst>
              <a:ext uri="{FF2B5EF4-FFF2-40B4-BE49-F238E27FC236}">
                <a16:creationId xmlns:a16="http://schemas.microsoft.com/office/drawing/2014/main" id="{8E26E1CB-AB8F-9F28-2F92-BA2F005B16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8150" y="3688185"/>
            <a:ext cx="2032000" cy="1524000"/>
          </a:xfrm>
          <a:prstGeom prst="rect">
            <a:avLst/>
          </a:prstGeom>
        </p:spPr>
      </p:pic>
      <p:pic>
        <p:nvPicPr>
          <p:cNvPr id="24" name="図 23" descr="人, 屋内, 男, 若い が含まれている画像&#10;&#10;自動的に生成された説明">
            <a:extLst>
              <a:ext uri="{FF2B5EF4-FFF2-40B4-BE49-F238E27FC236}">
                <a16:creationId xmlns:a16="http://schemas.microsoft.com/office/drawing/2014/main" id="{02BECD0A-0B42-AE40-E700-9A91EEA03E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5429" y="3685170"/>
            <a:ext cx="1890232" cy="1524000"/>
          </a:xfrm>
          <a:prstGeom prst="rect">
            <a:avLst/>
          </a:prstGeom>
        </p:spPr>
      </p:pic>
      <p:sp>
        <p:nvSpPr>
          <p:cNvPr id="35" name="Text Box 5">
            <a:extLst>
              <a:ext uri="{FF2B5EF4-FFF2-40B4-BE49-F238E27FC236}">
                <a16:creationId xmlns:a16="http://schemas.microsoft.com/office/drawing/2014/main" id="{40AF8981-F0FB-2DC2-F230-37ADFC8DF56C}"/>
              </a:ext>
            </a:extLst>
          </p:cNvPr>
          <p:cNvSpPr txBox="1">
            <a:spLocks noChangeArrowheads="1"/>
          </p:cNvSpPr>
          <p:nvPr/>
        </p:nvSpPr>
        <p:spPr bwMode="auto">
          <a:xfrm>
            <a:off x="141774" y="5270402"/>
            <a:ext cx="2031999"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砂時計を作る</a:t>
            </a:r>
            <a:endPar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6" name="Text Box 5">
            <a:extLst>
              <a:ext uri="{FF2B5EF4-FFF2-40B4-BE49-F238E27FC236}">
                <a16:creationId xmlns:a16="http://schemas.microsoft.com/office/drawing/2014/main" id="{21982903-EA35-781D-0B26-7F69EA5C9457}"/>
              </a:ext>
            </a:extLst>
          </p:cNvPr>
          <p:cNvSpPr txBox="1">
            <a:spLocks noChangeArrowheads="1"/>
          </p:cNvSpPr>
          <p:nvPr/>
        </p:nvSpPr>
        <p:spPr bwMode="auto">
          <a:xfrm>
            <a:off x="2277879" y="5254346"/>
            <a:ext cx="1950933"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天体観測会</a:t>
            </a:r>
            <a:endPar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8" name="Text Box 5">
            <a:extLst>
              <a:ext uri="{FF2B5EF4-FFF2-40B4-BE49-F238E27FC236}">
                <a16:creationId xmlns:a16="http://schemas.microsoft.com/office/drawing/2014/main" id="{02D6F996-BFDB-F8FA-C606-0EC273E3974D}"/>
              </a:ext>
            </a:extLst>
          </p:cNvPr>
          <p:cNvSpPr txBox="1">
            <a:spLocks noChangeArrowheads="1"/>
          </p:cNvSpPr>
          <p:nvPr/>
        </p:nvSpPr>
        <p:spPr bwMode="auto">
          <a:xfrm>
            <a:off x="4354976" y="5248139"/>
            <a:ext cx="1960790"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スマホ顕微鏡</a:t>
            </a:r>
            <a:endPar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pic>
        <p:nvPicPr>
          <p:cNvPr id="4" name="図 3" descr="テキスト, 手紙&#10;&#10;自動的に生成された説明">
            <a:extLst>
              <a:ext uri="{FF2B5EF4-FFF2-40B4-BE49-F238E27FC236}">
                <a16:creationId xmlns:a16="http://schemas.microsoft.com/office/drawing/2014/main" id="{512E3EC3-7140-7366-93C2-65FE158798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28181" y="78482"/>
            <a:ext cx="1386111" cy="3225588"/>
          </a:xfrm>
          <a:prstGeom prst="rect">
            <a:avLst/>
          </a:prstGeom>
        </p:spPr>
      </p:pic>
      <p:pic>
        <p:nvPicPr>
          <p:cNvPr id="9" name="図 8" descr="屋内, 座る, 建物, 部屋 が含まれている画像&#10;&#10;自動的に生成された説明">
            <a:extLst>
              <a:ext uri="{FF2B5EF4-FFF2-40B4-BE49-F238E27FC236}">
                <a16:creationId xmlns:a16="http://schemas.microsoft.com/office/drawing/2014/main" id="{54C21592-36DA-28A2-4E15-29B9068791B3}"/>
              </a:ext>
            </a:extLst>
          </p:cNvPr>
          <p:cNvPicPr>
            <a:picLocks noChangeAspect="1"/>
          </p:cNvPicPr>
          <p:nvPr/>
        </p:nvPicPr>
        <p:blipFill>
          <a:blip r:embed="rId8" cstate="print">
            <a:extLst>
              <a:ext uri="{BEBA8EAE-BF5A-486C-A8C5-ECC9F3942E4B}">
                <a14:imgProps xmlns:a14="http://schemas.microsoft.com/office/drawing/2010/main">
                  <a14:imgLayer r:embed="rId9">
                    <a14:imgEffect>
                      <a14:brightnessContrast bright="15000" contrast="15000"/>
                    </a14:imgEffect>
                  </a14:imgLayer>
                </a14:imgProps>
              </a:ext>
              <a:ext uri="{28A0092B-C50C-407E-A947-70E740481C1C}">
                <a14:useLocalDpi xmlns:a14="http://schemas.microsoft.com/office/drawing/2010/main" val="0"/>
              </a:ext>
            </a:extLst>
          </a:blip>
          <a:stretch>
            <a:fillRect/>
          </a:stretch>
        </p:blipFill>
        <p:spPr>
          <a:xfrm>
            <a:off x="7939402" y="74179"/>
            <a:ext cx="928053" cy="3229891"/>
          </a:xfrm>
          <a:prstGeom prst="rect">
            <a:avLst/>
          </a:prstGeom>
        </p:spPr>
      </p:pic>
    </p:spTree>
    <p:extLst>
      <p:ext uri="{BB962C8B-B14F-4D97-AF65-F5344CB8AC3E}">
        <p14:creationId xmlns:p14="http://schemas.microsoft.com/office/powerpoint/2010/main" val="145831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up)">
                                      <p:cBhvr>
                                        <p:cTn id="12" dur="1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10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up)">
                                      <p:cBhvr>
                                        <p:cTn id="22" dur="10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up)">
                                      <p:cBhvr>
                                        <p:cTn id="27"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正方形/長方形 68">
            <a:extLst>
              <a:ext uri="{FF2B5EF4-FFF2-40B4-BE49-F238E27FC236}">
                <a16:creationId xmlns:a16="http://schemas.microsoft.com/office/drawing/2014/main" id="{67AE4204-04CC-2592-971C-B6434EAD195C}"/>
              </a:ext>
            </a:extLst>
          </p:cNvPr>
          <p:cNvSpPr/>
          <p:nvPr/>
        </p:nvSpPr>
        <p:spPr>
          <a:xfrm rot="16200000">
            <a:off x="4451161" y="3053066"/>
            <a:ext cx="3262956" cy="1143678"/>
          </a:xfrm>
          <a:prstGeom prst="rect">
            <a:avLst/>
          </a:prstGeom>
          <a:pattFill prst="wdUpDiag">
            <a:fgClr>
              <a:srgbClr val="CCFFFF"/>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0" y="348494"/>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自作　高さ測定器の作り方　</a:t>
            </a:r>
            <a:r>
              <a:rPr lang="en-US" altLang="ja-JP" sz="3200" kern="0" dirty="0">
                <a:ea typeface="ＭＳ Ｐゴシック" panose="020B0600070205080204" pitchFamily="50" charset="-128"/>
              </a:rPr>
              <a:t>2</a:t>
            </a:r>
            <a:endParaRPr lang="ja-JP" altLang="en-US" sz="3200" kern="0" dirty="0">
              <a:ea typeface="ＭＳ Ｐゴシック" panose="020B0600070205080204" pitchFamily="50" charset="-128"/>
            </a:endParaRPr>
          </a:p>
          <a:p>
            <a:pPr eaLnBrk="1" hangingPunct="1"/>
            <a:endParaRPr lang="ja-JP" altLang="en-US" sz="3200" kern="0" dirty="0">
              <a:ea typeface="ＭＳ Ｐゴシック" panose="020B0600070205080204" pitchFamily="50" charset="-128"/>
            </a:endParaRPr>
          </a:p>
        </p:txBody>
      </p:sp>
      <p:sp>
        <p:nvSpPr>
          <p:cNvPr id="3" name="Rectangle 2">
            <a:extLst>
              <a:ext uri="{FF2B5EF4-FFF2-40B4-BE49-F238E27FC236}">
                <a16:creationId xmlns:a16="http://schemas.microsoft.com/office/drawing/2014/main" id="{F261B6BE-3CFC-ABC5-BBA3-6B4BC3BBB0B7}"/>
              </a:ext>
            </a:extLst>
          </p:cNvPr>
          <p:cNvSpPr>
            <a:spLocks noChangeArrowheads="1"/>
          </p:cNvSpPr>
          <p:nvPr/>
        </p:nvSpPr>
        <p:spPr bwMode="gray">
          <a:xfrm>
            <a:off x="161501" y="-11869"/>
            <a:ext cx="608027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じさく　　　　　　たか　　　そくていき　　　　　　　つく　　　　かた　　　　　　　　　　</a:t>
            </a:r>
          </a:p>
        </p:txBody>
      </p:sp>
      <p:sp>
        <p:nvSpPr>
          <p:cNvPr id="2" name="正方形/長方形 1">
            <a:extLst>
              <a:ext uri="{FF2B5EF4-FFF2-40B4-BE49-F238E27FC236}">
                <a16:creationId xmlns:a16="http://schemas.microsoft.com/office/drawing/2014/main" id="{38FDD8F5-3CDC-B5EE-6B0F-27583AE6B023}"/>
              </a:ext>
            </a:extLst>
          </p:cNvPr>
          <p:cNvSpPr/>
          <p:nvPr/>
        </p:nvSpPr>
        <p:spPr>
          <a:xfrm rot="16200000">
            <a:off x="-819418" y="2989408"/>
            <a:ext cx="3248348" cy="1162527"/>
          </a:xfrm>
          <a:prstGeom prst="rect">
            <a:avLst/>
          </a:prstGeom>
          <a:pattFill prst="dashVert">
            <a:fgClr>
              <a:srgbClr val="FFC000"/>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C69DC5F2-706E-13C2-EC5D-C9EAB83B47C4}"/>
              </a:ext>
            </a:extLst>
          </p:cNvPr>
          <p:cNvSpPr/>
          <p:nvPr/>
        </p:nvSpPr>
        <p:spPr>
          <a:xfrm rot="16200000">
            <a:off x="667950" y="5097074"/>
            <a:ext cx="588154" cy="819147"/>
          </a:xfrm>
          <a:prstGeom prst="rect">
            <a:avLst/>
          </a:prstGeom>
          <a:pattFill prst="dashVert">
            <a:fgClr>
              <a:srgbClr val="FFC000"/>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343FC9B9-A8A2-E216-677A-76A9EC1E2C41}"/>
              </a:ext>
            </a:extLst>
          </p:cNvPr>
          <p:cNvSpPr/>
          <p:nvPr/>
        </p:nvSpPr>
        <p:spPr>
          <a:xfrm rot="16200000">
            <a:off x="-828433" y="2988412"/>
            <a:ext cx="3262956" cy="1143678"/>
          </a:xfrm>
          <a:prstGeom prst="rect">
            <a:avLst/>
          </a:prstGeom>
          <a:pattFill prst="wdUpDiag">
            <a:fgClr>
              <a:srgbClr val="CCFFFF"/>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Text Box 5">
            <a:extLst>
              <a:ext uri="{FF2B5EF4-FFF2-40B4-BE49-F238E27FC236}">
                <a16:creationId xmlns:a16="http://schemas.microsoft.com/office/drawing/2014/main" id="{05A84E44-F5D9-4933-41CC-253B607C9DD1}"/>
              </a:ext>
            </a:extLst>
          </p:cNvPr>
          <p:cNvSpPr txBox="1">
            <a:spLocks noChangeArrowheads="1"/>
          </p:cNvSpPr>
          <p:nvPr/>
        </p:nvSpPr>
        <p:spPr bwMode="auto">
          <a:xfrm>
            <a:off x="175658" y="819220"/>
            <a:ext cx="1195942" cy="95410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8</a:t>
            </a: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．左側面パネル　底面をはがす</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8" name="正方形/長方形 7">
            <a:extLst>
              <a:ext uri="{FF2B5EF4-FFF2-40B4-BE49-F238E27FC236}">
                <a16:creationId xmlns:a16="http://schemas.microsoft.com/office/drawing/2014/main" id="{BD3FAEA4-D480-1D8E-76FB-6561305F44D1}"/>
              </a:ext>
            </a:extLst>
          </p:cNvPr>
          <p:cNvSpPr/>
          <p:nvPr/>
        </p:nvSpPr>
        <p:spPr>
          <a:xfrm rot="16200000">
            <a:off x="641333" y="3671203"/>
            <a:ext cx="3775285" cy="307487"/>
          </a:xfrm>
          <a:prstGeom prst="rect">
            <a:avLst/>
          </a:prstGeom>
          <a:pattFill prst="dashVert">
            <a:fgClr>
              <a:srgbClr val="FFC000"/>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DDB69645-18B3-9745-CB78-4FB146BDA2D9}"/>
              </a:ext>
            </a:extLst>
          </p:cNvPr>
          <p:cNvSpPr/>
          <p:nvPr/>
        </p:nvSpPr>
        <p:spPr>
          <a:xfrm rot="16200000">
            <a:off x="1844053" y="4941864"/>
            <a:ext cx="565122" cy="1152600"/>
          </a:xfrm>
          <a:prstGeom prst="rect">
            <a:avLst/>
          </a:prstGeom>
          <a:pattFill prst="dashVert">
            <a:fgClr>
              <a:srgbClr val="FFC000"/>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Text Box 5">
            <a:extLst>
              <a:ext uri="{FF2B5EF4-FFF2-40B4-BE49-F238E27FC236}">
                <a16:creationId xmlns:a16="http://schemas.microsoft.com/office/drawing/2014/main" id="{E10E846B-BFAE-A9E3-5A1F-4CEC887FF40C}"/>
              </a:ext>
            </a:extLst>
          </p:cNvPr>
          <p:cNvSpPr txBox="1">
            <a:spLocks noChangeArrowheads="1"/>
          </p:cNvSpPr>
          <p:nvPr/>
        </p:nvSpPr>
        <p:spPr bwMode="auto">
          <a:xfrm>
            <a:off x="1580432" y="5373498"/>
            <a:ext cx="980823" cy="246221"/>
          </a:xfrm>
          <a:prstGeom prst="rect">
            <a:avLst/>
          </a:prstGeom>
          <a:noFill/>
          <a:ln w="127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000">
                <a:latin typeface="ＭＳ ゴシック" panose="020B0609070205080204" pitchFamily="49" charset="-128"/>
                <a:ea typeface="ＭＳ ゴシック" panose="020B0609070205080204" pitchFamily="49" charset="-128"/>
                <a:cs typeface="Times New Roman" panose="02020603050405020304" pitchFamily="18" charset="0"/>
              </a:rPr>
              <a:t>左側面パネル</a:t>
            </a:r>
            <a:endParaRPr kumimoji="0" lang="en-US" altLang="ja-JP" sz="10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1" name="Text Box 5">
            <a:extLst>
              <a:ext uri="{FF2B5EF4-FFF2-40B4-BE49-F238E27FC236}">
                <a16:creationId xmlns:a16="http://schemas.microsoft.com/office/drawing/2014/main" id="{7F994DE0-96C1-00DF-266B-F725100D9B26}"/>
              </a:ext>
            </a:extLst>
          </p:cNvPr>
          <p:cNvSpPr txBox="1">
            <a:spLocks noChangeArrowheads="1"/>
          </p:cNvSpPr>
          <p:nvPr/>
        </p:nvSpPr>
        <p:spPr bwMode="auto">
          <a:xfrm>
            <a:off x="1590472" y="819220"/>
            <a:ext cx="1271069" cy="95410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9</a:t>
            </a: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．左側面パネル下の裏側に両面テープをはる</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2" name="正方形/長方形 11">
            <a:extLst>
              <a:ext uri="{FF2B5EF4-FFF2-40B4-BE49-F238E27FC236}">
                <a16:creationId xmlns:a16="http://schemas.microsoft.com/office/drawing/2014/main" id="{0365653A-6962-157A-48E4-D67EFDA9F829}"/>
              </a:ext>
            </a:extLst>
          </p:cNvPr>
          <p:cNvSpPr/>
          <p:nvPr/>
        </p:nvSpPr>
        <p:spPr>
          <a:xfrm rot="16200000">
            <a:off x="1784247" y="4994993"/>
            <a:ext cx="565123" cy="1039102"/>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80573261-5724-7354-44EC-32367AA02F37}"/>
              </a:ext>
            </a:extLst>
          </p:cNvPr>
          <p:cNvSpPr/>
          <p:nvPr/>
        </p:nvSpPr>
        <p:spPr>
          <a:xfrm rot="16200000">
            <a:off x="844669" y="3486674"/>
            <a:ext cx="3276877" cy="206501"/>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a:extLst>
              <a:ext uri="{FF2B5EF4-FFF2-40B4-BE49-F238E27FC236}">
                <a16:creationId xmlns:a16="http://schemas.microsoft.com/office/drawing/2014/main" id="{E78C716E-8491-3784-72AF-5BDDBE6CFD36}"/>
              </a:ext>
            </a:extLst>
          </p:cNvPr>
          <p:cNvCxnSpPr>
            <a:cxnSpLocks/>
          </p:cNvCxnSpPr>
          <p:nvPr/>
        </p:nvCxnSpPr>
        <p:spPr>
          <a:xfrm flipH="1">
            <a:off x="2363829" y="1894824"/>
            <a:ext cx="19749" cy="3378875"/>
          </a:xfrm>
          <a:prstGeom prst="line">
            <a:avLst/>
          </a:prstGeom>
          <a:ln w="158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CA8F5EBF-6CFE-C702-C789-C39C146E9D4F}"/>
              </a:ext>
            </a:extLst>
          </p:cNvPr>
          <p:cNvCxnSpPr>
            <a:cxnSpLocks/>
          </p:cNvCxnSpPr>
          <p:nvPr/>
        </p:nvCxnSpPr>
        <p:spPr>
          <a:xfrm flipV="1">
            <a:off x="1309316" y="5457985"/>
            <a:ext cx="278414" cy="46827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正方形/長方形 17">
            <a:extLst>
              <a:ext uri="{FF2B5EF4-FFF2-40B4-BE49-F238E27FC236}">
                <a16:creationId xmlns:a16="http://schemas.microsoft.com/office/drawing/2014/main" id="{279E3F56-47C6-F7C3-E7E3-44E59802C2E5}"/>
              </a:ext>
            </a:extLst>
          </p:cNvPr>
          <p:cNvSpPr/>
          <p:nvPr/>
        </p:nvSpPr>
        <p:spPr>
          <a:xfrm>
            <a:off x="1529391" y="5392179"/>
            <a:ext cx="1152600" cy="278659"/>
          </a:xfrm>
          <a:prstGeom prst="rect">
            <a:avLst/>
          </a:prstGeom>
          <a:solidFill>
            <a:srgbClr val="FFC000">
              <a:alpha val="44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Text Box 5">
            <a:extLst>
              <a:ext uri="{FF2B5EF4-FFF2-40B4-BE49-F238E27FC236}">
                <a16:creationId xmlns:a16="http://schemas.microsoft.com/office/drawing/2014/main" id="{D9127600-501F-701B-F491-059C3593370B}"/>
              </a:ext>
            </a:extLst>
          </p:cNvPr>
          <p:cNvSpPr txBox="1">
            <a:spLocks noChangeArrowheads="1"/>
          </p:cNvSpPr>
          <p:nvPr/>
        </p:nvSpPr>
        <p:spPr bwMode="auto">
          <a:xfrm>
            <a:off x="1088725" y="5946681"/>
            <a:ext cx="1028028" cy="46166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両面テープ</a:t>
            </a:r>
            <a:endPar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182563" indent="-182563"/>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（裏側）</a:t>
            </a:r>
            <a:endPar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7" name="正方形/長方形 26">
            <a:extLst>
              <a:ext uri="{FF2B5EF4-FFF2-40B4-BE49-F238E27FC236}">
                <a16:creationId xmlns:a16="http://schemas.microsoft.com/office/drawing/2014/main" id="{CF3BF3E6-EA77-B1FB-3024-B25D7C4049E1}"/>
              </a:ext>
            </a:extLst>
          </p:cNvPr>
          <p:cNvSpPr/>
          <p:nvPr/>
        </p:nvSpPr>
        <p:spPr>
          <a:xfrm rot="16200000">
            <a:off x="3770197" y="5053746"/>
            <a:ext cx="505932" cy="913369"/>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Text Box 5">
            <a:extLst>
              <a:ext uri="{FF2B5EF4-FFF2-40B4-BE49-F238E27FC236}">
                <a16:creationId xmlns:a16="http://schemas.microsoft.com/office/drawing/2014/main" id="{9ABCFEC0-1A76-AEF8-3025-64E863AF1AA9}"/>
              </a:ext>
            </a:extLst>
          </p:cNvPr>
          <p:cNvSpPr txBox="1">
            <a:spLocks noChangeArrowheads="1"/>
          </p:cNvSpPr>
          <p:nvPr/>
        </p:nvSpPr>
        <p:spPr bwMode="auto">
          <a:xfrm>
            <a:off x="3054418" y="819220"/>
            <a:ext cx="2142422" cy="738664"/>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10</a:t>
            </a: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．左側面と右側面をはりつける→完成写真を参考にする</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9" name="正方形/長方形 28">
            <a:extLst>
              <a:ext uri="{FF2B5EF4-FFF2-40B4-BE49-F238E27FC236}">
                <a16:creationId xmlns:a16="http://schemas.microsoft.com/office/drawing/2014/main" id="{240F592D-E2B8-BC60-45C4-936B03A1BD8F}"/>
              </a:ext>
            </a:extLst>
          </p:cNvPr>
          <p:cNvSpPr/>
          <p:nvPr/>
        </p:nvSpPr>
        <p:spPr>
          <a:xfrm rot="16200000">
            <a:off x="2998845" y="3750327"/>
            <a:ext cx="3842119" cy="271525"/>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0145AC08-9225-DD94-8D10-CC3F5F51E851}"/>
              </a:ext>
            </a:extLst>
          </p:cNvPr>
          <p:cNvSpPr/>
          <p:nvPr/>
        </p:nvSpPr>
        <p:spPr>
          <a:xfrm rot="16200000" flipV="1">
            <a:off x="4129788" y="4451453"/>
            <a:ext cx="1415688" cy="1143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E13AC84F-BC2F-8B4D-1E3C-99C2A3210330}"/>
              </a:ext>
            </a:extLst>
          </p:cNvPr>
          <p:cNvSpPr/>
          <p:nvPr/>
        </p:nvSpPr>
        <p:spPr>
          <a:xfrm rot="16200000" flipV="1">
            <a:off x="4788766" y="5422088"/>
            <a:ext cx="197772" cy="190277"/>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9BE3CB75-A73D-A326-7BBA-6961B11E0F68}"/>
              </a:ext>
            </a:extLst>
          </p:cNvPr>
          <p:cNvSpPr/>
          <p:nvPr/>
        </p:nvSpPr>
        <p:spPr>
          <a:xfrm rot="16200000">
            <a:off x="2820935" y="3847592"/>
            <a:ext cx="3851229" cy="67864"/>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6393C9E4-27B2-4B62-F11E-911CF32F0F48}"/>
              </a:ext>
            </a:extLst>
          </p:cNvPr>
          <p:cNvSpPr/>
          <p:nvPr/>
        </p:nvSpPr>
        <p:spPr>
          <a:xfrm rot="16200000" flipV="1">
            <a:off x="4129787" y="2778633"/>
            <a:ext cx="1415688" cy="1143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Text Box 5">
            <a:extLst>
              <a:ext uri="{FF2B5EF4-FFF2-40B4-BE49-F238E27FC236}">
                <a16:creationId xmlns:a16="http://schemas.microsoft.com/office/drawing/2014/main" id="{3ADECFB5-B458-484A-7E01-59E5F8BDA2F7}"/>
              </a:ext>
            </a:extLst>
          </p:cNvPr>
          <p:cNvSpPr txBox="1">
            <a:spLocks noChangeArrowheads="1"/>
          </p:cNvSpPr>
          <p:nvPr/>
        </p:nvSpPr>
        <p:spPr bwMode="auto">
          <a:xfrm>
            <a:off x="3414484" y="2419869"/>
            <a:ext cx="938269" cy="400110"/>
          </a:xfrm>
          <a:prstGeom prst="rect">
            <a:avLst/>
          </a:prstGeom>
          <a:noFill/>
          <a:ln w="9525">
            <a:solidFill>
              <a:srgbClr val="000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000">
                <a:latin typeface="ＭＳ ゴシック" panose="020B0609070205080204" pitchFamily="49" charset="-128"/>
                <a:ea typeface="ＭＳ ゴシック" panose="020B0609070205080204" pitchFamily="49" charset="-128"/>
                <a:cs typeface="Times New Roman" panose="02020603050405020304" pitchFamily="18" charset="0"/>
              </a:rPr>
              <a:t>左側面補強用紙</a:t>
            </a:r>
            <a:endParaRPr kumimoji="0" lang="en-US" altLang="ja-JP" sz="10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5" name="Text Box 5">
            <a:extLst>
              <a:ext uri="{FF2B5EF4-FFF2-40B4-BE49-F238E27FC236}">
                <a16:creationId xmlns:a16="http://schemas.microsoft.com/office/drawing/2014/main" id="{EDDC9C95-1EEC-814C-E543-EDB71F848E23}"/>
              </a:ext>
            </a:extLst>
          </p:cNvPr>
          <p:cNvSpPr txBox="1">
            <a:spLocks noChangeArrowheads="1"/>
          </p:cNvSpPr>
          <p:nvPr/>
        </p:nvSpPr>
        <p:spPr bwMode="auto">
          <a:xfrm>
            <a:off x="3208240" y="1695654"/>
            <a:ext cx="632710" cy="261610"/>
          </a:xfrm>
          <a:prstGeom prst="rect">
            <a:avLst/>
          </a:prstGeom>
          <a:noFill/>
          <a:ln w="127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100">
                <a:latin typeface="ＭＳ ゴシック" panose="020B0609070205080204" pitchFamily="49" charset="-128"/>
                <a:ea typeface="ＭＳ ゴシック" panose="020B0609070205080204" pitchFamily="49" charset="-128"/>
                <a:cs typeface="Times New Roman" panose="02020603050405020304" pitchFamily="18" charset="0"/>
              </a:rPr>
              <a:t>側面図</a:t>
            </a:r>
            <a:endParaRPr kumimoji="0" lang="en-US" altLang="ja-JP" sz="11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6" name="Text Box 5">
            <a:extLst>
              <a:ext uri="{FF2B5EF4-FFF2-40B4-BE49-F238E27FC236}">
                <a16:creationId xmlns:a16="http://schemas.microsoft.com/office/drawing/2014/main" id="{3B1DFFD1-9912-4EC1-2892-21A2F78BAFF1}"/>
              </a:ext>
            </a:extLst>
          </p:cNvPr>
          <p:cNvSpPr txBox="1">
            <a:spLocks noChangeArrowheads="1"/>
          </p:cNvSpPr>
          <p:nvPr/>
        </p:nvSpPr>
        <p:spPr bwMode="auto">
          <a:xfrm>
            <a:off x="4422957" y="1687689"/>
            <a:ext cx="632710" cy="261610"/>
          </a:xfrm>
          <a:prstGeom prst="rect">
            <a:avLst/>
          </a:prstGeom>
          <a:noFill/>
          <a:ln w="127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100">
                <a:latin typeface="ＭＳ ゴシック" panose="020B0609070205080204" pitchFamily="49" charset="-128"/>
                <a:ea typeface="ＭＳ ゴシック" panose="020B0609070205080204" pitchFamily="49" charset="-128"/>
                <a:cs typeface="Times New Roman" panose="02020603050405020304" pitchFamily="18" charset="0"/>
              </a:rPr>
              <a:t>正面図</a:t>
            </a:r>
            <a:endParaRPr kumimoji="0" lang="en-US" altLang="ja-JP" sz="11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7" name="正方形/長方形 36">
            <a:extLst>
              <a:ext uri="{FF2B5EF4-FFF2-40B4-BE49-F238E27FC236}">
                <a16:creationId xmlns:a16="http://schemas.microsoft.com/office/drawing/2014/main" id="{ED1D3FA0-2144-D3D0-E3E8-2DC0DBD0EAE2}"/>
              </a:ext>
            </a:extLst>
          </p:cNvPr>
          <p:cNvSpPr/>
          <p:nvPr/>
        </p:nvSpPr>
        <p:spPr>
          <a:xfrm rot="16200000">
            <a:off x="2137510" y="3070174"/>
            <a:ext cx="3262956" cy="1143678"/>
          </a:xfrm>
          <a:prstGeom prst="rect">
            <a:avLst/>
          </a:prstGeom>
          <a:pattFill prst="wdUpDiag">
            <a:fgClr>
              <a:srgbClr val="CCFFFF"/>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95C1B8C0-0F80-ADFE-F3F5-73591F735226}"/>
              </a:ext>
            </a:extLst>
          </p:cNvPr>
          <p:cNvSpPr/>
          <p:nvPr/>
        </p:nvSpPr>
        <p:spPr>
          <a:xfrm rot="16200000">
            <a:off x="4719364" y="5470833"/>
            <a:ext cx="599736" cy="72875"/>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080E1D01-6FE0-4BC6-C235-C45A16D8FF46}"/>
              </a:ext>
            </a:extLst>
          </p:cNvPr>
          <p:cNvSpPr/>
          <p:nvPr/>
        </p:nvSpPr>
        <p:spPr>
          <a:xfrm rot="16200000">
            <a:off x="4854540" y="5283479"/>
            <a:ext cx="62532" cy="193970"/>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223BB378-F3D9-4DDD-6688-CF44C3D33D4D}"/>
              </a:ext>
            </a:extLst>
          </p:cNvPr>
          <p:cNvSpPr/>
          <p:nvPr/>
        </p:nvSpPr>
        <p:spPr>
          <a:xfrm rot="16200000">
            <a:off x="4854540" y="5229992"/>
            <a:ext cx="62532" cy="193970"/>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a:extLst>
              <a:ext uri="{FF2B5EF4-FFF2-40B4-BE49-F238E27FC236}">
                <a16:creationId xmlns:a16="http://schemas.microsoft.com/office/drawing/2014/main" id="{BC5F443E-A9F4-6964-B5B1-BF7B16E19F3F}"/>
              </a:ext>
            </a:extLst>
          </p:cNvPr>
          <p:cNvSpPr/>
          <p:nvPr/>
        </p:nvSpPr>
        <p:spPr>
          <a:xfrm rot="16200000">
            <a:off x="4854540" y="5166459"/>
            <a:ext cx="62532" cy="193970"/>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D9ABACCD-55AF-95B9-B47B-D3F318C0D77D}"/>
              </a:ext>
            </a:extLst>
          </p:cNvPr>
          <p:cNvSpPr/>
          <p:nvPr/>
        </p:nvSpPr>
        <p:spPr>
          <a:xfrm rot="16200000">
            <a:off x="4854540" y="5669343"/>
            <a:ext cx="62532" cy="193970"/>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ECF0CA90-FC35-CFFD-9284-19A0DCF89E60}"/>
              </a:ext>
            </a:extLst>
          </p:cNvPr>
          <p:cNvSpPr/>
          <p:nvPr/>
        </p:nvSpPr>
        <p:spPr>
          <a:xfrm rot="16200000">
            <a:off x="4854540" y="5615856"/>
            <a:ext cx="62532" cy="193970"/>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9D9F5634-35BA-0BE1-ACFB-0104AF415944}"/>
              </a:ext>
            </a:extLst>
          </p:cNvPr>
          <p:cNvSpPr/>
          <p:nvPr/>
        </p:nvSpPr>
        <p:spPr>
          <a:xfrm rot="16200000">
            <a:off x="4854540" y="5552323"/>
            <a:ext cx="62532" cy="193970"/>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34E9D10E-A99A-963F-DB1E-ECF73654D872}"/>
              </a:ext>
            </a:extLst>
          </p:cNvPr>
          <p:cNvSpPr/>
          <p:nvPr/>
        </p:nvSpPr>
        <p:spPr>
          <a:xfrm rot="16200000">
            <a:off x="2651385" y="3561954"/>
            <a:ext cx="3252790" cy="149951"/>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6" name="図 45">
            <a:extLst>
              <a:ext uri="{FF2B5EF4-FFF2-40B4-BE49-F238E27FC236}">
                <a16:creationId xmlns:a16="http://schemas.microsoft.com/office/drawing/2014/main" id="{C8925A33-42B8-1664-BA22-0F946FA38840}"/>
              </a:ext>
            </a:extLst>
          </p:cNvPr>
          <p:cNvPicPr>
            <a:picLocks noChangeAspect="1"/>
          </p:cNvPicPr>
          <p:nvPr/>
        </p:nvPicPr>
        <p:blipFill>
          <a:blip r:embed="rId3"/>
          <a:stretch>
            <a:fillRect/>
          </a:stretch>
        </p:blipFill>
        <p:spPr>
          <a:xfrm>
            <a:off x="4356414" y="2010534"/>
            <a:ext cx="123434" cy="3758734"/>
          </a:xfrm>
          <a:prstGeom prst="rect">
            <a:avLst/>
          </a:prstGeom>
        </p:spPr>
      </p:pic>
      <p:grpSp>
        <p:nvGrpSpPr>
          <p:cNvPr id="49" name="グループ化 48">
            <a:extLst>
              <a:ext uri="{FF2B5EF4-FFF2-40B4-BE49-F238E27FC236}">
                <a16:creationId xmlns:a16="http://schemas.microsoft.com/office/drawing/2014/main" id="{93267BF8-5887-B80B-5167-1FCEFA884D51}"/>
              </a:ext>
            </a:extLst>
          </p:cNvPr>
          <p:cNvGrpSpPr/>
          <p:nvPr/>
        </p:nvGrpSpPr>
        <p:grpSpPr>
          <a:xfrm>
            <a:off x="7536080" y="1946595"/>
            <a:ext cx="307487" cy="3297552"/>
            <a:chOff x="5250202" y="1340948"/>
            <a:chExt cx="307487" cy="3297552"/>
          </a:xfrm>
        </p:grpSpPr>
        <p:sp>
          <p:nvSpPr>
            <p:cNvPr id="50" name="正方形/長方形 49">
              <a:extLst>
                <a:ext uri="{FF2B5EF4-FFF2-40B4-BE49-F238E27FC236}">
                  <a16:creationId xmlns:a16="http://schemas.microsoft.com/office/drawing/2014/main" id="{7D440D6E-FE25-76E3-7B74-B910ECEDC168}"/>
                </a:ext>
              </a:extLst>
            </p:cNvPr>
            <p:cNvSpPr/>
            <p:nvPr/>
          </p:nvSpPr>
          <p:spPr>
            <a:xfrm>
              <a:off x="5250202" y="4134876"/>
              <a:ext cx="307487" cy="298555"/>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二等辺三角形 50">
              <a:extLst>
                <a:ext uri="{FF2B5EF4-FFF2-40B4-BE49-F238E27FC236}">
                  <a16:creationId xmlns:a16="http://schemas.microsoft.com/office/drawing/2014/main" id="{235A8981-ED77-2A8E-1841-B9B16301FF99}"/>
                </a:ext>
              </a:extLst>
            </p:cNvPr>
            <p:cNvSpPr/>
            <p:nvPr/>
          </p:nvSpPr>
          <p:spPr>
            <a:xfrm rot="10800000">
              <a:off x="5250210" y="4440054"/>
              <a:ext cx="307471" cy="198446"/>
            </a:xfrm>
            <a:prstGeom prst="triangle">
              <a:avLst/>
            </a:prstGeom>
            <a:solidFill>
              <a:schemeClr val="accent5">
                <a:lumMod val="9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 塗りつぶしなし 51">
              <a:extLst>
                <a:ext uri="{FF2B5EF4-FFF2-40B4-BE49-F238E27FC236}">
                  <a16:creationId xmlns:a16="http://schemas.microsoft.com/office/drawing/2014/main" id="{3F1DECB1-25D3-DAC9-B930-F16F72FCCF65}"/>
                </a:ext>
              </a:extLst>
            </p:cNvPr>
            <p:cNvSpPr/>
            <p:nvPr/>
          </p:nvSpPr>
          <p:spPr>
            <a:xfrm>
              <a:off x="5276820" y="4279310"/>
              <a:ext cx="254249" cy="246221"/>
            </a:xfrm>
            <a:prstGeom prst="donu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3" name="円: 塗りつぶしなし 52">
              <a:extLst>
                <a:ext uri="{FF2B5EF4-FFF2-40B4-BE49-F238E27FC236}">
                  <a16:creationId xmlns:a16="http://schemas.microsoft.com/office/drawing/2014/main" id="{9A804B9D-EF2E-DFC9-C4F1-A4CD178C6B7E}"/>
                </a:ext>
              </a:extLst>
            </p:cNvPr>
            <p:cNvSpPr/>
            <p:nvPr/>
          </p:nvSpPr>
          <p:spPr>
            <a:xfrm>
              <a:off x="5353020" y="4095223"/>
              <a:ext cx="101848" cy="100066"/>
            </a:xfrm>
            <a:prstGeom prst="donu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54" name="直線コネクタ 53">
              <a:extLst>
                <a:ext uri="{FF2B5EF4-FFF2-40B4-BE49-F238E27FC236}">
                  <a16:creationId xmlns:a16="http://schemas.microsoft.com/office/drawing/2014/main" id="{1BBEC838-914B-1D79-11BB-EC2961E169D3}"/>
                </a:ext>
              </a:extLst>
            </p:cNvPr>
            <p:cNvCxnSpPr>
              <a:cxnSpLocks/>
            </p:cNvCxnSpPr>
            <p:nvPr/>
          </p:nvCxnSpPr>
          <p:spPr>
            <a:xfrm flipH="1" flipV="1">
              <a:off x="5377272" y="1340948"/>
              <a:ext cx="23515" cy="273260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55" name="正方形/長方形 54">
            <a:extLst>
              <a:ext uri="{FF2B5EF4-FFF2-40B4-BE49-F238E27FC236}">
                <a16:creationId xmlns:a16="http://schemas.microsoft.com/office/drawing/2014/main" id="{9EB9091E-CA48-1CD8-CAFE-B084577F70F8}"/>
              </a:ext>
            </a:extLst>
          </p:cNvPr>
          <p:cNvSpPr/>
          <p:nvPr/>
        </p:nvSpPr>
        <p:spPr>
          <a:xfrm rot="16200000">
            <a:off x="6542038" y="5995773"/>
            <a:ext cx="454293" cy="703257"/>
          </a:xfrm>
          <a:prstGeom prst="rect">
            <a:avLst/>
          </a:prstGeom>
          <a:solidFill>
            <a:schemeClr val="accent5">
              <a:alpha val="83000"/>
            </a:schemeClr>
          </a:solidFill>
          <a:ln w="3175">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Text Box 5">
            <a:extLst>
              <a:ext uri="{FF2B5EF4-FFF2-40B4-BE49-F238E27FC236}">
                <a16:creationId xmlns:a16="http://schemas.microsoft.com/office/drawing/2014/main" id="{CC6BBD73-3B4E-EFAA-B8D2-970ACBEBD92E}"/>
              </a:ext>
            </a:extLst>
          </p:cNvPr>
          <p:cNvSpPr txBox="1">
            <a:spLocks noChangeArrowheads="1"/>
          </p:cNvSpPr>
          <p:nvPr/>
        </p:nvSpPr>
        <p:spPr bwMode="auto">
          <a:xfrm>
            <a:off x="5377884" y="819220"/>
            <a:ext cx="1360749" cy="52322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11</a:t>
            </a: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．重りおさえをはる</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58" name="正方形/長方形 57">
            <a:extLst>
              <a:ext uri="{FF2B5EF4-FFF2-40B4-BE49-F238E27FC236}">
                <a16:creationId xmlns:a16="http://schemas.microsoft.com/office/drawing/2014/main" id="{5EC674D9-FD73-23E6-3A07-9AFBCEA309D7}"/>
              </a:ext>
            </a:extLst>
          </p:cNvPr>
          <p:cNvSpPr/>
          <p:nvPr/>
        </p:nvSpPr>
        <p:spPr>
          <a:xfrm rot="16200000">
            <a:off x="5904005" y="5465694"/>
            <a:ext cx="418901" cy="1432202"/>
          </a:xfrm>
          <a:prstGeom prst="rect">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a:extLst>
              <a:ext uri="{FF2B5EF4-FFF2-40B4-BE49-F238E27FC236}">
                <a16:creationId xmlns:a16="http://schemas.microsoft.com/office/drawing/2014/main" id="{00880B0E-2DF5-B375-8666-6889745000E9}"/>
              </a:ext>
            </a:extLst>
          </p:cNvPr>
          <p:cNvSpPr/>
          <p:nvPr/>
        </p:nvSpPr>
        <p:spPr>
          <a:xfrm rot="16200000">
            <a:off x="5219089" y="6131142"/>
            <a:ext cx="418900" cy="101309"/>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a:extLst>
              <a:ext uri="{FF2B5EF4-FFF2-40B4-BE49-F238E27FC236}">
                <a16:creationId xmlns:a16="http://schemas.microsoft.com/office/drawing/2014/main" id="{9AF3BA20-3400-1CE7-B53C-D9F0C4E2CBD8}"/>
              </a:ext>
            </a:extLst>
          </p:cNvPr>
          <p:cNvSpPr/>
          <p:nvPr/>
        </p:nvSpPr>
        <p:spPr>
          <a:xfrm rot="16200000">
            <a:off x="5873189" y="4323929"/>
            <a:ext cx="418901" cy="1083446"/>
          </a:xfrm>
          <a:prstGeom prst="rect">
            <a:avLst/>
          </a:prstGeom>
          <a:solidFill>
            <a:srgbClr val="92D050">
              <a:alpha val="50000"/>
            </a:srgbClr>
          </a:solidFill>
          <a:ln w="3175">
            <a:solidFill>
              <a:schemeClr val="tx1">
                <a:alpha val="7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矢印: 右 60">
            <a:extLst>
              <a:ext uri="{FF2B5EF4-FFF2-40B4-BE49-F238E27FC236}">
                <a16:creationId xmlns:a16="http://schemas.microsoft.com/office/drawing/2014/main" id="{B8151C38-8488-7181-6DCC-FA7A524577D8}"/>
              </a:ext>
            </a:extLst>
          </p:cNvPr>
          <p:cNvSpPr/>
          <p:nvPr/>
        </p:nvSpPr>
        <p:spPr>
          <a:xfrm rot="16200000" flipV="1">
            <a:off x="5614841" y="5388965"/>
            <a:ext cx="852296" cy="207434"/>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a:extLst>
              <a:ext uri="{FF2B5EF4-FFF2-40B4-BE49-F238E27FC236}">
                <a16:creationId xmlns:a16="http://schemas.microsoft.com/office/drawing/2014/main" id="{F53AD9B3-89C7-FD39-8FE2-ACA817F17D36}"/>
              </a:ext>
            </a:extLst>
          </p:cNvPr>
          <p:cNvSpPr/>
          <p:nvPr/>
        </p:nvSpPr>
        <p:spPr>
          <a:xfrm rot="16200000">
            <a:off x="6559734" y="6149257"/>
            <a:ext cx="418900" cy="101309"/>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Text Box 5">
            <a:extLst>
              <a:ext uri="{FF2B5EF4-FFF2-40B4-BE49-F238E27FC236}">
                <a16:creationId xmlns:a16="http://schemas.microsoft.com/office/drawing/2014/main" id="{F5354403-4960-28F9-57B3-E44BC76D7E69}"/>
              </a:ext>
            </a:extLst>
          </p:cNvPr>
          <p:cNvSpPr txBox="1">
            <a:spLocks noChangeArrowheads="1"/>
          </p:cNvSpPr>
          <p:nvPr/>
        </p:nvSpPr>
        <p:spPr bwMode="auto">
          <a:xfrm>
            <a:off x="5559903" y="4669448"/>
            <a:ext cx="980823" cy="246221"/>
          </a:xfrm>
          <a:prstGeom prst="rect">
            <a:avLst/>
          </a:prstGeom>
          <a:noFill/>
          <a:ln w="127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000">
                <a:latin typeface="ＭＳ ゴシック" panose="020B0609070205080204" pitchFamily="49" charset="-128"/>
                <a:ea typeface="ＭＳ ゴシック" panose="020B0609070205080204" pitchFamily="49" charset="-128"/>
                <a:cs typeface="Times New Roman" panose="02020603050405020304" pitchFamily="18" charset="0"/>
              </a:rPr>
              <a:t>おもりおさえ</a:t>
            </a:r>
            <a:endParaRPr kumimoji="0" lang="en-US" altLang="ja-JP" sz="10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64" name="Text Box 5">
            <a:extLst>
              <a:ext uri="{FF2B5EF4-FFF2-40B4-BE49-F238E27FC236}">
                <a16:creationId xmlns:a16="http://schemas.microsoft.com/office/drawing/2014/main" id="{ABACB1A3-9B77-C7B7-1F66-7ED5E3A7B4B8}"/>
              </a:ext>
            </a:extLst>
          </p:cNvPr>
          <p:cNvSpPr txBox="1">
            <a:spLocks noChangeArrowheads="1"/>
          </p:cNvSpPr>
          <p:nvPr/>
        </p:nvSpPr>
        <p:spPr bwMode="auto">
          <a:xfrm>
            <a:off x="6414795" y="5496946"/>
            <a:ext cx="632710" cy="261610"/>
          </a:xfrm>
          <a:prstGeom prst="rect">
            <a:avLst/>
          </a:prstGeom>
          <a:noFill/>
          <a:ln w="127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100">
                <a:latin typeface="ＭＳ ゴシック" panose="020B0609070205080204" pitchFamily="49" charset="-128"/>
                <a:ea typeface="ＭＳ ゴシック" panose="020B0609070205080204" pitchFamily="49" charset="-128"/>
                <a:cs typeface="Times New Roman" panose="02020603050405020304" pitchFamily="18" charset="0"/>
              </a:rPr>
              <a:t>折る</a:t>
            </a:r>
            <a:endParaRPr kumimoji="0" lang="en-US" altLang="ja-JP" sz="11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65" name="直線矢印コネクタ 64">
            <a:extLst>
              <a:ext uri="{FF2B5EF4-FFF2-40B4-BE49-F238E27FC236}">
                <a16:creationId xmlns:a16="http://schemas.microsoft.com/office/drawing/2014/main" id="{05A77BDF-BB31-28FC-E4B9-FAF29CE515C6}"/>
              </a:ext>
            </a:extLst>
          </p:cNvPr>
          <p:cNvCxnSpPr>
            <a:cxnSpLocks/>
          </p:cNvCxnSpPr>
          <p:nvPr/>
        </p:nvCxnSpPr>
        <p:spPr>
          <a:xfrm flipH="1">
            <a:off x="5435929" y="5786079"/>
            <a:ext cx="1104797" cy="234471"/>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a:extLst>
              <a:ext uri="{FF2B5EF4-FFF2-40B4-BE49-F238E27FC236}">
                <a16:creationId xmlns:a16="http://schemas.microsoft.com/office/drawing/2014/main" id="{540DD361-BE1E-482A-F0F8-4B8064C22110}"/>
              </a:ext>
            </a:extLst>
          </p:cNvPr>
          <p:cNvCxnSpPr>
            <a:cxnSpLocks/>
          </p:cNvCxnSpPr>
          <p:nvPr/>
        </p:nvCxnSpPr>
        <p:spPr>
          <a:xfrm>
            <a:off x="6612906" y="5820948"/>
            <a:ext cx="149728" cy="203369"/>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Text Box 5">
            <a:extLst>
              <a:ext uri="{FF2B5EF4-FFF2-40B4-BE49-F238E27FC236}">
                <a16:creationId xmlns:a16="http://schemas.microsoft.com/office/drawing/2014/main" id="{B01355C5-A804-DD7B-4AD0-D0C51566771B}"/>
              </a:ext>
            </a:extLst>
          </p:cNvPr>
          <p:cNvSpPr txBox="1">
            <a:spLocks noChangeArrowheads="1"/>
          </p:cNvSpPr>
          <p:nvPr/>
        </p:nvSpPr>
        <p:spPr bwMode="auto">
          <a:xfrm>
            <a:off x="5635786" y="2737761"/>
            <a:ext cx="938269" cy="400110"/>
          </a:xfrm>
          <a:prstGeom prst="rect">
            <a:avLst/>
          </a:prstGeom>
          <a:noFill/>
          <a:ln w="9525">
            <a:solidFill>
              <a:srgbClr val="000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000">
                <a:latin typeface="ＭＳ ゴシック" panose="020B0609070205080204" pitchFamily="49" charset="-128"/>
                <a:ea typeface="ＭＳ ゴシック" panose="020B0609070205080204" pitchFamily="49" charset="-128"/>
                <a:cs typeface="Times New Roman" panose="02020603050405020304" pitchFamily="18" charset="0"/>
              </a:rPr>
              <a:t>左側面補強用紙</a:t>
            </a:r>
            <a:endParaRPr kumimoji="0" lang="en-US" altLang="ja-JP" sz="10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68" name="Text Box 5">
            <a:extLst>
              <a:ext uri="{FF2B5EF4-FFF2-40B4-BE49-F238E27FC236}">
                <a16:creationId xmlns:a16="http://schemas.microsoft.com/office/drawing/2014/main" id="{222997DC-329C-F8F0-5707-2A66F023484B}"/>
              </a:ext>
            </a:extLst>
          </p:cNvPr>
          <p:cNvSpPr txBox="1">
            <a:spLocks noChangeArrowheads="1"/>
          </p:cNvSpPr>
          <p:nvPr/>
        </p:nvSpPr>
        <p:spPr bwMode="auto">
          <a:xfrm>
            <a:off x="5633326" y="6091511"/>
            <a:ext cx="979580" cy="246221"/>
          </a:xfrm>
          <a:prstGeom prst="rect">
            <a:avLst/>
          </a:prstGeom>
          <a:noFill/>
          <a:ln w="127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000">
                <a:latin typeface="ＭＳ ゴシック" panose="020B0609070205080204" pitchFamily="49" charset="-128"/>
                <a:ea typeface="ＭＳ ゴシック" panose="020B0609070205080204" pitchFamily="49" charset="-128"/>
                <a:cs typeface="Times New Roman" panose="02020603050405020304" pitchFamily="18" charset="0"/>
              </a:rPr>
              <a:t>おもりおさえ</a:t>
            </a:r>
            <a:endParaRPr kumimoji="0" lang="en-US" altLang="ja-JP" sz="10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70" name="Text Box 5">
            <a:extLst>
              <a:ext uri="{FF2B5EF4-FFF2-40B4-BE49-F238E27FC236}">
                <a16:creationId xmlns:a16="http://schemas.microsoft.com/office/drawing/2014/main" id="{42C3F407-7597-975A-A528-26E23EBF5187}"/>
              </a:ext>
            </a:extLst>
          </p:cNvPr>
          <p:cNvSpPr txBox="1">
            <a:spLocks noChangeArrowheads="1"/>
          </p:cNvSpPr>
          <p:nvPr/>
        </p:nvSpPr>
        <p:spPr bwMode="auto">
          <a:xfrm>
            <a:off x="7125663" y="819220"/>
            <a:ext cx="1102239" cy="738664"/>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12</a:t>
            </a: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．糸とワッシャーを付ける</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71" name="Text Box 5">
            <a:extLst>
              <a:ext uri="{FF2B5EF4-FFF2-40B4-BE49-F238E27FC236}">
                <a16:creationId xmlns:a16="http://schemas.microsoft.com/office/drawing/2014/main" id="{ABA5A448-AB57-DE64-35C1-D5DA76676D6B}"/>
              </a:ext>
            </a:extLst>
          </p:cNvPr>
          <p:cNvSpPr txBox="1">
            <a:spLocks noChangeArrowheads="1"/>
          </p:cNvSpPr>
          <p:nvPr/>
        </p:nvSpPr>
        <p:spPr bwMode="auto">
          <a:xfrm>
            <a:off x="40777" y="5989449"/>
            <a:ext cx="951880" cy="261610"/>
          </a:xfrm>
          <a:prstGeom prst="rect">
            <a:avLst/>
          </a:prstGeom>
          <a:noFill/>
          <a:ln w="127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1100" dirty="0">
                <a:latin typeface="ＭＳ ゴシック" panose="020B0609070205080204" pitchFamily="49" charset="-128"/>
                <a:ea typeface="ＭＳ ゴシック" panose="020B0609070205080204" pitchFamily="49" charset="-128"/>
                <a:cs typeface="Times New Roman" panose="02020603050405020304" pitchFamily="18" charset="0"/>
              </a:rPr>
              <a:t>はがす部分</a:t>
            </a:r>
            <a:endParaRPr kumimoji="0" lang="en-US" altLang="ja-JP" sz="11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72" name="直線矢印コネクタ 71">
            <a:extLst>
              <a:ext uri="{FF2B5EF4-FFF2-40B4-BE49-F238E27FC236}">
                <a16:creationId xmlns:a16="http://schemas.microsoft.com/office/drawing/2014/main" id="{ED8E5C33-0D93-5F51-5147-A0A034ECA765}"/>
              </a:ext>
            </a:extLst>
          </p:cNvPr>
          <p:cNvCxnSpPr>
            <a:cxnSpLocks/>
          </p:cNvCxnSpPr>
          <p:nvPr/>
        </p:nvCxnSpPr>
        <p:spPr>
          <a:xfrm flipH="1" flipV="1">
            <a:off x="646548" y="5460914"/>
            <a:ext cx="5224" cy="503349"/>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B5445164-B3C9-4E26-5514-3BF46436D37A}"/>
              </a:ext>
            </a:extLst>
          </p:cNvPr>
          <p:cNvCxnSpPr>
            <a:cxnSpLocks/>
          </p:cNvCxnSpPr>
          <p:nvPr/>
        </p:nvCxnSpPr>
        <p:spPr>
          <a:xfrm>
            <a:off x="822030" y="1939798"/>
            <a:ext cx="0" cy="32629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7FC35CDF-1F10-CFF0-F0A9-8C51A82B8B5A}"/>
              </a:ext>
            </a:extLst>
          </p:cNvPr>
          <p:cNvCxnSpPr>
            <a:cxnSpLocks/>
          </p:cNvCxnSpPr>
          <p:nvPr/>
        </p:nvCxnSpPr>
        <p:spPr>
          <a:xfrm>
            <a:off x="855767" y="1955909"/>
            <a:ext cx="318549" cy="325279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8091DBAD-DD31-A875-352F-CFF8AA222309}"/>
              </a:ext>
            </a:extLst>
          </p:cNvPr>
          <p:cNvCxnSpPr>
            <a:cxnSpLocks/>
          </p:cNvCxnSpPr>
          <p:nvPr/>
        </p:nvCxnSpPr>
        <p:spPr>
          <a:xfrm flipH="1">
            <a:off x="488778" y="1939798"/>
            <a:ext cx="267002" cy="3232126"/>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54C7903F-B8E4-2B17-7381-7F46809BACD1}"/>
              </a:ext>
            </a:extLst>
          </p:cNvPr>
          <p:cNvCxnSpPr>
            <a:cxnSpLocks/>
          </p:cNvCxnSpPr>
          <p:nvPr/>
        </p:nvCxnSpPr>
        <p:spPr>
          <a:xfrm>
            <a:off x="3744145" y="2025809"/>
            <a:ext cx="0" cy="32629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8DAE5A43-4BFD-6917-6A51-A1D391011FFE}"/>
              </a:ext>
            </a:extLst>
          </p:cNvPr>
          <p:cNvCxnSpPr>
            <a:cxnSpLocks/>
          </p:cNvCxnSpPr>
          <p:nvPr/>
        </p:nvCxnSpPr>
        <p:spPr>
          <a:xfrm>
            <a:off x="3777882" y="2041920"/>
            <a:ext cx="318549" cy="325279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BEDF25A3-D8CE-43CB-8D8A-B2BF5E213B6C}"/>
              </a:ext>
            </a:extLst>
          </p:cNvPr>
          <p:cNvCxnSpPr>
            <a:cxnSpLocks/>
          </p:cNvCxnSpPr>
          <p:nvPr/>
        </p:nvCxnSpPr>
        <p:spPr>
          <a:xfrm flipH="1">
            <a:off x="3410893" y="2025809"/>
            <a:ext cx="267002" cy="3232126"/>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 Box 5">
            <a:extLst>
              <a:ext uri="{FF2B5EF4-FFF2-40B4-BE49-F238E27FC236}">
                <a16:creationId xmlns:a16="http://schemas.microsoft.com/office/drawing/2014/main" id="{AB58251F-DD5A-4E70-8DAC-CADB172E731F}"/>
              </a:ext>
            </a:extLst>
          </p:cNvPr>
          <p:cNvSpPr txBox="1">
            <a:spLocks noChangeArrowheads="1"/>
          </p:cNvSpPr>
          <p:nvPr/>
        </p:nvSpPr>
        <p:spPr bwMode="auto">
          <a:xfrm>
            <a:off x="2243177" y="5830503"/>
            <a:ext cx="2226222" cy="430887"/>
          </a:xfrm>
          <a:prstGeom prst="rect">
            <a:avLst/>
          </a:prstGeom>
          <a:noFill/>
          <a:ln w="127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1100" dirty="0">
                <a:latin typeface="ＭＳ ゴシック" panose="020B0609070205080204" pitchFamily="49" charset="-128"/>
                <a:ea typeface="ＭＳ ゴシック" panose="020B0609070205080204" pitchFamily="49" charset="-128"/>
                <a:cs typeface="Times New Roman" panose="02020603050405020304" pitchFamily="18" charset="0"/>
              </a:rPr>
              <a:t>１．最初に左側面　下（底）の位置を決める。</a:t>
            </a:r>
            <a:endParaRPr kumimoji="0" lang="en-US" altLang="ja-JP" sz="11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17" name="直線矢印コネクタ 16">
            <a:extLst>
              <a:ext uri="{FF2B5EF4-FFF2-40B4-BE49-F238E27FC236}">
                <a16:creationId xmlns:a16="http://schemas.microsoft.com/office/drawing/2014/main" id="{2F878187-1D93-2413-9D42-88F26A3DDFF3}"/>
              </a:ext>
            </a:extLst>
          </p:cNvPr>
          <p:cNvCxnSpPr>
            <a:cxnSpLocks/>
          </p:cNvCxnSpPr>
          <p:nvPr/>
        </p:nvCxnSpPr>
        <p:spPr>
          <a:xfrm flipV="1">
            <a:off x="2363829" y="5231982"/>
            <a:ext cx="1800788" cy="627892"/>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 Box 5">
            <a:extLst>
              <a:ext uri="{FF2B5EF4-FFF2-40B4-BE49-F238E27FC236}">
                <a16:creationId xmlns:a16="http://schemas.microsoft.com/office/drawing/2014/main" id="{4140867C-CACE-5E6E-ACD7-9EFB791618D6}"/>
              </a:ext>
            </a:extLst>
          </p:cNvPr>
          <p:cNvSpPr txBox="1">
            <a:spLocks noChangeArrowheads="1"/>
          </p:cNvSpPr>
          <p:nvPr/>
        </p:nvSpPr>
        <p:spPr bwMode="auto">
          <a:xfrm>
            <a:off x="2253626" y="6312772"/>
            <a:ext cx="2226222" cy="261610"/>
          </a:xfrm>
          <a:prstGeom prst="rect">
            <a:avLst/>
          </a:prstGeom>
          <a:noFill/>
          <a:ln w="127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1100" dirty="0">
                <a:latin typeface="ＭＳ ゴシック" panose="020B0609070205080204" pitchFamily="49" charset="-128"/>
                <a:ea typeface="ＭＳ ゴシック" panose="020B0609070205080204" pitchFamily="49" charset="-128"/>
                <a:cs typeface="Times New Roman" panose="02020603050405020304" pitchFamily="18" charset="0"/>
              </a:rPr>
              <a:t>２．左側面をはる。</a:t>
            </a:r>
            <a:endParaRPr kumimoji="0" lang="en-US" altLang="ja-JP" sz="11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26" name="直線矢印コネクタ 25">
            <a:extLst>
              <a:ext uri="{FF2B5EF4-FFF2-40B4-BE49-F238E27FC236}">
                <a16:creationId xmlns:a16="http://schemas.microsoft.com/office/drawing/2014/main" id="{0EAE6F8E-E6F8-F837-A7E8-9F685FC62452}"/>
              </a:ext>
            </a:extLst>
          </p:cNvPr>
          <p:cNvCxnSpPr>
            <a:cxnSpLocks/>
          </p:cNvCxnSpPr>
          <p:nvPr/>
        </p:nvCxnSpPr>
        <p:spPr>
          <a:xfrm flipV="1">
            <a:off x="2401245" y="4131229"/>
            <a:ext cx="1896175" cy="2119408"/>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Text Box 5">
            <a:extLst>
              <a:ext uri="{FF2B5EF4-FFF2-40B4-BE49-F238E27FC236}">
                <a16:creationId xmlns:a16="http://schemas.microsoft.com/office/drawing/2014/main" id="{9B026238-0FEA-4920-3CD3-217F281A0988}"/>
              </a:ext>
            </a:extLst>
          </p:cNvPr>
          <p:cNvSpPr txBox="1">
            <a:spLocks noChangeArrowheads="1"/>
          </p:cNvSpPr>
          <p:nvPr/>
        </p:nvSpPr>
        <p:spPr bwMode="auto">
          <a:xfrm>
            <a:off x="2253626" y="6585087"/>
            <a:ext cx="2226222" cy="261610"/>
          </a:xfrm>
          <a:prstGeom prst="rect">
            <a:avLst/>
          </a:prstGeom>
          <a:noFill/>
          <a:ln w="127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1100" dirty="0">
                <a:latin typeface="ＭＳ ゴシック" panose="020B0609070205080204" pitchFamily="49" charset="-128"/>
                <a:ea typeface="ＭＳ ゴシック" panose="020B0609070205080204" pitchFamily="49" charset="-128"/>
                <a:cs typeface="Times New Roman" panose="02020603050405020304" pitchFamily="18" charset="0"/>
              </a:rPr>
              <a:t>３．右側面をはる。</a:t>
            </a:r>
            <a:endParaRPr kumimoji="0" lang="en-US" altLang="ja-JP" sz="11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83" name="直線矢印コネクタ 82">
            <a:extLst>
              <a:ext uri="{FF2B5EF4-FFF2-40B4-BE49-F238E27FC236}">
                <a16:creationId xmlns:a16="http://schemas.microsoft.com/office/drawing/2014/main" id="{75629CAC-4608-EA28-32AA-AB2DEA7CAB37}"/>
              </a:ext>
            </a:extLst>
          </p:cNvPr>
          <p:cNvCxnSpPr>
            <a:cxnSpLocks/>
          </p:cNvCxnSpPr>
          <p:nvPr/>
        </p:nvCxnSpPr>
        <p:spPr>
          <a:xfrm flipV="1">
            <a:off x="2385659" y="5456910"/>
            <a:ext cx="1338901" cy="1158596"/>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4156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0" y="82098"/>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自作　高さ測定器の作り方　３</a:t>
            </a:r>
          </a:p>
        </p:txBody>
      </p:sp>
      <p:sp>
        <p:nvSpPr>
          <p:cNvPr id="2" name="Rectangle 2">
            <a:extLst>
              <a:ext uri="{FF2B5EF4-FFF2-40B4-BE49-F238E27FC236}">
                <a16:creationId xmlns:a16="http://schemas.microsoft.com/office/drawing/2014/main" id="{4E32EB5B-10E6-D5A2-3ED8-B29F3DF55E6A}"/>
              </a:ext>
            </a:extLst>
          </p:cNvPr>
          <p:cNvSpPr>
            <a:spLocks noChangeArrowheads="1"/>
          </p:cNvSpPr>
          <p:nvPr/>
        </p:nvSpPr>
        <p:spPr bwMode="gray">
          <a:xfrm>
            <a:off x="61056" y="-26720"/>
            <a:ext cx="608027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a:latin typeface="游ゴシック" panose="020B0400000000000000" pitchFamily="50" charset="-128"/>
              </a:rPr>
              <a:t>じさく　　　　　　たか　　　そくていき　　　　　　　つく　　　　かた　　　　　　　　　　</a:t>
            </a:r>
          </a:p>
        </p:txBody>
      </p:sp>
      <p:sp>
        <p:nvSpPr>
          <p:cNvPr id="66" name="Text Box 5">
            <a:extLst>
              <a:ext uri="{FF2B5EF4-FFF2-40B4-BE49-F238E27FC236}">
                <a16:creationId xmlns:a16="http://schemas.microsoft.com/office/drawing/2014/main" id="{1F993714-6DA5-01C0-7BB9-0BB06D4F4328}"/>
              </a:ext>
            </a:extLst>
          </p:cNvPr>
          <p:cNvSpPr txBox="1">
            <a:spLocks noChangeArrowheads="1"/>
          </p:cNvSpPr>
          <p:nvPr/>
        </p:nvSpPr>
        <p:spPr bwMode="auto">
          <a:xfrm>
            <a:off x="122571" y="776412"/>
            <a:ext cx="1185981" cy="95410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13</a:t>
            </a: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．左側面の裏に説明書をはる</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67" name="正方形/長方形 66">
            <a:extLst>
              <a:ext uri="{FF2B5EF4-FFF2-40B4-BE49-F238E27FC236}">
                <a16:creationId xmlns:a16="http://schemas.microsoft.com/office/drawing/2014/main" id="{7092A593-C8F4-2DDD-9014-93E0EB5A242B}"/>
              </a:ext>
            </a:extLst>
          </p:cNvPr>
          <p:cNvSpPr/>
          <p:nvPr/>
        </p:nvSpPr>
        <p:spPr>
          <a:xfrm rot="16200000">
            <a:off x="-932801" y="3124100"/>
            <a:ext cx="3217329" cy="1102238"/>
          </a:xfrm>
          <a:prstGeom prst="rect">
            <a:avLst/>
          </a:prstGeom>
          <a:solidFill>
            <a:schemeClr val="accent5">
              <a:alpha val="83000"/>
            </a:schemeClr>
          </a:solidFill>
          <a:ln w="3175">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a:extLst>
              <a:ext uri="{FF2B5EF4-FFF2-40B4-BE49-F238E27FC236}">
                <a16:creationId xmlns:a16="http://schemas.microsoft.com/office/drawing/2014/main" id="{3B899BD9-6A4C-0412-54E5-1E02D13E8F55}"/>
              </a:ext>
            </a:extLst>
          </p:cNvPr>
          <p:cNvSpPr/>
          <p:nvPr/>
        </p:nvSpPr>
        <p:spPr>
          <a:xfrm rot="16200000">
            <a:off x="247053" y="5139886"/>
            <a:ext cx="454293" cy="703257"/>
          </a:xfrm>
          <a:prstGeom prst="rect">
            <a:avLst/>
          </a:prstGeom>
          <a:solidFill>
            <a:schemeClr val="accent5">
              <a:alpha val="83000"/>
            </a:schemeClr>
          </a:solidFill>
          <a:ln w="3175">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2" name="図 71">
            <a:extLst>
              <a:ext uri="{FF2B5EF4-FFF2-40B4-BE49-F238E27FC236}">
                <a16:creationId xmlns:a16="http://schemas.microsoft.com/office/drawing/2014/main" id="{38D6297A-5E99-FA45-5DD7-413B006F15D7}"/>
              </a:ext>
            </a:extLst>
          </p:cNvPr>
          <p:cNvPicPr>
            <a:picLocks noChangeAspect="1"/>
          </p:cNvPicPr>
          <p:nvPr/>
        </p:nvPicPr>
        <p:blipFill>
          <a:blip r:embed="rId3"/>
          <a:stretch>
            <a:fillRect/>
          </a:stretch>
        </p:blipFill>
        <p:spPr>
          <a:xfrm>
            <a:off x="150817" y="2244839"/>
            <a:ext cx="1050091" cy="720726"/>
          </a:xfrm>
          <a:prstGeom prst="rect">
            <a:avLst/>
          </a:prstGeom>
        </p:spPr>
      </p:pic>
      <p:sp>
        <p:nvSpPr>
          <p:cNvPr id="3" name="Text Box 5">
            <a:extLst>
              <a:ext uri="{FF2B5EF4-FFF2-40B4-BE49-F238E27FC236}">
                <a16:creationId xmlns:a16="http://schemas.microsoft.com/office/drawing/2014/main" id="{AB646706-D930-78C1-8CCC-EA90EB6B26A0}"/>
              </a:ext>
            </a:extLst>
          </p:cNvPr>
          <p:cNvSpPr txBox="1">
            <a:spLocks noChangeArrowheads="1"/>
          </p:cNvSpPr>
          <p:nvPr/>
        </p:nvSpPr>
        <p:spPr bwMode="auto">
          <a:xfrm>
            <a:off x="1429670" y="776412"/>
            <a:ext cx="1185981" cy="52322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14</a:t>
            </a: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．基準窓をはる</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4" name="正方形/長方形 3">
            <a:extLst>
              <a:ext uri="{FF2B5EF4-FFF2-40B4-BE49-F238E27FC236}">
                <a16:creationId xmlns:a16="http://schemas.microsoft.com/office/drawing/2014/main" id="{7ABD984A-5F93-CC75-9BEF-630DBE3DC915}"/>
              </a:ext>
            </a:extLst>
          </p:cNvPr>
          <p:cNvSpPr/>
          <p:nvPr/>
        </p:nvSpPr>
        <p:spPr>
          <a:xfrm rot="16200000">
            <a:off x="2089815" y="5427752"/>
            <a:ext cx="412527" cy="285068"/>
          </a:xfrm>
          <a:prstGeom prst="rect">
            <a:avLst/>
          </a:prstGeom>
          <a:pattFill prst="dashVert">
            <a:fgClr>
              <a:srgbClr val="FFC000"/>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A355FF65-5028-FC1F-6E41-0E519F05359B}"/>
              </a:ext>
            </a:extLst>
          </p:cNvPr>
          <p:cNvSpPr/>
          <p:nvPr/>
        </p:nvSpPr>
        <p:spPr>
          <a:xfrm rot="16200000">
            <a:off x="2100870" y="4526673"/>
            <a:ext cx="398409" cy="277078"/>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C7664BFC-A112-EF25-378D-9F2590078E72}"/>
              </a:ext>
            </a:extLst>
          </p:cNvPr>
          <p:cNvSpPr/>
          <p:nvPr/>
        </p:nvSpPr>
        <p:spPr>
          <a:xfrm rot="16200000">
            <a:off x="2100870" y="3943145"/>
            <a:ext cx="398409" cy="277078"/>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B792A247-9759-E0CD-1512-B85A12E13169}"/>
              </a:ext>
            </a:extLst>
          </p:cNvPr>
          <p:cNvSpPr/>
          <p:nvPr/>
        </p:nvSpPr>
        <p:spPr>
          <a:xfrm rot="16200000">
            <a:off x="1825743" y="4553537"/>
            <a:ext cx="378523" cy="277080"/>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6E4D0746-EABE-5F09-D30A-9FF1B2F1DE4E}"/>
              </a:ext>
            </a:extLst>
          </p:cNvPr>
          <p:cNvSpPr/>
          <p:nvPr/>
        </p:nvSpPr>
        <p:spPr>
          <a:xfrm rot="16200000">
            <a:off x="2188337" y="4253312"/>
            <a:ext cx="221927" cy="277080"/>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ABB10D9B-7773-754E-071D-90E707B46D54}"/>
              </a:ext>
            </a:extLst>
          </p:cNvPr>
          <p:cNvSpPr/>
          <p:nvPr/>
        </p:nvSpPr>
        <p:spPr>
          <a:xfrm rot="5400000">
            <a:off x="1934267" y="4654847"/>
            <a:ext cx="369811" cy="83173"/>
          </a:xfrm>
          <a:prstGeom prst="rect">
            <a:avLst/>
          </a:prstGeom>
          <a:solidFill>
            <a:srgbClr val="FFC000">
              <a:alpha val="44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8C529416-D13F-1D1E-BF94-B0F3CB3D3746}"/>
              </a:ext>
            </a:extLst>
          </p:cNvPr>
          <p:cNvSpPr/>
          <p:nvPr/>
        </p:nvSpPr>
        <p:spPr>
          <a:xfrm rot="5400000">
            <a:off x="1725155" y="4637925"/>
            <a:ext cx="369811" cy="83173"/>
          </a:xfrm>
          <a:prstGeom prst="rect">
            <a:avLst/>
          </a:prstGeom>
          <a:solidFill>
            <a:srgbClr val="FFC000">
              <a:alpha val="44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1E5A22C1-D9EF-2FE8-C174-E85F3702523B}"/>
              </a:ext>
            </a:extLst>
          </p:cNvPr>
          <p:cNvSpPr/>
          <p:nvPr/>
        </p:nvSpPr>
        <p:spPr>
          <a:xfrm rot="5400000">
            <a:off x="1892064" y="4142740"/>
            <a:ext cx="620561" cy="83172"/>
          </a:xfrm>
          <a:prstGeom prst="rect">
            <a:avLst/>
          </a:prstGeom>
          <a:solidFill>
            <a:srgbClr val="FFC000">
              <a:alpha val="44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a:extLst>
              <a:ext uri="{FF2B5EF4-FFF2-40B4-BE49-F238E27FC236}">
                <a16:creationId xmlns:a16="http://schemas.microsoft.com/office/drawing/2014/main" id="{C13AD360-AFF3-2BEC-8040-2B3E835E1F0A}"/>
              </a:ext>
            </a:extLst>
          </p:cNvPr>
          <p:cNvSpPr/>
          <p:nvPr/>
        </p:nvSpPr>
        <p:spPr>
          <a:xfrm rot="5400000">
            <a:off x="2085567" y="4142740"/>
            <a:ext cx="620561" cy="83172"/>
          </a:xfrm>
          <a:prstGeom prst="rect">
            <a:avLst/>
          </a:prstGeom>
          <a:solidFill>
            <a:srgbClr val="FFC000">
              <a:alpha val="44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Text Box 5">
            <a:extLst>
              <a:ext uri="{FF2B5EF4-FFF2-40B4-BE49-F238E27FC236}">
                <a16:creationId xmlns:a16="http://schemas.microsoft.com/office/drawing/2014/main" id="{6321B782-FE25-DFD5-9C52-961FCB359B52}"/>
              </a:ext>
            </a:extLst>
          </p:cNvPr>
          <p:cNvSpPr txBox="1">
            <a:spLocks noChangeArrowheads="1"/>
          </p:cNvSpPr>
          <p:nvPr/>
        </p:nvSpPr>
        <p:spPr bwMode="auto">
          <a:xfrm>
            <a:off x="1449475" y="2766316"/>
            <a:ext cx="1028028" cy="46166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両面テープ</a:t>
            </a:r>
            <a:endPar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182563" indent="-182563"/>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（裏側）</a:t>
            </a:r>
            <a:endPar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16" name="直線矢印コネクタ 15">
            <a:extLst>
              <a:ext uri="{FF2B5EF4-FFF2-40B4-BE49-F238E27FC236}">
                <a16:creationId xmlns:a16="http://schemas.microsoft.com/office/drawing/2014/main" id="{ECD4042C-B75A-4191-37F7-2E08A16AD02E}"/>
              </a:ext>
            </a:extLst>
          </p:cNvPr>
          <p:cNvCxnSpPr>
            <a:cxnSpLocks/>
            <a:endCxn id="13" idx="1"/>
          </p:cNvCxnSpPr>
          <p:nvPr/>
        </p:nvCxnSpPr>
        <p:spPr>
          <a:xfrm>
            <a:off x="2045949" y="3236442"/>
            <a:ext cx="156396" cy="637604"/>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矢印: 右 18">
            <a:extLst>
              <a:ext uri="{FF2B5EF4-FFF2-40B4-BE49-F238E27FC236}">
                <a16:creationId xmlns:a16="http://schemas.microsoft.com/office/drawing/2014/main" id="{1C300435-4A42-C6F9-E54B-55246BDB1294}"/>
              </a:ext>
            </a:extLst>
          </p:cNvPr>
          <p:cNvSpPr/>
          <p:nvPr/>
        </p:nvSpPr>
        <p:spPr>
          <a:xfrm rot="5400000" flipV="1">
            <a:off x="2082272" y="4980841"/>
            <a:ext cx="399873" cy="285069"/>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Text Box 5">
            <a:extLst>
              <a:ext uri="{FF2B5EF4-FFF2-40B4-BE49-F238E27FC236}">
                <a16:creationId xmlns:a16="http://schemas.microsoft.com/office/drawing/2014/main" id="{299356C9-162E-0F1C-46CF-E2DD109FA36C}"/>
              </a:ext>
            </a:extLst>
          </p:cNvPr>
          <p:cNvSpPr txBox="1">
            <a:spLocks noChangeArrowheads="1"/>
          </p:cNvSpPr>
          <p:nvPr/>
        </p:nvSpPr>
        <p:spPr bwMode="auto">
          <a:xfrm>
            <a:off x="2859085" y="800888"/>
            <a:ext cx="1901017" cy="52322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15.</a:t>
            </a: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支持棒に目盛をはる</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1" name="正方形/長方形 20">
            <a:extLst>
              <a:ext uri="{FF2B5EF4-FFF2-40B4-BE49-F238E27FC236}">
                <a16:creationId xmlns:a16="http://schemas.microsoft.com/office/drawing/2014/main" id="{900AD2E4-2DC4-F6E1-E0F4-7AA0D730D5AD}"/>
              </a:ext>
            </a:extLst>
          </p:cNvPr>
          <p:cNvSpPr/>
          <p:nvPr/>
        </p:nvSpPr>
        <p:spPr>
          <a:xfrm rot="16200000">
            <a:off x="4200829" y="5325093"/>
            <a:ext cx="116868" cy="111421"/>
          </a:xfrm>
          <a:prstGeom prst="rect">
            <a:avLst/>
          </a:prstGeom>
          <a:pattFill prst="dashVert">
            <a:fgClr>
              <a:srgbClr val="FFC000"/>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A8FC3CA0-A97F-C4A2-E493-B3505A50C66D}"/>
              </a:ext>
            </a:extLst>
          </p:cNvPr>
          <p:cNvSpPr/>
          <p:nvPr/>
        </p:nvSpPr>
        <p:spPr>
          <a:xfrm rot="16200000">
            <a:off x="2204325" y="3746029"/>
            <a:ext cx="3659461" cy="327682"/>
          </a:xfrm>
          <a:prstGeom prst="rect">
            <a:avLst/>
          </a:prstGeom>
          <a:pattFill prst="dashVert">
            <a:fgClr>
              <a:srgbClr val="FFC000"/>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91BD3CE4-302D-079A-DDFB-C0DDA85E1686}"/>
              </a:ext>
            </a:extLst>
          </p:cNvPr>
          <p:cNvSpPr/>
          <p:nvPr/>
        </p:nvSpPr>
        <p:spPr>
          <a:xfrm rot="16200000">
            <a:off x="3380016" y="4922113"/>
            <a:ext cx="412529" cy="1223233"/>
          </a:xfrm>
          <a:prstGeom prst="rect">
            <a:avLst/>
          </a:prstGeom>
          <a:pattFill prst="dashVert">
            <a:fgClr>
              <a:srgbClr val="FFC000"/>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正方形/長方形 38">
            <a:extLst>
              <a:ext uri="{FF2B5EF4-FFF2-40B4-BE49-F238E27FC236}">
                <a16:creationId xmlns:a16="http://schemas.microsoft.com/office/drawing/2014/main" id="{956A60E9-6AA7-667C-636E-4BE06F6AA555}"/>
              </a:ext>
            </a:extLst>
          </p:cNvPr>
          <p:cNvSpPr/>
          <p:nvPr/>
        </p:nvSpPr>
        <p:spPr>
          <a:xfrm rot="16200000">
            <a:off x="3494917" y="5086118"/>
            <a:ext cx="412530" cy="913369"/>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8791488B-2F18-FA85-F6AA-883C108ED195}"/>
              </a:ext>
            </a:extLst>
          </p:cNvPr>
          <p:cNvSpPr/>
          <p:nvPr/>
        </p:nvSpPr>
        <p:spPr>
          <a:xfrm rot="16200000">
            <a:off x="1915023" y="3139780"/>
            <a:ext cx="3262956" cy="1143678"/>
          </a:xfrm>
          <a:prstGeom prst="rect">
            <a:avLst/>
          </a:prstGeom>
          <a:pattFill prst="wdUpDiag">
            <a:fgClr>
              <a:srgbClr val="CCFFFF"/>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A42286CE-D3E4-F625-631F-397950FF50A9}"/>
              </a:ext>
            </a:extLst>
          </p:cNvPr>
          <p:cNvSpPr/>
          <p:nvPr/>
        </p:nvSpPr>
        <p:spPr>
          <a:xfrm rot="16200000">
            <a:off x="2431651" y="3628808"/>
            <a:ext cx="3262956" cy="165622"/>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a:extLst>
              <a:ext uri="{FF2B5EF4-FFF2-40B4-BE49-F238E27FC236}">
                <a16:creationId xmlns:a16="http://schemas.microsoft.com/office/drawing/2014/main" id="{32F46A89-63E8-6B8F-F4FD-58152F6844AA}"/>
              </a:ext>
            </a:extLst>
          </p:cNvPr>
          <p:cNvSpPr/>
          <p:nvPr/>
        </p:nvSpPr>
        <p:spPr>
          <a:xfrm rot="16200000">
            <a:off x="4206962" y="5611021"/>
            <a:ext cx="116868" cy="111421"/>
          </a:xfrm>
          <a:prstGeom prst="rect">
            <a:avLst/>
          </a:prstGeom>
          <a:pattFill prst="dashVert">
            <a:fgClr>
              <a:srgbClr val="FFC000"/>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a:extLst>
              <a:ext uri="{FF2B5EF4-FFF2-40B4-BE49-F238E27FC236}">
                <a16:creationId xmlns:a16="http://schemas.microsoft.com/office/drawing/2014/main" id="{50E75F56-FEAD-A008-303F-E3BE18E17B85}"/>
              </a:ext>
            </a:extLst>
          </p:cNvPr>
          <p:cNvSpPr/>
          <p:nvPr/>
        </p:nvSpPr>
        <p:spPr>
          <a:xfrm rot="16200000">
            <a:off x="4863210" y="4771692"/>
            <a:ext cx="184156" cy="1520252"/>
          </a:xfrm>
          <a:prstGeom prst="rect">
            <a:avLst/>
          </a:prstGeom>
          <a:solidFill>
            <a:srgbClr val="FCFDF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1" name="直線矢印コネクタ 70">
            <a:extLst>
              <a:ext uri="{FF2B5EF4-FFF2-40B4-BE49-F238E27FC236}">
                <a16:creationId xmlns:a16="http://schemas.microsoft.com/office/drawing/2014/main" id="{8DCE03E7-0F4D-0727-FA18-C42CE0A94A87}"/>
              </a:ext>
            </a:extLst>
          </p:cNvPr>
          <p:cNvCxnSpPr/>
          <p:nvPr/>
        </p:nvCxnSpPr>
        <p:spPr>
          <a:xfrm>
            <a:off x="2974662" y="5869160"/>
            <a:ext cx="1005656" cy="0"/>
          </a:xfrm>
          <a:prstGeom prst="straightConnector1">
            <a:avLst/>
          </a:prstGeom>
          <a:ln>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3" name="Text Box 5">
            <a:extLst>
              <a:ext uri="{FF2B5EF4-FFF2-40B4-BE49-F238E27FC236}">
                <a16:creationId xmlns:a16="http://schemas.microsoft.com/office/drawing/2014/main" id="{FA6D7BFE-42ED-74C9-D37A-4FBD0113E477}"/>
              </a:ext>
            </a:extLst>
          </p:cNvPr>
          <p:cNvSpPr txBox="1">
            <a:spLocks noChangeArrowheads="1"/>
          </p:cNvSpPr>
          <p:nvPr/>
        </p:nvSpPr>
        <p:spPr bwMode="auto">
          <a:xfrm>
            <a:off x="2955302" y="5981532"/>
            <a:ext cx="1359672" cy="553998"/>
          </a:xfrm>
          <a:prstGeom prst="rect">
            <a:avLst/>
          </a:prstGeom>
          <a:noFill/>
          <a:ln w="127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1000" dirty="0">
                <a:latin typeface="ＭＳ ゴシック" panose="020B0609070205080204" pitchFamily="49" charset="-128"/>
                <a:ea typeface="ＭＳ ゴシック" panose="020B0609070205080204" pitchFamily="49" charset="-128"/>
                <a:cs typeface="Times New Roman" panose="02020603050405020304" pitchFamily="18" charset="0"/>
              </a:rPr>
              <a:t>約</a:t>
            </a:r>
            <a:r>
              <a:rPr kumimoji="0" lang="en-US" altLang="ja-JP" sz="1000" dirty="0">
                <a:latin typeface="ＭＳ ゴシック" panose="020B0609070205080204" pitchFamily="49" charset="-128"/>
                <a:ea typeface="ＭＳ ゴシック" panose="020B0609070205080204" pitchFamily="49" charset="-128"/>
                <a:cs typeface="Times New Roman" panose="02020603050405020304" pitchFamily="18" charset="0"/>
              </a:rPr>
              <a:t>9㎝</a:t>
            </a:r>
          </a:p>
          <a:p>
            <a:r>
              <a:rPr kumimoji="0" lang="ja-JP" altLang="en-US" sz="1000" dirty="0">
                <a:latin typeface="ＭＳ ゴシック" panose="020B0609070205080204" pitchFamily="49" charset="-128"/>
                <a:ea typeface="ＭＳ ゴシック" panose="020B0609070205080204" pitchFamily="49" charset="-128"/>
                <a:cs typeface="Times New Roman" panose="02020603050405020304" pitchFamily="18" charset="0"/>
              </a:rPr>
              <a:t>（端から高さ読み取る距離）</a:t>
            </a:r>
            <a:endParaRPr kumimoji="0" lang="en-US" altLang="ja-JP" sz="10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76" name="Text Box 5">
            <a:extLst>
              <a:ext uri="{FF2B5EF4-FFF2-40B4-BE49-F238E27FC236}">
                <a16:creationId xmlns:a16="http://schemas.microsoft.com/office/drawing/2014/main" id="{FD450849-07BA-8E79-03E8-87DB2736B480}"/>
              </a:ext>
            </a:extLst>
          </p:cNvPr>
          <p:cNvSpPr txBox="1">
            <a:spLocks noChangeArrowheads="1"/>
          </p:cNvSpPr>
          <p:nvPr/>
        </p:nvSpPr>
        <p:spPr bwMode="auto">
          <a:xfrm>
            <a:off x="4308001" y="4298465"/>
            <a:ext cx="1359672" cy="400110"/>
          </a:xfrm>
          <a:prstGeom prst="rect">
            <a:avLst/>
          </a:prstGeom>
          <a:noFill/>
          <a:ln w="127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1000" dirty="0">
                <a:latin typeface="ＭＳ ゴシック" panose="020B0609070205080204" pitchFamily="49" charset="-128"/>
                <a:ea typeface="ＭＳ ゴシック" panose="020B0609070205080204" pitchFamily="49" charset="-128"/>
                <a:cs typeface="Times New Roman" panose="02020603050405020304" pitchFamily="18" charset="0"/>
              </a:rPr>
              <a:t>読み取りスタート地点（約</a:t>
            </a:r>
            <a:r>
              <a:rPr kumimoji="0" lang="en-US" altLang="ja-JP" sz="1000" dirty="0">
                <a:latin typeface="ＭＳ ゴシック" panose="020B0609070205080204" pitchFamily="49" charset="-128"/>
                <a:ea typeface="ＭＳ ゴシック" panose="020B0609070205080204" pitchFamily="49" charset="-128"/>
                <a:cs typeface="Times New Roman" panose="02020603050405020304" pitchFamily="18" charset="0"/>
              </a:rPr>
              <a:t>9㎝</a:t>
            </a:r>
            <a:r>
              <a:rPr kumimoji="0" lang="ja-JP" altLang="en-US" sz="1000" dirty="0">
                <a:latin typeface="ＭＳ ゴシック" panose="020B0609070205080204" pitchFamily="49" charset="-128"/>
                <a:ea typeface="ＭＳ ゴシック" panose="020B0609070205080204" pitchFamily="49" charset="-128"/>
                <a:cs typeface="Times New Roman" panose="02020603050405020304" pitchFamily="18" charset="0"/>
              </a:rPr>
              <a:t>から）</a:t>
            </a:r>
            <a:endParaRPr kumimoji="0" lang="en-US" altLang="ja-JP" sz="10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80" name="直線矢印コネクタ 79">
            <a:extLst>
              <a:ext uri="{FF2B5EF4-FFF2-40B4-BE49-F238E27FC236}">
                <a16:creationId xmlns:a16="http://schemas.microsoft.com/office/drawing/2014/main" id="{5E84FAD8-76D5-1BDF-D46F-349222C906B6}"/>
              </a:ext>
            </a:extLst>
          </p:cNvPr>
          <p:cNvCxnSpPr>
            <a:cxnSpLocks/>
          </p:cNvCxnSpPr>
          <p:nvPr/>
        </p:nvCxnSpPr>
        <p:spPr>
          <a:xfrm flipH="1">
            <a:off x="4359184" y="4715129"/>
            <a:ext cx="68516" cy="733947"/>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Text Box 5">
            <a:extLst>
              <a:ext uri="{FF2B5EF4-FFF2-40B4-BE49-F238E27FC236}">
                <a16:creationId xmlns:a16="http://schemas.microsoft.com/office/drawing/2014/main" id="{652E9F07-4F64-E145-4399-C1ED7407D87D}"/>
              </a:ext>
            </a:extLst>
          </p:cNvPr>
          <p:cNvSpPr txBox="1">
            <a:spLocks noChangeArrowheads="1"/>
          </p:cNvSpPr>
          <p:nvPr/>
        </p:nvSpPr>
        <p:spPr bwMode="auto">
          <a:xfrm>
            <a:off x="4622288" y="4999528"/>
            <a:ext cx="827811" cy="276999"/>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目盛</a:t>
            </a:r>
            <a:endPar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pic>
        <p:nvPicPr>
          <p:cNvPr id="10" name="図 9" descr="デバイス, キャリパー, 棒 が含まれている画像&#10;&#10;自動的に生成された説明">
            <a:extLst>
              <a:ext uri="{FF2B5EF4-FFF2-40B4-BE49-F238E27FC236}">
                <a16:creationId xmlns:a16="http://schemas.microsoft.com/office/drawing/2014/main" id="{8CA96138-1159-1860-6E7E-13AC35768ECA}"/>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44753" t="11617" r="9247" b="82267"/>
          <a:stretch/>
        </p:blipFill>
        <p:spPr bwMode="auto">
          <a:xfrm>
            <a:off x="4306320" y="5459437"/>
            <a:ext cx="1400440" cy="127148"/>
          </a:xfrm>
          <a:prstGeom prst="rect">
            <a:avLst/>
          </a:prstGeom>
          <a:ln>
            <a:noFill/>
          </a:ln>
          <a:extLst>
            <a:ext uri="{53640926-AAD7-44D8-BBD7-CCE9431645EC}">
              <a14:shadowObscured xmlns:a14="http://schemas.microsoft.com/office/drawing/2010/main"/>
            </a:ext>
          </a:extLst>
        </p:spPr>
      </p:pic>
      <p:sp>
        <p:nvSpPr>
          <p:cNvPr id="88" name="Text Box 5">
            <a:extLst>
              <a:ext uri="{FF2B5EF4-FFF2-40B4-BE49-F238E27FC236}">
                <a16:creationId xmlns:a16="http://schemas.microsoft.com/office/drawing/2014/main" id="{AC78D62C-66F5-15D0-4220-AE455976F1D7}"/>
              </a:ext>
            </a:extLst>
          </p:cNvPr>
          <p:cNvSpPr txBox="1">
            <a:spLocks noChangeArrowheads="1"/>
          </p:cNvSpPr>
          <p:nvPr/>
        </p:nvSpPr>
        <p:spPr bwMode="auto">
          <a:xfrm>
            <a:off x="5981487" y="710884"/>
            <a:ext cx="2034347" cy="95410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358775" indent="-358775"/>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16.</a:t>
            </a: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・重りをダブルクリップでとめる。</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449263" indent="-182563"/>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・基準窓にクリップをとめる。</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89" name="正方形/長方形 88">
            <a:extLst>
              <a:ext uri="{FF2B5EF4-FFF2-40B4-BE49-F238E27FC236}">
                <a16:creationId xmlns:a16="http://schemas.microsoft.com/office/drawing/2014/main" id="{0AC6A9F7-C9E2-90CE-DAE3-0C37049BC798}"/>
              </a:ext>
            </a:extLst>
          </p:cNvPr>
          <p:cNvSpPr/>
          <p:nvPr/>
        </p:nvSpPr>
        <p:spPr>
          <a:xfrm rot="16200000">
            <a:off x="7178451" y="5259565"/>
            <a:ext cx="116868" cy="111421"/>
          </a:xfrm>
          <a:prstGeom prst="rect">
            <a:avLst/>
          </a:prstGeom>
          <a:pattFill prst="dashVert">
            <a:fgClr>
              <a:srgbClr val="FFC000"/>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正方形/長方形 89">
            <a:extLst>
              <a:ext uri="{FF2B5EF4-FFF2-40B4-BE49-F238E27FC236}">
                <a16:creationId xmlns:a16="http://schemas.microsoft.com/office/drawing/2014/main" id="{CAAC2EFF-B7EC-8269-A23C-AF505C252BD3}"/>
              </a:ext>
            </a:extLst>
          </p:cNvPr>
          <p:cNvSpPr/>
          <p:nvPr/>
        </p:nvSpPr>
        <p:spPr>
          <a:xfrm rot="16200000">
            <a:off x="5181947" y="3680501"/>
            <a:ext cx="3659461" cy="327682"/>
          </a:xfrm>
          <a:prstGeom prst="rect">
            <a:avLst/>
          </a:prstGeom>
          <a:pattFill prst="dashVert">
            <a:fgClr>
              <a:srgbClr val="FFC000"/>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正方形/長方形 90">
            <a:extLst>
              <a:ext uri="{FF2B5EF4-FFF2-40B4-BE49-F238E27FC236}">
                <a16:creationId xmlns:a16="http://schemas.microsoft.com/office/drawing/2014/main" id="{F6C468F3-7821-60C1-0AA0-CEFE1022B093}"/>
              </a:ext>
            </a:extLst>
          </p:cNvPr>
          <p:cNvSpPr/>
          <p:nvPr/>
        </p:nvSpPr>
        <p:spPr>
          <a:xfrm rot="16200000">
            <a:off x="6357638" y="4856585"/>
            <a:ext cx="412529" cy="1223233"/>
          </a:xfrm>
          <a:prstGeom prst="rect">
            <a:avLst/>
          </a:prstGeom>
          <a:pattFill prst="dashVert">
            <a:fgClr>
              <a:srgbClr val="FFC000"/>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2" name="正方形/長方形 91">
            <a:extLst>
              <a:ext uri="{FF2B5EF4-FFF2-40B4-BE49-F238E27FC236}">
                <a16:creationId xmlns:a16="http://schemas.microsoft.com/office/drawing/2014/main" id="{B0D32DF5-A8F4-163D-5F8B-3048B4638CBE}"/>
              </a:ext>
            </a:extLst>
          </p:cNvPr>
          <p:cNvSpPr/>
          <p:nvPr/>
        </p:nvSpPr>
        <p:spPr>
          <a:xfrm rot="16200000">
            <a:off x="6472539" y="5020590"/>
            <a:ext cx="412530" cy="913369"/>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a:extLst>
              <a:ext uri="{FF2B5EF4-FFF2-40B4-BE49-F238E27FC236}">
                <a16:creationId xmlns:a16="http://schemas.microsoft.com/office/drawing/2014/main" id="{B8CAF593-495F-4185-028C-EC4FA84CE873}"/>
              </a:ext>
            </a:extLst>
          </p:cNvPr>
          <p:cNvSpPr/>
          <p:nvPr/>
        </p:nvSpPr>
        <p:spPr>
          <a:xfrm rot="16200000">
            <a:off x="4892645" y="3074252"/>
            <a:ext cx="3262956" cy="1143678"/>
          </a:xfrm>
          <a:prstGeom prst="rect">
            <a:avLst/>
          </a:prstGeom>
          <a:pattFill prst="wdUpDiag">
            <a:fgClr>
              <a:srgbClr val="CCFFFF"/>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a:extLst>
              <a:ext uri="{FF2B5EF4-FFF2-40B4-BE49-F238E27FC236}">
                <a16:creationId xmlns:a16="http://schemas.microsoft.com/office/drawing/2014/main" id="{438B60C7-6652-2470-20AD-6DDEA3C9BBBE}"/>
              </a:ext>
            </a:extLst>
          </p:cNvPr>
          <p:cNvSpPr/>
          <p:nvPr/>
        </p:nvSpPr>
        <p:spPr>
          <a:xfrm rot="16200000">
            <a:off x="5409273" y="3563280"/>
            <a:ext cx="3262956" cy="165622"/>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a:extLst>
              <a:ext uri="{FF2B5EF4-FFF2-40B4-BE49-F238E27FC236}">
                <a16:creationId xmlns:a16="http://schemas.microsoft.com/office/drawing/2014/main" id="{BCD334B3-6F72-27A5-20DD-EBE22262FD50}"/>
              </a:ext>
            </a:extLst>
          </p:cNvPr>
          <p:cNvSpPr/>
          <p:nvPr/>
        </p:nvSpPr>
        <p:spPr>
          <a:xfrm rot="16200000">
            <a:off x="7184584" y="5545493"/>
            <a:ext cx="116868" cy="111421"/>
          </a:xfrm>
          <a:prstGeom prst="rect">
            <a:avLst/>
          </a:prstGeom>
          <a:pattFill prst="dashVert">
            <a:fgClr>
              <a:srgbClr val="FFC000"/>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a:extLst>
              <a:ext uri="{FF2B5EF4-FFF2-40B4-BE49-F238E27FC236}">
                <a16:creationId xmlns:a16="http://schemas.microsoft.com/office/drawing/2014/main" id="{7C2B2A87-2E75-741F-9047-E9EA90112E63}"/>
              </a:ext>
            </a:extLst>
          </p:cNvPr>
          <p:cNvSpPr/>
          <p:nvPr/>
        </p:nvSpPr>
        <p:spPr>
          <a:xfrm rot="16200000">
            <a:off x="7840832" y="4706164"/>
            <a:ext cx="184156" cy="1520252"/>
          </a:xfrm>
          <a:prstGeom prst="rect">
            <a:avLst/>
          </a:prstGeom>
          <a:solidFill>
            <a:srgbClr val="FCFDF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7" name="グループ化 96">
            <a:extLst>
              <a:ext uri="{FF2B5EF4-FFF2-40B4-BE49-F238E27FC236}">
                <a16:creationId xmlns:a16="http://schemas.microsoft.com/office/drawing/2014/main" id="{83DEFE9E-4AAB-3E86-31C3-B2E693C296FD}"/>
              </a:ext>
            </a:extLst>
          </p:cNvPr>
          <p:cNvGrpSpPr/>
          <p:nvPr/>
        </p:nvGrpSpPr>
        <p:grpSpPr>
          <a:xfrm>
            <a:off x="6342724" y="1980017"/>
            <a:ext cx="307487" cy="3297552"/>
            <a:chOff x="5250202" y="1340948"/>
            <a:chExt cx="307487" cy="3297552"/>
          </a:xfrm>
        </p:grpSpPr>
        <p:sp>
          <p:nvSpPr>
            <p:cNvPr id="98" name="正方形/長方形 97">
              <a:extLst>
                <a:ext uri="{FF2B5EF4-FFF2-40B4-BE49-F238E27FC236}">
                  <a16:creationId xmlns:a16="http://schemas.microsoft.com/office/drawing/2014/main" id="{16B69B8F-3BC5-FCFA-C803-E3C9B173E659}"/>
                </a:ext>
              </a:extLst>
            </p:cNvPr>
            <p:cNvSpPr/>
            <p:nvPr/>
          </p:nvSpPr>
          <p:spPr>
            <a:xfrm>
              <a:off x="5250202" y="4134876"/>
              <a:ext cx="307487" cy="298555"/>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二等辺三角形 98">
              <a:extLst>
                <a:ext uri="{FF2B5EF4-FFF2-40B4-BE49-F238E27FC236}">
                  <a16:creationId xmlns:a16="http://schemas.microsoft.com/office/drawing/2014/main" id="{0A23F7D4-9AFA-A1FA-F824-925D50A4D3D9}"/>
                </a:ext>
              </a:extLst>
            </p:cNvPr>
            <p:cNvSpPr/>
            <p:nvPr/>
          </p:nvSpPr>
          <p:spPr>
            <a:xfrm rot="10800000">
              <a:off x="5250210" y="4440054"/>
              <a:ext cx="307471" cy="198446"/>
            </a:xfrm>
            <a:prstGeom prst="triangle">
              <a:avLst/>
            </a:prstGeom>
            <a:solidFill>
              <a:schemeClr val="accent5">
                <a:lumMod val="9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円: 塗りつぶしなし 99">
              <a:extLst>
                <a:ext uri="{FF2B5EF4-FFF2-40B4-BE49-F238E27FC236}">
                  <a16:creationId xmlns:a16="http://schemas.microsoft.com/office/drawing/2014/main" id="{E73EDEEE-BF63-50FD-EE46-1912EA347F5E}"/>
                </a:ext>
              </a:extLst>
            </p:cNvPr>
            <p:cNvSpPr/>
            <p:nvPr/>
          </p:nvSpPr>
          <p:spPr>
            <a:xfrm>
              <a:off x="5276820" y="4279310"/>
              <a:ext cx="254249" cy="246221"/>
            </a:xfrm>
            <a:prstGeom prst="donu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1" name="円: 塗りつぶしなし 100">
              <a:extLst>
                <a:ext uri="{FF2B5EF4-FFF2-40B4-BE49-F238E27FC236}">
                  <a16:creationId xmlns:a16="http://schemas.microsoft.com/office/drawing/2014/main" id="{69518F35-88C1-5E57-BA69-66757B5E7B75}"/>
                </a:ext>
              </a:extLst>
            </p:cNvPr>
            <p:cNvSpPr/>
            <p:nvPr/>
          </p:nvSpPr>
          <p:spPr>
            <a:xfrm>
              <a:off x="5353020" y="4095223"/>
              <a:ext cx="101848" cy="100066"/>
            </a:xfrm>
            <a:prstGeom prst="donu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102" name="直線コネクタ 101">
              <a:extLst>
                <a:ext uri="{FF2B5EF4-FFF2-40B4-BE49-F238E27FC236}">
                  <a16:creationId xmlns:a16="http://schemas.microsoft.com/office/drawing/2014/main" id="{2E46F91E-7128-5540-095F-1FE1B1AD89ED}"/>
                </a:ext>
              </a:extLst>
            </p:cNvPr>
            <p:cNvCxnSpPr>
              <a:cxnSpLocks/>
            </p:cNvCxnSpPr>
            <p:nvPr/>
          </p:nvCxnSpPr>
          <p:spPr>
            <a:xfrm flipH="1" flipV="1">
              <a:off x="5377272" y="1340948"/>
              <a:ext cx="23515" cy="273260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12" name="Text Box 5">
            <a:extLst>
              <a:ext uri="{FF2B5EF4-FFF2-40B4-BE49-F238E27FC236}">
                <a16:creationId xmlns:a16="http://schemas.microsoft.com/office/drawing/2014/main" id="{FFD5F7DC-8631-4F05-E9EF-F58D018FE428}"/>
              </a:ext>
            </a:extLst>
          </p:cNvPr>
          <p:cNvSpPr txBox="1">
            <a:spLocks noChangeArrowheads="1"/>
          </p:cNvSpPr>
          <p:nvPr/>
        </p:nvSpPr>
        <p:spPr bwMode="auto">
          <a:xfrm>
            <a:off x="1965853" y="5894563"/>
            <a:ext cx="632710" cy="261610"/>
          </a:xfrm>
          <a:prstGeom prst="rect">
            <a:avLst/>
          </a:prstGeom>
          <a:noFill/>
          <a:ln w="127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100" dirty="0">
                <a:latin typeface="ＭＳ ゴシック" panose="020B0609070205080204" pitchFamily="49" charset="-128"/>
                <a:ea typeface="ＭＳ ゴシック" panose="020B0609070205080204" pitchFamily="49" charset="-128"/>
                <a:cs typeface="Times New Roman" panose="02020603050405020304" pitchFamily="18" charset="0"/>
              </a:rPr>
              <a:t>基準窓</a:t>
            </a:r>
            <a:endParaRPr kumimoji="0" lang="en-US" altLang="ja-JP" sz="11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13" name="Text Box 5">
            <a:extLst>
              <a:ext uri="{FF2B5EF4-FFF2-40B4-BE49-F238E27FC236}">
                <a16:creationId xmlns:a16="http://schemas.microsoft.com/office/drawing/2014/main" id="{E6196A67-1F1F-9337-317E-D992C7313454}"/>
              </a:ext>
            </a:extLst>
          </p:cNvPr>
          <p:cNvSpPr txBox="1">
            <a:spLocks noChangeArrowheads="1"/>
          </p:cNvSpPr>
          <p:nvPr/>
        </p:nvSpPr>
        <p:spPr bwMode="auto">
          <a:xfrm>
            <a:off x="5952284" y="5786584"/>
            <a:ext cx="632710" cy="261610"/>
          </a:xfrm>
          <a:prstGeom prst="rect">
            <a:avLst/>
          </a:prstGeom>
          <a:noFill/>
          <a:ln w="127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100" dirty="0">
                <a:latin typeface="ＭＳ ゴシック" panose="020B0609070205080204" pitchFamily="49" charset="-128"/>
                <a:ea typeface="ＭＳ ゴシック" panose="020B0609070205080204" pitchFamily="49" charset="-128"/>
                <a:cs typeface="Times New Roman" panose="02020603050405020304" pitchFamily="18" charset="0"/>
              </a:rPr>
              <a:t>基準窓</a:t>
            </a:r>
            <a:endParaRPr kumimoji="0" lang="en-US" altLang="ja-JP" sz="11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pic>
        <p:nvPicPr>
          <p:cNvPr id="74" name="図 73" descr="デバイス, キャリパー, 棒 が含まれている画像&#10;&#10;自動的に生成された説明">
            <a:extLst>
              <a:ext uri="{FF2B5EF4-FFF2-40B4-BE49-F238E27FC236}">
                <a16:creationId xmlns:a16="http://schemas.microsoft.com/office/drawing/2014/main" id="{DE74FDC9-661A-0674-4AED-2E39006AD391}"/>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44753" t="11617" r="9247" b="82267"/>
          <a:stretch/>
        </p:blipFill>
        <p:spPr bwMode="auto">
          <a:xfrm>
            <a:off x="7329891" y="5402715"/>
            <a:ext cx="1400440" cy="127148"/>
          </a:xfrm>
          <a:prstGeom prst="rect">
            <a:avLst/>
          </a:prstGeom>
          <a:ln>
            <a:noFill/>
          </a:ln>
          <a:extLst>
            <a:ext uri="{53640926-AAD7-44D8-BBD7-CCE9431645EC}">
              <a14:shadowObscured xmlns:a14="http://schemas.microsoft.com/office/drawing/2010/main"/>
            </a:ext>
          </a:extLst>
        </p:spPr>
      </p:pic>
      <p:sp>
        <p:nvSpPr>
          <p:cNvPr id="114" name="正方形/長方形 113">
            <a:extLst>
              <a:ext uri="{FF2B5EF4-FFF2-40B4-BE49-F238E27FC236}">
                <a16:creationId xmlns:a16="http://schemas.microsoft.com/office/drawing/2014/main" id="{E24DEA4E-6A2E-B897-ECE8-2C94D9AC7DAE}"/>
              </a:ext>
            </a:extLst>
          </p:cNvPr>
          <p:cNvSpPr/>
          <p:nvPr/>
        </p:nvSpPr>
        <p:spPr>
          <a:xfrm>
            <a:off x="6369342" y="1980017"/>
            <a:ext cx="215652" cy="1001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a:extLst>
              <a:ext uri="{FF2B5EF4-FFF2-40B4-BE49-F238E27FC236}">
                <a16:creationId xmlns:a16="http://schemas.microsoft.com/office/drawing/2014/main" id="{34BAFF85-A331-96D2-DFAD-B72EED3B04F2}"/>
              </a:ext>
            </a:extLst>
          </p:cNvPr>
          <p:cNvSpPr/>
          <p:nvPr/>
        </p:nvSpPr>
        <p:spPr>
          <a:xfrm rot="16200000" flipV="1">
            <a:off x="5821597" y="5299509"/>
            <a:ext cx="21565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6" name="直線矢印コネクタ 115">
            <a:extLst>
              <a:ext uri="{FF2B5EF4-FFF2-40B4-BE49-F238E27FC236}">
                <a16:creationId xmlns:a16="http://schemas.microsoft.com/office/drawing/2014/main" id="{9CC69492-91CF-1431-B78F-74B906F31A54}"/>
              </a:ext>
            </a:extLst>
          </p:cNvPr>
          <p:cNvCxnSpPr>
            <a:cxnSpLocks/>
          </p:cNvCxnSpPr>
          <p:nvPr/>
        </p:nvCxnSpPr>
        <p:spPr>
          <a:xfrm flipH="1" flipV="1">
            <a:off x="5971882" y="5406142"/>
            <a:ext cx="1028870" cy="605051"/>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0" name="Text Box 5">
            <a:extLst>
              <a:ext uri="{FF2B5EF4-FFF2-40B4-BE49-F238E27FC236}">
                <a16:creationId xmlns:a16="http://schemas.microsoft.com/office/drawing/2014/main" id="{0BF09CAA-EB2F-2757-F760-0FDDBD7CEE51}"/>
              </a:ext>
            </a:extLst>
          </p:cNvPr>
          <p:cNvSpPr txBox="1">
            <a:spLocks noChangeArrowheads="1"/>
          </p:cNvSpPr>
          <p:nvPr/>
        </p:nvSpPr>
        <p:spPr bwMode="auto">
          <a:xfrm>
            <a:off x="7043188" y="5893271"/>
            <a:ext cx="1028028" cy="46166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ゼムクリップ</a:t>
            </a:r>
            <a:endPar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21" name="Text Box 5">
            <a:extLst>
              <a:ext uri="{FF2B5EF4-FFF2-40B4-BE49-F238E27FC236}">
                <a16:creationId xmlns:a16="http://schemas.microsoft.com/office/drawing/2014/main" id="{DA52324F-AC01-8EE7-2184-F6A9E99ABE00}"/>
              </a:ext>
            </a:extLst>
          </p:cNvPr>
          <p:cNvSpPr txBox="1">
            <a:spLocks noChangeArrowheads="1"/>
          </p:cNvSpPr>
          <p:nvPr/>
        </p:nvSpPr>
        <p:spPr bwMode="auto">
          <a:xfrm>
            <a:off x="7486788" y="1989937"/>
            <a:ext cx="1028028" cy="46166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ダブルクリップ</a:t>
            </a:r>
            <a:endPar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122" name="直線矢印コネクタ 121">
            <a:extLst>
              <a:ext uri="{FF2B5EF4-FFF2-40B4-BE49-F238E27FC236}">
                <a16:creationId xmlns:a16="http://schemas.microsoft.com/office/drawing/2014/main" id="{0C20EB01-9B99-53FD-3729-496E09A284EE}"/>
              </a:ext>
            </a:extLst>
          </p:cNvPr>
          <p:cNvCxnSpPr>
            <a:cxnSpLocks/>
            <a:stCxn id="121" idx="1"/>
          </p:cNvCxnSpPr>
          <p:nvPr/>
        </p:nvCxnSpPr>
        <p:spPr>
          <a:xfrm flipH="1" flipV="1">
            <a:off x="6548375" y="2030078"/>
            <a:ext cx="938413" cy="190692"/>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直線コネクタ 123">
            <a:extLst>
              <a:ext uri="{FF2B5EF4-FFF2-40B4-BE49-F238E27FC236}">
                <a16:creationId xmlns:a16="http://schemas.microsoft.com/office/drawing/2014/main" id="{5A4EB8DB-1EE6-0D5B-CA2B-37A3C4BCE009}"/>
              </a:ext>
            </a:extLst>
          </p:cNvPr>
          <p:cNvCxnSpPr>
            <a:cxnSpLocks/>
          </p:cNvCxnSpPr>
          <p:nvPr/>
        </p:nvCxnSpPr>
        <p:spPr>
          <a:xfrm>
            <a:off x="3519904" y="2074196"/>
            <a:ext cx="0" cy="32629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a:extLst>
              <a:ext uri="{FF2B5EF4-FFF2-40B4-BE49-F238E27FC236}">
                <a16:creationId xmlns:a16="http://schemas.microsoft.com/office/drawing/2014/main" id="{4B01A49C-EBE0-5355-2394-CF0439AAE612}"/>
              </a:ext>
            </a:extLst>
          </p:cNvPr>
          <p:cNvCxnSpPr>
            <a:cxnSpLocks/>
          </p:cNvCxnSpPr>
          <p:nvPr/>
        </p:nvCxnSpPr>
        <p:spPr>
          <a:xfrm>
            <a:off x="3553641" y="2090307"/>
            <a:ext cx="318549" cy="325279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a:extLst>
              <a:ext uri="{FF2B5EF4-FFF2-40B4-BE49-F238E27FC236}">
                <a16:creationId xmlns:a16="http://schemas.microsoft.com/office/drawing/2014/main" id="{E20B2F7B-B9A5-DD47-FA26-4D6023F3BB1C}"/>
              </a:ext>
            </a:extLst>
          </p:cNvPr>
          <p:cNvCxnSpPr>
            <a:cxnSpLocks/>
          </p:cNvCxnSpPr>
          <p:nvPr/>
        </p:nvCxnSpPr>
        <p:spPr>
          <a:xfrm flipH="1">
            <a:off x="3186652" y="2074196"/>
            <a:ext cx="267002" cy="3232126"/>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a:extLst>
              <a:ext uri="{FF2B5EF4-FFF2-40B4-BE49-F238E27FC236}">
                <a16:creationId xmlns:a16="http://schemas.microsoft.com/office/drawing/2014/main" id="{5EA78536-33ED-595C-B52D-557893C045C3}"/>
              </a:ext>
            </a:extLst>
          </p:cNvPr>
          <p:cNvCxnSpPr>
            <a:cxnSpLocks/>
          </p:cNvCxnSpPr>
          <p:nvPr/>
        </p:nvCxnSpPr>
        <p:spPr>
          <a:xfrm>
            <a:off x="6505066" y="2073581"/>
            <a:ext cx="0" cy="32629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a:extLst>
              <a:ext uri="{FF2B5EF4-FFF2-40B4-BE49-F238E27FC236}">
                <a16:creationId xmlns:a16="http://schemas.microsoft.com/office/drawing/2014/main" id="{AB977773-C1C5-6C4A-C6AC-8CAEE8990987}"/>
              </a:ext>
            </a:extLst>
          </p:cNvPr>
          <p:cNvCxnSpPr>
            <a:cxnSpLocks/>
          </p:cNvCxnSpPr>
          <p:nvPr/>
        </p:nvCxnSpPr>
        <p:spPr>
          <a:xfrm>
            <a:off x="6538803" y="2089692"/>
            <a:ext cx="318549" cy="325279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a:extLst>
              <a:ext uri="{FF2B5EF4-FFF2-40B4-BE49-F238E27FC236}">
                <a16:creationId xmlns:a16="http://schemas.microsoft.com/office/drawing/2014/main" id="{AC58C9FA-5FC6-7505-CA54-533C6A8C9165}"/>
              </a:ext>
            </a:extLst>
          </p:cNvPr>
          <p:cNvCxnSpPr>
            <a:cxnSpLocks/>
          </p:cNvCxnSpPr>
          <p:nvPr/>
        </p:nvCxnSpPr>
        <p:spPr>
          <a:xfrm flipH="1">
            <a:off x="6171814" y="2073581"/>
            <a:ext cx="267002" cy="3232126"/>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11" name="正方形/長方形 110">
            <a:extLst>
              <a:ext uri="{FF2B5EF4-FFF2-40B4-BE49-F238E27FC236}">
                <a16:creationId xmlns:a16="http://schemas.microsoft.com/office/drawing/2014/main" id="{CCC5367E-A90B-89D4-666D-86B20BB70043}"/>
              </a:ext>
            </a:extLst>
          </p:cNvPr>
          <p:cNvSpPr/>
          <p:nvPr/>
        </p:nvSpPr>
        <p:spPr>
          <a:xfrm rot="16200000">
            <a:off x="6282260" y="4461301"/>
            <a:ext cx="412530" cy="913369"/>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ECCBFAA2-AC29-059F-EB23-B14DCC4B9330}"/>
              </a:ext>
            </a:extLst>
          </p:cNvPr>
          <p:cNvSpPr/>
          <p:nvPr/>
        </p:nvSpPr>
        <p:spPr>
          <a:xfrm rot="16200000">
            <a:off x="3274061" y="4467829"/>
            <a:ext cx="412530" cy="913369"/>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3494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descr="テキスト, 手紙&#10;&#10;自動的に生成された説明">
            <a:extLst>
              <a:ext uri="{FF2B5EF4-FFF2-40B4-BE49-F238E27FC236}">
                <a16:creationId xmlns:a16="http://schemas.microsoft.com/office/drawing/2014/main" id="{2AE515B8-4480-F075-4549-DA85EA9497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43" y="1293206"/>
            <a:ext cx="2082898" cy="4847065"/>
          </a:xfrm>
          <a:prstGeom prst="rect">
            <a:avLst/>
          </a:prstGeom>
        </p:spPr>
      </p:pic>
      <p:pic>
        <p:nvPicPr>
          <p:cNvPr id="20" name="図 19" descr="屋内, 小さい, 建物, ドア が含まれている画像&#10;&#10;自動的に生成された説明">
            <a:extLst>
              <a:ext uri="{FF2B5EF4-FFF2-40B4-BE49-F238E27FC236}">
                <a16:creationId xmlns:a16="http://schemas.microsoft.com/office/drawing/2014/main" id="{4BF44A14-8F55-0644-0F50-951CDF24BA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1147" y="1362759"/>
            <a:ext cx="1398542" cy="3800470"/>
          </a:xfrm>
          <a:prstGeom prst="rect">
            <a:avLst/>
          </a:prstGeom>
        </p:spPr>
      </p:pic>
      <p:pic>
        <p:nvPicPr>
          <p:cNvPr id="18" name="図 17" descr="屋内, 座る, 建物, 部屋 が含まれている画像&#10;&#10;自動的に生成された説明">
            <a:extLst>
              <a:ext uri="{FF2B5EF4-FFF2-40B4-BE49-F238E27FC236}">
                <a16:creationId xmlns:a16="http://schemas.microsoft.com/office/drawing/2014/main" id="{1C62F675-3B25-4090-9A57-24A39C5038EA}"/>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5000" contrast="15000"/>
                    </a14:imgEffect>
                  </a14:imgLayer>
                </a14:imgProps>
              </a:ext>
              <a:ext uri="{28A0092B-C50C-407E-A947-70E740481C1C}">
                <a14:useLocalDpi xmlns:a14="http://schemas.microsoft.com/office/drawing/2010/main" val="0"/>
              </a:ext>
            </a:extLst>
          </a:blip>
          <a:stretch>
            <a:fillRect/>
          </a:stretch>
        </p:blipFill>
        <p:spPr>
          <a:xfrm>
            <a:off x="2739640" y="1317483"/>
            <a:ext cx="1374920" cy="4785115"/>
          </a:xfrm>
          <a:prstGeom prst="rect">
            <a:avLst/>
          </a:prstGeom>
        </p:spPr>
      </p:pic>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0" y="348494"/>
            <a:ext cx="8421624"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自作　高さ測定器の作り方　４　　完成写真など</a:t>
            </a:r>
          </a:p>
          <a:p>
            <a:pPr eaLnBrk="1" hangingPunct="1"/>
            <a:endParaRPr lang="ja-JP" altLang="en-US" sz="3200" kern="0" dirty="0">
              <a:ea typeface="ＭＳ Ｐゴシック" panose="020B0600070205080204" pitchFamily="50" charset="-128"/>
            </a:endParaRPr>
          </a:p>
        </p:txBody>
      </p:sp>
      <p:sp>
        <p:nvSpPr>
          <p:cNvPr id="3" name="Rectangle 2">
            <a:extLst>
              <a:ext uri="{FF2B5EF4-FFF2-40B4-BE49-F238E27FC236}">
                <a16:creationId xmlns:a16="http://schemas.microsoft.com/office/drawing/2014/main" id="{F261B6BE-3CFC-ABC5-BBA3-6B4BC3BBB0B7}"/>
              </a:ext>
            </a:extLst>
          </p:cNvPr>
          <p:cNvSpPr>
            <a:spLocks noChangeArrowheads="1"/>
          </p:cNvSpPr>
          <p:nvPr/>
        </p:nvSpPr>
        <p:spPr bwMode="gray">
          <a:xfrm>
            <a:off x="161501" y="-11869"/>
            <a:ext cx="73516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じさく　　　　　　たか　　　そくていき　　　　　　　つく　　　　かた　　　　　　　　　かんせい　しゃしん　　　　　　　　　　</a:t>
            </a:r>
          </a:p>
        </p:txBody>
      </p:sp>
      <p:sp>
        <p:nvSpPr>
          <p:cNvPr id="7" name="Text Box 5">
            <a:extLst>
              <a:ext uri="{FF2B5EF4-FFF2-40B4-BE49-F238E27FC236}">
                <a16:creationId xmlns:a16="http://schemas.microsoft.com/office/drawing/2014/main" id="{2B03B8AD-135A-E720-E96B-CAFF1EE50CFC}"/>
              </a:ext>
            </a:extLst>
          </p:cNvPr>
          <p:cNvSpPr txBox="1">
            <a:spLocks noChangeArrowheads="1"/>
          </p:cNvSpPr>
          <p:nvPr/>
        </p:nvSpPr>
        <p:spPr bwMode="auto">
          <a:xfrm>
            <a:off x="2703936" y="734213"/>
            <a:ext cx="1327854" cy="52367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完成写真　側面図　</a:t>
            </a:r>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1</a:t>
            </a:r>
          </a:p>
        </p:txBody>
      </p:sp>
      <p:sp>
        <p:nvSpPr>
          <p:cNvPr id="8" name="Text Box 5">
            <a:extLst>
              <a:ext uri="{FF2B5EF4-FFF2-40B4-BE49-F238E27FC236}">
                <a16:creationId xmlns:a16="http://schemas.microsoft.com/office/drawing/2014/main" id="{BCF0D251-99E4-B4D7-0999-08BE27B4A51F}"/>
              </a:ext>
            </a:extLst>
          </p:cNvPr>
          <p:cNvSpPr txBox="1">
            <a:spLocks noChangeArrowheads="1"/>
          </p:cNvSpPr>
          <p:nvPr/>
        </p:nvSpPr>
        <p:spPr bwMode="auto">
          <a:xfrm>
            <a:off x="427968" y="792397"/>
            <a:ext cx="1721373" cy="30777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完成写真　正面図</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9" name="Text Box 5">
            <a:extLst>
              <a:ext uri="{FF2B5EF4-FFF2-40B4-BE49-F238E27FC236}">
                <a16:creationId xmlns:a16="http://schemas.microsoft.com/office/drawing/2014/main" id="{916F22FF-B2BF-AA98-25D1-CA9C95CD0D66}"/>
              </a:ext>
            </a:extLst>
          </p:cNvPr>
          <p:cNvSpPr txBox="1">
            <a:spLocks noChangeArrowheads="1"/>
          </p:cNvSpPr>
          <p:nvPr/>
        </p:nvSpPr>
        <p:spPr bwMode="auto">
          <a:xfrm>
            <a:off x="475944" y="6431625"/>
            <a:ext cx="1406859" cy="30777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基準窓</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13" name="直線矢印コネクタ 12">
            <a:extLst>
              <a:ext uri="{FF2B5EF4-FFF2-40B4-BE49-F238E27FC236}">
                <a16:creationId xmlns:a16="http://schemas.microsoft.com/office/drawing/2014/main" id="{6EFBC0B1-74BD-883E-51A1-D56912DC23EF}"/>
              </a:ext>
            </a:extLst>
          </p:cNvPr>
          <p:cNvCxnSpPr>
            <a:cxnSpLocks/>
            <a:stCxn id="29" idx="0"/>
          </p:cNvCxnSpPr>
          <p:nvPr/>
        </p:nvCxnSpPr>
        <p:spPr>
          <a:xfrm flipH="1" flipV="1">
            <a:off x="728909" y="5751905"/>
            <a:ext cx="2562113" cy="661706"/>
          </a:xfrm>
          <a:prstGeom prst="straightConnector1">
            <a:avLst/>
          </a:prstGeom>
          <a:ln w="158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EA51702F-F404-F9D2-1518-4659762CA8ED}"/>
              </a:ext>
            </a:extLst>
          </p:cNvPr>
          <p:cNvCxnSpPr>
            <a:cxnSpLocks/>
          </p:cNvCxnSpPr>
          <p:nvPr/>
        </p:nvCxnSpPr>
        <p:spPr>
          <a:xfrm flipV="1">
            <a:off x="4497892" y="4100448"/>
            <a:ext cx="552159" cy="1436691"/>
          </a:xfrm>
          <a:prstGeom prst="straightConnector1">
            <a:avLst/>
          </a:prstGeom>
          <a:ln w="158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 Box 5">
            <a:extLst>
              <a:ext uri="{FF2B5EF4-FFF2-40B4-BE49-F238E27FC236}">
                <a16:creationId xmlns:a16="http://schemas.microsoft.com/office/drawing/2014/main" id="{E847FB51-87F3-B2A1-7439-548FC0A01673}"/>
              </a:ext>
            </a:extLst>
          </p:cNvPr>
          <p:cNvSpPr txBox="1">
            <a:spLocks noChangeArrowheads="1"/>
          </p:cNvSpPr>
          <p:nvPr/>
        </p:nvSpPr>
        <p:spPr bwMode="auto">
          <a:xfrm>
            <a:off x="4305303" y="715280"/>
            <a:ext cx="1367882" cy="52367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完成写真　側面図　</a:t>
            </a:r>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2</a:t>
            </a:r>
          </a:p>
        </p:txBody>
      </p:sp>
      <p:cxnSp>
        <p:nvCxnSpPr>
          <p:cNvPr id="12" name="直線矢印コネクタ 11">
            <a:extLst>
              <a:ext uri="{FF2B5EF4-FFF2-40B4-BE49-F238E27FC236}">
                <a16:creationId xmlns:a16="http://schemas.microsoft.com/office/drawing/2014/main" id="{DB766FC5-0815-B66F-A91E-01677ACD9903}"/>
              </a:ext>
            </a:extLst>
          </p:cNvPr>
          <p:cNvCxnSpPr>
            <a:cxnSpLocks/>
          </p:cNvCxnSpPr>
          <p:nvPr/>
        </p:nvCxnSpPr>
        <p:spPr>
          <a:xfrm flipV="1">
            <a:off x="1179373" y="5682761"/>
            <a:ext cx="2032134" cy="739285"/>
          </a:xfrm>
          <a:prstGeom prst="straightConnector1">
            <a:avLst/>
          </a:prstGeom>
          <a:ln w="15875">
            <a:solidFill>
              <a:srgbClr val="CC99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834FBC1A-9334-6103-5AB1-7410178AF780}"/>
              </a:ext>
            </a:extLst>
          </p:cNvPr>
          <p:cNvCxnSpPr>
            <a:cxnSpLocks/>
          </p:cNvCxnSpPr>
          <p:nvPr/>
        </p:nvCxnSpPr>
        <p:spPr>
          <a:xfrm flipH="1" flipV="1">
            <a:off x="309422" y="5857175"/>
            <a:ext cx="1013283" cy="555778"/>
          </a:xfrm>
          <a:prstGeom prst="straightConnector1">
            <a:avLst/>
          </a:prstGeom>
          <a:ln w="15875">
            <a:solidFill>
              <a:srgbClr val="CC9900"/>
            </a:solidFill>
            <a:tailEnd type="triangle"/>
          </a:ln>
        </p:spPr>
        <p:style>
          <a:lnRef idx="1">
            <a:schemeClr val="accent1"/>
          </a:lnRef>
          <a:fillRef idx="0">
            <a:schemeClr val="accent1"/>
          </a:fillRef>
          <a:effectRef idx="0">
            <a:schemeClr val="accent1"/>
          </a:effectRef>
          <a:fontRef idx="minor">
            <a:schemeClr val="tx1"/>
          </a:fontRef>
        </p:style>
      </p:cxnSp>
      <p:sp>
        <p:nvSpPr>
          <p:cNvPr id="27" name="Text Box 5">
            <a:extLst>
              <a:ext uri="{FF2B5EF4-FFF2-40B4-BE49-F238E27FC236}">
                <a16:creationId xmlns:a16="http://schemas.microsoft.com/office/drawing/2014/main" id="{769559AB-CFBE-C167-C468-49BE1447861A}"/>
              </a:ext>
            </a:extLst>
          </p:cNvPr>
          <p:cNvSpPr txBox="1">
            <a:spLocks noChangeArrowheads="1"/>
          </p:cNvSpPr>
          <p:nvPr/>
        </p:nvSpPr>
        <p:spPr bwMode="auto">
          <a:xfrm>
            <a:off x="4211874" y="5599041"/>
            <a:ext cx="1602798" cy="1169551"/>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移動窓が一番端になった地点（約</a:t>
            </a:r>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9㎝</a:t>
            </a: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）をスタート地点として使用する</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9" name="Text Box 5">
            <a:extLst>
              <a:ext uri="{FF2B5EF4-FFF2-40B4-BE49-F238E27FC236}">
                <a16:creationId xmlns:a16="http://schemas.microsoft.com/office/drawing/2014/main" id="{0483DC8B-A33F-D135-DE15-C34D47E59D9A}"/>
              </a:ext>
            </a:extLst>
          </p:cNvPr>
          <p:cNvSpPr txBox="1">
            <a:spLocks noChangeArrowheads="1"/>
          </p:cNvSpPr>
          <p:nvPr/>
        </p:nvSpPr>
        <p:spPr bwMode="auto">
          <a:xfrm>
            <a:off x="2587592" y="6413611"/>
            <a:ext cx="1406859" cy="30777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移動窓</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31" name="直線矢印コネクタ 30">
            <a:extLst>
              <a:ext uri="{FF2B5EF4-FFF2-40B4-BE49-F238E27FC236}">
                <a16:creationId xmlns:a16="http://schemas.microsoft.com/office/drawing/2014/main" id="{B3FA6890-B081-B0DD-D91F-730AC8AAD4FB}"/>
              </a:ext>
            </a:extLst>
          </p:cNvPr>
          <p:cNvCxnSpPr>
            <a:cxnSpLocks/>
          </p:cNvCxnSpPr>
          <p:nvPr/>
        </p:nvCxnSpPr>
        <p:spPr>
          <a:xfrm flipV="1">
            <a:off x="3496046" y="4792060"/>
            <a:ext cx="245440" cy="1614521"/>
          </a:xfrm>
          <a:prstGeom prst="straightConnector1">
            <a:avLst/>
          </a:prstGeom>
          <a:ln w="15875">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15" name="図 14" descr="屋内, テーブル, 小さい, キッチン が含まれている画像&#10;&#10;自動的に生成された説明">
            <a:extLst>
              <a:ext uri="{FF2B5EF4-FFF2-40B4-BE49-F238E27FC236}">
                <a16:creationId xmlns:a16="http://schemas.microsoft.com/office/drawing/2014/main" id="{4EAAF0CC-4218-2941-DBC1-159F9E0825C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8144" r="17245" b="11239"/>
          <a:stretch/>
        </p:blipFill>
        <p:spPr>
          <a:xfrm rot="5400000">
            <a:off x="5819564" y="1215101"/>
            <a:ext cx="1723433" cy="1578402"/>
          </a:xfrm>
          <a:prstGeom prst="rect">
            <a:avLst/>
          </a:prstGeom>
        </p:spPr>
      </p:pic>
      <p:pic>
        <p:nvPicPr>
          <p:cNvPr id="17" name="図 16" descr="屋内, テーブル, 座る, 小さい が含まれている画像&#10;&#10;自動的に生成された説明">
            <a:extLst>
              <a:ext uri="{FF2B5EF4-FFF2-40B4-BE49-F238E27FC236}">
                <a16:creationId xmlns:a16="http://schemas.microsoft.com/office/drawing/2014/main" id="{C031632D-1E8E-9DB9-F4A4-2DAE1DDA65C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3914" r="20522" b="7510"/>
          <a:stretch/>
        </p:blipFill>
        <p:spPr>
          <a:xfrm rot="5400000">
            <a:off x="5890492" y="4287839"/>
            <a:ext cx="1708987" cy="1607235"/>
          </a:xfrm>
          <a:prstGeom prst="rect">
            <a:avLst/>
          </a:prstGeom>
        </p:spPr>
      </p:pic>
      <p:sp>
        <p:nvSpPr>
          <p:cNvPr id="19" name="Text Box 5">
            <a:extLst>
              <a:ext uri="{FF2B5EF4-FFF2-40B4-BE49-F238E27FC236}">
                <a16:creationId xmlns:a16="http://schemas.microsoft.com/office/drawing/2014/main" id="{4C63B1B4-16CC-0662-AEE5-52D363C17996}"/>
              </a:ext>
            </a:extLst>
          </p:cNvPr>
          <p:cNvSpPr txBox="1">
            <a:spLocks noChangeArrowheads="1"/>
          </p:cNvSpPr>
          <p:nvPr/>
        </p:nvSpPr>
        <p:spPr bwMode="auto">
          <a:xfrm>
            <a:off x="7658118" y="1117272"/>
            <a:ext cx="1481205" cy="707886"/>
          </a:xfrm>
          <a:prstGeom prst="rect">
            <a:avLst/>
          </a:prstGeom>
          <a:noFill/>
          <a:ln w="12700">
            <a:solidFill>
              <a:srgbClr val="000000"/>
            </a:solidFill>
            <a:prstDash val="solid"/>
            <a:miter lim="800000"/>
            <a:headEnd/>
            <a:tailEnd/>
            <a:extLst>
              <a:ext uri="{C807C97D-BFC1-408E-A445-0C87EB9F89A2}">
                <ask:lineSketchStyleProps xmlns:ask="http://schemas.microsoft.com/office/drawing/2018/sketchyshapes">
                  <ask:type>
                    <ask:lineSketchNone/>
                  </ask:type>
                </ask:lineSketchStyleProps>
              </a:ext>
            </a:extLst>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1000" dirty="0">
                <a:latin typeface="ＭＳ ゴシック" panose="020B0609070205080204" pitchFamily="49" charset="-128"/>
                <a:ea typeface="ＭＳ ゴシック" panose="020B0609070205080204" pitchFamily="49" charset="-128"/>
                <a:cs typeface="Times New Roman" panose="02020603050405020304" pitchFamily="18" charset="0"/>
              </a:rPr>
              <a:t>目標の高さを決めるとき、目盛板に「ふせん」をつけて位置を決めておく。</a:t>
            </a:r>
            <a:endParaRPr kumimoji="0" lang="en-US" altLang="ja-JP" sz="10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2" name="Text Box 5">
            <a:extLst>
              <a:ext uri="{FF2B5EF4-FFF2-40B4-BE49-F238E27FC236}">
                <a16:creationId xmlns:a16="http://schemas.microsoft.com/office/drawing/2014/main" id="{171083A2-91D9-3DC1-2AB6-F263D4BA2B3E}"/>
              </a:ext>
            </a:extLst>
          </p:cNvPr>
          <p:cNvSpPr txBox="1">
            <a:spLocks noChangeArrowheads="1"/>
          </p:cNvSpPr>
          <p:nvPr/>
        </p:nvSpPr>
        <p:spPr bwMode="auto">
          <a:xfrm>
            <a:off x="6160691" y="751593"/>
            <a:ext cx="2260933" cy="30777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lgn="ct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読みかたの例（コツ）</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24" name="直線矢印コネクタ 23">
            <a:extLst>
              <a:ext uri="{FF2B5EF4-FFF2-40B4-BE49-F238E27FC236}">
                <a16:creationId xmlns:a16="http://schemas.microsoft.com/office/drawing/2014/main" id="{64123A91-4CE5-1949-EEF1-EAE3EBD911A5}"/>
              </a:ext>
            </a:extLst>
          </p:cNvPr>
          <p:cNvCxnSpPr>
            <a:cxnSpLocks/>
            <a:stCxn id="19" idx="1"/>
          </p:cNvCxnSpPr>
          <p:nvPr/>
        </p:nvCxnSpPr>
        <p:spPr>
          <a:xfrm flipH="1">
            <a:off x="7208736" y="1471215"/>
            <a:ext cx="449382" cy="150099"/>
          </a:xfrm>
          <a:prstGeom prst="straightConnector1">
            <a:avLst/>
          </a:prstGeom>
          <a:ln w="19050">
            <a:solidFill>
              <a:srgbClr val="FFC000"/>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25" name="Text Box 5">
            <a:extLst>
              <a:ext uri="{FF2B5EF4-FFF2-40B4-BE49-F238E27FC236}">
                <a16:creationId xmlns:a16="http://schemas.microsoft.com/office/drawing/2014/main" id="{5C396E65-6939-4938-4180-C20ABAA2B93D}"/>
              </a:ext>
            </a:extLst>
          </p:cNvPr>
          <p:cNvSpPr txBox="1">
            <a:spLocks noChangeArrowheads="1"/>
          </p:cNvSpPr>
          <p:nvPr/>
        </p:nvSpPr>
        <p:spPr bwMode="auto">
          <a:xfrm>
            <a:off x="7662795" y="1891699"/>
            <a:ext cx="1476528" cy="553998"/>
          </a:xfrm>
          <a:prstGeom prst="rect">
            <a:avLst/>
          </a:prstGeom>
          <a:noFill/>
          <a:ln w="12700">
            <a:solidFill>
              <a:srgbClr val="000000"/>
            </a:solidFill>
            <a:prstDash val="solid"/>
            <a:miter lim="800000"/>
            <a:headEnd/>
            <a:tailEnd/>
            <a:extLst>
              <a:ext uri="{C807C97D-BFC1-408E-A445-0C87EB9F89A2}">
                <ask:lineSketchStyleProps xmlns:ask="http://schemas.microsoft.com/office/drawing/2018/sketchyshapes">
                  <ask:type>
                    <ask:lineSketchNone/>
                  </ask:type>
                </ask:lineSketchStyleProps>
              </a:ext>
            </a:extLst>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1000" dirty="0">
                <a:latin typeface="ＭＳ ゴシック" panose="020B0609070205080204" pitchFamily="49" charset="-128"/>
                <a:ea typeface="ＭＳ ゴシック" panose="020B0609070205080204" pitchFamily="49" charset="-128"/>
                <a:cs typeface="Times New Roman" panose="02020603050405020304" pitchFamily="18" charset="0"/>
              </a:rPr>
              <a:t>おもりが中心線になるようにチェックする。（傾かないように）</a:t>
            </a:r>
            <a:endParaRPr kumimoji="0" lang="en-US" altLang="ja-JP" sz="10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6" name="Text Box 5">
            <a:extLst>
              <a:ext uri="{FF2B5EF4-FFF2-40B4-BE49-F238E27FC236}">
                <a16:creationId xmlns:a16="http://schemas.microsoft.com/office/drawing/2014/main" id="{36529553-66E8-2164-712B-AF19789B34AC}"/>
              </a:ext>
            </a:extLst>
          </p:cNvPr>
          <p:cNvSpPr txBox="1">
            <a:spLocks noChangeArrowheads="1"/>
          </p:cNvSpPr>
          <p:nvPr/>
        </p:nvSpPr>
        <p:spPr bwMode="auto">
          <a:xfrm>
            <a:off x="7658119" y="5068518"/>
            <a:ext cx="1397514" cy="861774"/>
          </a:xfrm>
          <a:prstGeom prst="rect">
            <a:avLst/>
          </a:prstGeom>
          <a:noFill/>
          <a:ln w="12700">
            <a:solidFill>
              <a:srgbClr val="000000"/>
            </a:solidFill>
            <a:prstDash val="solid"/>
            <a:miter lim="800000"/>
            <a:headEnd/>
            <a:tailEnd/>
            <a:extLst>
              <a:ext uri="{C807C97D-BFC1-408E-A445-0C87EB9F89A2}">
                <ask:lineSketchStyleProps xmlns:ask="http://schemas.microsoft.com/office/drawing/2018/sketchyshapes">
                  <ask:type>
                    <ask:lineSketchNone/>
                  </ask:type>
                </ask:lineSketchStyleProps>
              </a:ext>
            </a:extLst>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1000" dirty="0">
                <a:latin typeface="ＭＳ ゴシック" panose="020B0609070205080204" pitchFamily="49" charset="-128"/>
                <a:ea typeface="ＭＳ ゴシック" panose="020B0609070205080204" pitchFamily="49" charset="-128"/>
                <a:cs typeface="Times New Roman" panose="02020603050405020304" pitchFamily="18" charset="0"/>
              </a:rPr>
              <a:t>○（よい例）</a:t>
            </a:r>
            <a:endParaRPr kumimoji="0" lang="en-US" altLang="ja-JP" sz="10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88900" indent="-88900"/>
            <a:r>
              <a:rPr kumimoji="0" lang="ja-JP" altLang="en-US" sz="1000" dirty="0">
                <a:latin typeface="ＭＳ ゴシック" panose="020B0609070205080204" pitchFamily="49" charset="-128"/>
                <a:ea typeface="ＭＳ ゴシック" panose="020B0609070205080204" pitchFamily="49" charset="-128"/>
                <a:cs typeface="Times New Roman" panose="02020603050405020304" pitchFamily="18" charset="0"/>
              </a:rPr>
              <a:t>・中心に近い線でみる。</a:t>
            </a:r>
            <a:endParaRPr kumimoji="0" lang="en-US" altLang="ja-JP" sz="10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88900" indent="-88900"/>
            <a:r>
              <a:rPr kumimoji="0" lang="ja-JP" altLang="en-US" sz="1000" dirty="0">
                <a:latin typeface="ＭＳ ゴシック" panose="020B0609070205080204" pitchFamily="49" charset="-128"/>
                <a:ea typeface="ＭＳ ゴシック" panose="020B0609070205080204" pitchFamily="49" charset="-128"/>
                <a:cs typeface="Times New Roman" panose="02020603050405020304" pitchFamily="18" charset="0"/>
              </a:rPr>
              <a:t>・クリップの下で近い方からみる。</a:t>
            </a:r>
            <a:endParaRPr kumimoji="0" lang="en-US" altLang="ja-JP" sz="10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28" name="直線矢印コネクタ 27">
            <a:extLst>
              <a:ext uri="{FF2B5EF4-FFF2-40B4-BE49-F238E27FC236}">
                <a16:creationId xmlns:a16="http://schemas.microsoft.com/office/drawing/2014/main" id="{9FEC424E-10A4-F401-5393-1BCDE14F1786}"/>
              </a:ext>
            </a:extLst>
          </p:cNvPr>
          <p:cNvCxnSpPr>
            <a:cxnSpLocks/>
          </p:cNvCxnSpPr>
          <p:nvPr/>
        </p:nvCxnSpPr>
        <p:spPr>
          <a:xfrm flipH="1">
            <a:off x="6579998" y="2002994"/>
            <a:ext cx="1068586" cy="14007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662EAE32-3A91-3ECD-5679-D8C5E492B51D}"/>
              </a:ext>
            </a:extLst>
          </p:cNvPr>
          <p:cNvCxnSpPr>
            <a:cxnSpLocks/>
          </p:cNvCxnSpPr>
          <p:nvPr/>
        </p:nvCxnSpPr>
        <p:spPr>
          <a:xfrm flipH="1">
            <a:off x="6708068" y="5208081"/>
            <a:ext cx="950050" cy="462969"/>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F58025AC-3F95-73C3-96E0-424AFBAB3156}"/>
              </a:ext>
            </a:extLst>
          </p:cNvPr>
          <p:cNvCxnSpPr/>
          <p:nvPr/>
        </p:nvCxnSpPr>
        <p:spPr>
          <a:xfrm>
            <a:off x="5832583" y="734213"/>
            <a:ext cx="20015" cy="6164006"/>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 name="正方形/長方形 4">
            <a:extLst>
              <a:ext uri="{FF2B5EF4-FFF2-40B4-BE49-F238E27FC236}">
                <a16:creationId xmlns:a16="http://schemas.microsoft.com/office/drawing/2014/main" id="{2D4DA11E-839F-C08F-37B3-6F07E3EC8690}"/>
              </a:ext>
            </a:extLst>
          </p:cNvPr>
          <p:cNvSpPr/>
          <p:nvPr/>
        </p:nvSpPr>
        <p:spPr>
          <a:xfrm>
            <a:off x="6811628" y="3562626"/>
            <a:ext cx="1673913" cy="199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8" name="図 37" descr="アイコン&#10;&#10;自動的に生成された説明">
            <a:extLst>
              <a:ext uri="{FF2B5EF4-FFF2-40B4-BE49-F238E27FC236}">
                <a16:creationId xmlns:a16="http://schemas.microsoft.com/office/drawing/2014/main" id="{0CEB04DD-DCEA-CD35-7A56-41B5F92A508E}"/>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flipH="1">
            <a:off x="6179561" y="2841218"/>
            <a:ext cx="738721" cy="535390"/>
          </a:xfrm>
          <a:prstGeom prst="rect">
            <a:avLst/>
          </a:prstGeom>
        </p:spPr>
      </p:pic>
      <p:sp>
        <p:nvSpPr>
          <p:cNvPr id="39" name="アーチ 38">
            <a:extLst>
              <a:ext uri="{FF2B5EF4-FFF2-40B4-BE49-F238E27FC236}">
                <a16:creationId xmlns:a16="http://schemas.microsoft.com/office/drawing/2014/main" id="{A8CAAC84-97F2-008A-4AA0-7DD48EADF84A}"/>
              </a:ext>
            </a:extLst>
          </p:cNvPr>
          <p:cNvSpPr/>
          <p:nvPr/>
        </p:nvSpPr>
        <p:spPr>
          <a:xfrm>
            <a:off x="6736493" y="3442528"/>
            <a:ext cx="127000" cy="807776"/>
          </a:xfrm>
          <a:prstGeom prst="blockArc">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41" name="直線コネクタ 40">
            <a:extLst>
              <a:ext uri="{FF2B5EF4-FFF2-40B4-BE49-F238E27FC236}">
                <a16:creationId xmlns:a16="http://schemas.microsoft.com/office/drawing/2014/main" id="{F906E634-1477-9E93-6D4C-7FB96E30083E}"/>
              </a:ext>
            </a:extLst>
          </p:cNvPr>
          <p:cNvCxnSpPr>
            <a:cxnSpLocks/>
          </p:cNvCxnSpPr>
          <p:nvPr/>
        </p:nvCxnSpPr>
        <p:spPr>
          <a:xfrm>
            <a:off x="6811628" y="3562626"/>
            <a:ext cx="215467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96C8EE54-C7B7-B5F5-04A7-2D4B7DD4A736}"/>
              </a:ext>
            </a:extLst>
          </p:cNvPr>
          <p:cNvCxnSpPr>
            <a:cxnSpLocks/>
          </p:cNvCxnSpPr>
          <p:nvPr/>
        </p:nvCxnSpPr>
        <p:spPr>
          <a:xfrm>
            <a:off x="6783195" y="2156863"/>
            <a:ext cx="26684" cy="353943"/>
          </a:xfrm>
          <a:prstGeom prst="line">
            <a:avLst/>
          </a:prstGeom>
          <a:ln w="19050">
            <a:solidFill>
              <a:srgbClr val="FFC000"/>
            </a:solidFill>
            <a:prstDash val="dashDot"/>
          </a:ln>
        </p:spPr>
        <p:style>
          <a:lnRef idx="1">
            <a:schemeClr val="accent1"/>
          </a:lnRef>
          <a:fillRef idx="0">
            <a:schemeClr val="accent1"/>
          </a:fillRef>
          <a:effectRef idx="0">
            <a:schemeClr val="accent1"/>
          </a:effectRef>
          <a:fontRef idx="minor">
            <a:schemeClr val="tx1"/>
          </a:fontRef>
        </p:style>
      </p:cxnSp>
      <p:cxnSp>
        <p:nvCxnSpPr>
          <p:cNvPr id="49" name="直線矢印コネクタ 48">
            <a:extLst>
              <a:ext uri="{FF2B5EF4-FFF2-40B4-BE49-F238E27FC236}">
                <a16:creationId xmlns:a16="http://schemas.microsoft.com/office/drawing/2014/main" id="{FC3E22CA-8538-43C4-4E39-F4BD6203AB47}"/>
              </a:ext>
            </a:extLst>
          </p:cNvPr>
          <p:cNvCxnSpPr>
            <a:cxnSpLocks/>
          </p:cNvCxnSpPr>
          <p:nvPr/>
        </p:nvCxnSpPr>
        <p:spPr>
          <a:xfrm flipV="1">
            <a:off x="6471226" y="1631280"/>
            <a:ext cx="328767" cy="760286"/>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a:extLst>
              <a:ext uri="{FF2B5EF4-FFF2-40B4-BE49-F238E27FC236}">
                <a16:creationId xmlns:a16="http://schemas.microsoft.com/office/drawing/2014/main" id="{663C1DC5-2B4A-97A5-DAB8-075509B5B478}"/>
              </a:ext>
            </a:extLst>
          </p:cNvPr>
          <p:cNvCxnSpPr>
            <a:cxnSpLocks/>
          </p:cNvCxnSpPr>
          <p:nvPr/>
        </p:nvCxnSpPr>
        <p:spPr>
          <a:xfrm flipV="1">
            <a:off x="6783195" y="2958062"/>
            <a:ext cx="2083403" cy="197456"/>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2" name="正方形/長方形 51">
            <a:extLst>
              <a:ext uri="{FF2B5EF4-FFF2-40B4-BE49-F238E27FC236}">
                <a16:creationId xmlns:a16="http://schemas.microsoft.com/office/drawing/2014/main" id="{7BF99D5D-5F78-65AC-AD79-54655D2FFF21}"/>
              </a:ext>
            </a:extLst>
          </p:cNvPr>
          <p:cNvSpPr/>
          <p:nvPr/>
        </p:nvSpPr>
        <p:spPr>
          <a:xfrm>
            <a:off x="6990975" y="6459733"/>
            <a:ext cx="1673913" cy="199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3" name="図 52" descr="アイコン&#10;&#10;自動的に生成された説明">
            <a:extLst>
              <a:ext uri="{FF2B5EF4-FFF2-40B4-BE49-F238E27FC236}">
                <a16:creationId xmlns:a16="http://schemas.microsoft.com/office/drawing/2014/main" id="{8CA249A4-C9F9-57D6-D26C-640FC9FDA720}"/>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flipH="1">
            <a:off x="6187357" y="6145258"/>
            <a:ext cx="738721" cy="535390"/>
          </a:xfrm>
          <a:prstGeom prst="rect">
            <a:avLst/>
          </a:prstGeom>
        </p:spPr>
      </p:pic>
      <p:cxnSp>
        <p:nvCxnSpPr>
          <p:cNvPr id="54" name="直線コネクタ 53">
            <a:extLst>
              <a:ext uri="{FF2B5EF4-FFF2-40B4-BE49-F238E27FC236}">
                <a16:creationId xmlns:a16="http://schemas.microsoft.com/office/drawing/2014/main" id="{6B31EE23-DEDA-E378-4770-DD8E4781A031}"/>
              </a:ext>
            </a:extLst>
          </p:cNvPr>
          <p:cNvCxnSpPr>
            <a:cxnSpLocks/>
          </p:cNvCxnSpPr>
          <p:nvPr/>
        </p:nvCxnSpPr>
        <p:spPr>
          <a:xfrm>
            <a:off x="6711146" y="5163229"/>
            <a:ext cx="0" cy="366711"/>
          </a:xfrm>
          <a:prstGeom prst="line">
            <a:avLst/>
          </a:prstGeom>
          <a:ln w="19050">
            <a:solidFill>
              <a:srgbClr val="FFC000"/>
            </a:solidFill>
            <a:prstDash val="dashDot"/>
          </a:ln>
        </p:spPr>
        <p:style>
          <a:lnRef idx="1">
            <a:schemeClr val="accent1"/>
          </a:lnRef>
          <a:fillRef idx="0">
            <a:schemeClr val="accent1"/>
          </a:fillRef>
          <a:effectRef idx="0">
            <a:schemeClr val="accent1"/>
          </a:effectRef>
          <a:fontRef idx="minor">
            <a:schemeClr val="tx1"/>
          </a:fontRef>
        </p:style>
      </p:cxnSp>
      <p:cxnSp>
        <p:nvCxnSpPr>
          <p:cNvPr id="55" name="直線矢印コネクタ 54">
            <a:extLst>
              <a:ext uri="{FF2B5EF4-FFF2-40B4-BE49-F238E27FC236}">
                <a16:creationId xmlns:a16="http://schemas.microsoft.com/office/drawing/2014/main" id="{8A47CBA7-E583-FDD7-1474-2A02568EAA9C}"/>
              </a:ext>
            </a:extLst>
          </p:cNvPr>
          <p:cNvCxnSpPr>
            <a:cxnSpLocks/>
          </p:cNvCxnSpPr>
          <p:nvPr/>
        </p:nvCxnSpPr>
        <p:spPr>
          <a:xfrm flipV="1">
            <a:off x="6473031" y="4818793"/>
            <a:ext cx="180968" cy="566721"/>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線矢印コネクタ 55">
            <a:extLst>
              <a:ext uri="{FF2B5EF4-FFF2-40B4-BE49-F238E27FC236}">
                <a16:creationId xmlns:a16="http://schemas.microsoft.com/office/drawing/2014/main" id="{5C2EB3D2-8E5B-FE7C-6CA1-12C67377BE3F}"/>
              </a:ext>
            </a:extLst>
          </p:cNvPr>
          <p:cNvCxnSpPr>
            <a:cxnSpLocks/>
          </p:cNvCxnSpPr>
          <p:nvPr/>
        </p:nvCxnSpPr>
        <p:spPr>
          <a:xfrm flipV="1">
            <a:off x="6921323" y="6181639"/>
            <a:ext cx="2134310" cy="151962"/>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7" name="アーチ 56">
            <a:extLst>
              <a:ext uri="{FF2B5EF4-FFF2-40B4-BE49-F238E27FC236}">
                <a16:creationId xmlns:a16="http://schemas.microsoft.com/office/drawing/2014/main" id="{41AE8A6F-2A81-A2C5-C377-187FF7975748}"/>
              </a:ext>
            </a:extLst>
          </p:cNvPr>
          <p:cNvSpPr/>
          <p:nvPr/>
        </p:nvSpPr>
        <p:spPr>
          <a:xfrm>
            <a:off x="6882310" y="6277093"/>
            <a:ext cx="127000" cy="807776"/>
          </a:xfrm>
          <a:prstGeom prst="blockArc">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5" name="Text Box 5">
            <a:extLst>
              <a:ext uri="{FF2B5EF4-FFF2-40B4-BE49-F238E27FC236}">
                <a16:creationId xmlns:a16="http://schemas.microsoft.com/office/drawing/2014/main" id="{66015A20-79CE-C4F0-27FC-0F7F90B27619}"/>
              </a:ext>
            </a:extLst>
          </p:cNvPr>
          <p:cNvSpPr txBox="1">
            <a:spLocks noChangeArrowheads="1"/>
          </p:cNvSpPr>
          <p:nvPr/>
        </p:nvSpPr>
        <p:spPr bwMode="auto">
          <a:xfrm>
            <a:off x="7692711" y="3811413"/>
            <a:ext cx="1362922" cy="400110"/>
          </a:xfrm>
          <a:prstGeom prst="rect">
            <a:avLst/>
          </a:prstGeom>
          <a:noFill/>
          <a:ln w="12700">
            <a:solidFill>
              <a:srgbClr val="000000"/>
            </a:solidFill>
            <a:prstDash val="solid"/>
            <a:miter lim="800000"/>
            <a:headEnd/>
            <a:tailEnd/>
            <a:extLst>
              <a:ext uri="{C807C97D-BFC1-408E-A445-0C87EB9F89A2}">
                <ask:lineSketchStyleProps xmlns:ask="http://schemas.microsoft.com/office/drawing/2018/sketchyshapes">
                  <ask:type>
                    <ask:lineSketchNone/>
                  </ask:type>
                </ask:lineSketchStyleProps>
              </a:ext>
            </a:extLst>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en-US" altLang="ja-JP" sz="10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000" dirty="0">
                <a:latin typeface="ＭＳ ゴシック" panose="020B0609070205080204" pitchFamily="49" charset="-128"/>
                <a:ea typeface="ＭＳ ゴシック" panose="020B0609070205080204" pitchFamily="49" charset="-128"/>
                <a:cs typeface="Times New Roman" panose="02020603050405020304" pitchFamily="18" charset="0"/>
              </a:rPr>
              <a:t>クリップより上からみる。</a:t>
            </a:r>
            <a:endParaRPr kumimoji="0" lang="en-US" altLang="ja-JP" sz="10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70" name="Text Box 5">
            <a:extLst>
              <a:ext uri="{FF2B5EF4-FFF2-40B4-BE49-F238E27FC236}">
                <a16:creationId xmlns:a16="http://schemas.microsoft.com/office/drawing/2014/main" id="{C080DCD4-A5CA-B64F-BA89-25D9F48A6E59}"/>
              </a:ext>
            </a:extLst>
          </p:cNvPr>
          <p:cNvSpPr txBox="1">
            <a:spLocks noChangeArrowheads="1"/>
          </p:cNvSpPr>
          <p:nvPr/>
        </p:nvSpPr>
        <p:spPr bwMode="auto">
          <a:xfrm>
            <a:off x="7692711" y="2527180"/>
            <a:ext cx="1400345" cy="400110"/>
          </a:xfrm>
          <a:prstGeom prst="rect">
            <a:avLst/>
          </a:prstGeom>
          <a:noFill/>
          <a:ln w="12700">
            <a:solidFill>
              <a:srgbClr val="000000"/>
            </a:solidFill>
            <a:prstDash val="solid"/>
            <a:miter lim="800000"/>
            <a:headEnd/>
            <a:tailEnd/>
            <a:extLst>
              <a:ext uri="{C807C97D-BFC1-408E-A445-0C87EB9F89A2}">
                <ask:lineSketchStyleProps xmlns:ask="http://schemas.microsoft.com/office/drawing/2018/sketchyshapes">
                  <ask:type>
                    <ask:lineSketchNone/>
                  </ask:type>
                </ask:lineSketchStyleProps>
              </a:ext>
            </a:extLst>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en-US" altLang="ja-JP" sz="10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000" dirty="0">
                <a:latin typeface="ＭＳ ゴシック" panose="020B0609070205080204" pitchFamily="49" charset="-128"/>
                <a:ea typeface="ＭＳ ゴシック" panose="020B0609070205080204" pitchFamily="49" charset="-128"/>
                <a:cs typeface="Times New Roman" panose="02020603050405020304" pitchFamily="18" charset="0"/>
              </a:rPr>
              <a:t>中心から左にずれている。</a:t>
            </a:r>
            <a:endParaRPr kumimoji="0" lang="en-US" altLang="ja-JP" sz="10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71" name="直線矢印コネクタ 70">
            <a:extLst>
              <a:ext uri="{FF2B5EF4-FFF2-40B4-BE49-F238E27FC236}">
                <a16:creationId xmlns:a16="http://schemas.microsoft.com/office/drawing/2014/main" id="{F2CC941E-DD87-0A97-4080-CB85D3CEB1FD}"/>
              </a:ext>
            </a:extLst>
          </p:cNvPr>
          <p:cNvCxnSpPr>
            <a:cxnSpLocks/>
            <a:stCxn id="70" idx="1"/>
          </p:cNvCxnSpPr>
          <p:nvPr/>
        </p:nvCxnSpPr>
        <p:spPr>
          <a:xfrm flipH="1" flipV="1">
            <a:off x="6435140" y="2376443"/>
            <a:ext cx="1257571" cy="35079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 name="図 1" descr="アイコン&#10;&#10;自動的に生成された説明">
            <a:extLst>
              <a:ext uri="{FF2B5EF4-FFF2-40B4-BE49-F238E27FC236}">
                <a16:creationId xmlns:a16="http://schemas.microsoft.com/office/drawing/2014/main" id="{B7821CBA-0F41-AF7C-A03B-AA5B8657ADC2}"/>
              </a:ext>
            </a:extLst>
          </p:cNvPr>
          <p:cNvPicPr>
            <a:picLocks noChangeAspect="1"/>
          </p:cNvPicPr>
          <p:nvPr/>
        </p:nvPicPr>
        <p:blipFill>
          <a:blip r:embed="rId9" cstate="print">
            <a:alphaModFix amt="18000"/>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flipH="1">
            <a:off x="6071158" y="3242929"/>
            <a:ext cx="738721" cy="535390"/>
          </a:xfrm>
          <a:prstGeom prst="rect">
            <a:avLst/>
          </a:prstGeom>
        </p:spPr>
      </p:pic>
    </p:spTree>
    <p:extLst>
      <p:ext uri="{BB962C8B-B14F-4D97-AF65-F5344CB8AC3E}">
        <p14:creationId xmlns:p14="http://schemas.microsoft.com/office/powerpoint/2010/main" val="2037085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正方形/長方形 78">
            <a:extLst>
              <a:ext uri="{FF2B5EF4-FFF2-40B4-BE49-F238E27FC236}">
                <a16:creationId xmlns:a16="http://schemas.microsoft.com/office/drawing/2014/main" id="{1144BC8D-3E17-68DA-80DB-11CFF3CDAC7E}"/>
              </a:ext>
            </a:extLst>
          </p:cNvPr>
          <p:cNvSpPr/>
          <p:nvPr/>
        </p:nvSpPr>
        <p:spPr>
          <a:xfrm rot="5400000" flipH="1">
            <a:off x="4658166" y="3554360"/>
            <a:ext cx="1242516" cy="436687"/>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30595" y="110608"/>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フロント・スタッフ　使い方の例</a:t>
            </a:r>
          </a:p>
        </p:txBody>
      </p:sp>
      <p:sp>
        <p:nvSpPr>
          <p:cNvPr id="2" name="Rectangle 2">
            <a:extLst>
              <a:ext uri="{FF2B5EF4-FFF2-40B4-BE49-F238E27FC236}">
                <a16:creationId xmlns:a16="http://schemas.microsoft.com/office/drawing/2014/main" id="{4E32EB5B-10E6-D5A2-3ED8-B29F3DF55E6A}"/>
              </a:ext>
            </a:extLst>
          </p:cNvPr>
          <p:cNvSpPr>
            <a:spLocks noChangeArrowheads="1"/>
          </p:cNvSpPr>
          <p:nvPr/>
        </p:nvSpPr>
        <p:spPr bwMode="gray">
          <a:xfrm>
            <a:off x="3252281" y="-36088"/>
            <a:ext cx="608027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つか　かた　　　　　れい　　　　　　　　　　　　　　</a:t>
            </a:r>
          </a:p>
        </p:txBody>
      </p:sp>
      <p:cxnSp>
        <p:nvCxnSpPr>
          <p:cNvPr id="51" name="直線矢印コネクタ 50">
            <a:extLst>
              <a:ext uri="{FF2B5EF4-FFF2-40B4-BE49-F238E27FC236}">
                <a16:creationId xmlns:a16="http://schemas.microsoft.com/office/drawing/2014/main" id="{329FF5A2-3FE2-F4E1-41BC-91F83A96DD70}"/>
              </a:ext>
            </a:extLst>
          </p:cNvPr>
          <p:cNvCxnSpPr>
            <a:cxnSpLocks/>
          </p:cNvCxnSpPr>
          <p:nvPr/>
        </p:nvCxnSpPr>
        <p:spPr>
          <a:xfrm>
            <a:off x="6209430" y="2740095"/>
            <a:ext cx="1954305"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5" name="正方形/長方形 34">
            <a:extLst>
              <a:ext uri="{FF2B5EF4-FFF2-40B4-BE49-F238E27FC236}">
                <a16:creationId xmlns:a16="http://schemas.microsoft.com/office/drawing/2014/main" id="{5D5F2946-E3D4-907D-040E-350DD21B3736}"/>
              </a:ext>
            </a:extLst>
          </p:cNvPr>
          <p:cNvSpPr/>
          <p:nvPr/>
        </p:nvSpPr>
        <p:spPr>
          <a:xfrm flipH="1">
            <a:off x="47452" y="4472535"/>
            <a:ext cx="3373323" cy="75137"/>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6608A6EC-85F1-CF3C-9C50-2DFBB16BDF11}"/>
              </a:ext>
            </a:extLst>
          </p:cNvPr>
          <p:cNvSpPr/>
          <p:nvPr/>
        </p:nvSpPr>
        <p:spPr>
          <a:xfrm rot="5400000" flipH="1">
            <a:off x="1726932" y="4252449"/>
            <a:ext cx="186536" cy="493566"/>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611696DF-74C6-4F7E-96ED-1E27185D71DE}"/>
              </a:ext>
            </a:extLst>
          </p:cNvPr>
          <p:cNvSpPr/>
          <p:nvPr/>
        </p:nvSpPr>
        <p:spPr>
          <a:xfrm rot="5400000" flipH="1">
            <a:off x="1179949" y="3633546"/>
            <a:ext cx="1242516" cy="436687"/>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501B067A-3EBD-F852-535C-29381CB10152}"/>
              </a:ext>
            </a:extLst>
          </p:cNvPr>
          <p:cNvSpPr/>
          <p:nvPr/>
        </p:nvSpPr>
        <p:spPr>
          <a:xfrm rot="5400000" flipH="1">
            <a:off x="3251559" y="4454710"/>
            <a:ext cx="186536" cy="142951"/>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コネクタ 26">
            <a:extLst>
              <a:ext uri="{FF2B5EF4-FFF2-40B4-BE49-F238E27FC236}">
                <a16:creationId xmlns:a16="http://schemas.microsoft.com/office/drawing/2014/main" id="{0D552666-31B3-88F9-2E1A-1D8574CF32E5}"/>
              </a:ext>
            </a:extLst>
          </p:cNvPr>
          <p:cNvCxnSpPr>
            <a:cxnSpLocks/>
          </p:cNvCxnSpPr>
          <p:nvPr/>
        </p:nvCxnSpPr>
        <p:spPr>
          <a:xfrm flipH="1">
            <a:off x="1854831" y="3299777"/>
            <a:ext cx="1276" cy="110422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8" name="円: 塗りつぶしなし 27">
            <a:extLst>
              <a:ext uri="{FF2B5EF4-FFF2-40B4-BE49-F238E27FC236}">
                <a16:creationId xmlns:a16="http://schemas.microsoft.com/office/drawing/2014/main" id="{9549D674-3177-9016-A3A3-D88B305CD22F}"/>
              </a:ext>
            </a:extLst>
          </p:cNvPr>
          <p:cNvSpPr/>
          <p:nvPr/>
        </p:nvSpPr>
        <p:spPr>
          <a:xfrm flipH="1">
            <a:off x="1774230" y="4336449"/>
            <a:ext cx="161203" cy="139030"/>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3" name="図 2">
            <a:extLst>
              <a:ext uri="{FF2B5EF4-FFF2-40B4-BE49-F238E27FC236}">
                <a16:creationId xmlns:a16="http://schemas.microsoft.com/office/drawing/2014/main" id="{03A1F121-B8F6-309D-D2BC-FBB254BD11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77" y="877568"/>
            <a:ext cx="606091" cy="1403148"/>
          </a:xfrm>
          <a:prstGeom prst="rect">
            <a:avLst/>
          </a:prstGeom>
        </p:spPr>
      </p:pic>
      <p:grpSp>
        <p:nvGrpSpPr>
          <p:cNvPr id="33" name="グループ化 32">
            <a:extLst>
              <a:ext uri="{FF2B5EF4-FFF2-40B4-BE49-F238E27FC236}">
                <a16:creationId xmlns:a16="http://schemas.microsoft.com/office/drawing/2014/main" id="{D6929029-6510-F5EF-F006-C71FB78074A9}"/>
              </a:ext>
            </a:extLst>
          </p:cNvPr>
          <p:cNvGrpSpPr/>
          <p:nvPr/>
        </p:nvGrpSpPr>
        <p:grpSpPr>
          <a:xfrm flipH="1">
            <a:off x="4348499" y="1917148"/>
            <a:ext cx="1477679" cy="363141"/>
            <a:chOff x="-384790" y="198830"/>
            <a:chExt cx="8837464" cy="3712977"/>
          </a:xfrm>
        </p:grpSpPr>
        <p:sp>
          <p:nvSpPr>
            <p:cNvPr id="15" name="正方形/長方形 14">
              <a:extLst>
                <a:ext uri="{FF2B5EF4-FFF2-40B4-BE49-F238E27FC236}">
                  <a16:creationId xmlns:a16="http://schemas.microsoft.com/office/drawing/2014/main" id="{23B0677B-551A-9244-5798-E4C5002236EF}"/>
                </a:ext>
              </a:extLst>
            </p:cNvPr>
            <p:cNvSpPr/>
            <p:nvPr/>
          </p:nvSpPr>
          <p:spPr>
            <a:xfrm>
              <a:off x="2800546" y="3560818"/>
              <a:ext cx="5652128" cy="177897"/>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FEE4D073-444F-1A2D-FB38-F5D457283FBF}"/>
                </a:ext>
              </a:extLst>
            </p:cNvPr>
            <p:cNvSpPr/>
            <p:nvPr/>
          </p:nvSpPr>
          <p:spPr>
            <a:xfrm rot="16200000">
              <a:off x="888696" y="1976262"/>
              <a:ext cx="3698864" cy="144000"/>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E083FCB9-0298-AC01-2FB2-D86C1590E31F}"/>
                </a:ext>
              </a:extLst>
            </p:cNvPr>
            <p:cNvSpPr/>
            <p:nvPr/>
          </p:nvSpPr>
          <p:spPr>
            <a:xfrm rot="16200000">
              <a:off x="2013469" y="3119183"/>
              <a:ext cx="483011" cy="1102237"/>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100F1B25-7286-30B4-951D-E5763510B606}"/>
                </a:ext>
              </a:extLst>
            </p:cNvPr>
            <p:cNvSpPr/>
            <p:nvPr/>
          </p:nvSpPr>
          <p:spPr>
            <a:xfrm rot="16200000">
              <a:off x="671259" y="1332522"/>
              <a:ext cx="3217329" cy="975214"/>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124DA104-EF7D-81DB-4674-BD87E9A27F67}"/>
                </a:ext>
              </a:extLst>
            </p:cNvPr>
            <p:cNvSpPr/>
            <p:nvPr/>
          </p:nvSpPr>
          <p:spPr>
            <a:xfrm>
              <a:off x="-321612" y="3581060"/>
              <a:ext cx="2037440" cy="157655"/>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950B1C0C-F239-73A9-A1FC-76B5CC49BF57}"/>
                </a:ext>
              </a:extLst>
            </p:cNvPr>
            <p:cNvSpPr/>
            <p:nvPr/>
          </p:nvSpPr>
          <p:spPr>
            <a:xfrm rot="16200000">
              <a:off x="-466676" y="3506525"/>
              <a:ext cx="483011" cy="319240"/>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コネクタ 29">
              <a:extLst>
                <a:ext uri="{FF2B5EF4-FFF2-40B4-BE49-F238E27FC236}">
                  <a16:creationId xmlns:a16="http://schemas.microsoft.com/office/drawing/2014/main" id="{8A660E66-4B7A-1018-F14F-49255A439DAA}"/>
                </a:ext>
              </a:extLst>
            </p:cNvPr>
            <p:cNvCxnSpPr>
              <a:cxnSpLocks/>
              <a:endCxn id="31" idx="0"/>
            </p:cNvCxnSpPr>
            <p:nvPr/>
          </p:nvCxnSpPr>
          <p:spPr>
            <a:xfrm>
              <a:off x="2308788" y="215593"/>
              <a:ext cx="2850" cy="285924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31" name="円: 塗りつぶしなし 30">
              <a:extLst>
                <a:ext uri="{FF2B5EF4-FFF2-40B4-BE49-F238E27FC236}">
                  <a16:creationId xmlns:a16="http://schemas.microsoft.com/office/drawing/2014/main" id="{FF82E0DE-C719-96E7-9F23-2556C9611BD7}"/>
                </a:ext>
              </a:extLst>
            </p:cNvPr>
            <p:cNvSpPr/>
            <p:nvPr/>
          </p:nvSpPr>
          <p:spPr>
            <a:xfrm>
              <a:off x="2131638" y="3074833"/>
              <a:ext cx="360000" cy="360000"/>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34" name="正方形/長方形 33">
            <a:extLst>
              <a:ext uri="{FF2B5EF4-FFF2-40B4-BE49-F238E27FC236}">
                <a16:creationId xmlns:a16="http://schemas.microsoft.com/office/drawing/2014/main" id="{572CD0C9-0518-5836-7D1C-A732CED2AE3C}"/>
              </a:ext>
            </a:extLst>
          </p:cNvPr>
          <p:cNvSpPr/>
          <p:nvPr/>
        </p:nvSpPr>
        <p:spPr>
          <a:xfrm flipH="1">
            <a:off x="7148639" y="2261973"/>
            <a:ext cx="1483847" cy="17960"/>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466222E2-91ED-9AAC-FEBA-93926869EADC}"/>
              </a:ext>
            </a:extLst>
          </p:cNvPr>
          <p:cNvSpPr/>
          <p:nvPr/>
        </p:nvSpPr>
        <p:spPr>
          <a:xfrm rot="5400000" flipH="1">
            <a:off x="7390222" y="2163817"/>
            <a:ext cx="44588" cy="217108"/>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29CE805F-21AE-5C7D-A3D1-FC5F65AFC89E}"/>
              </a:ext>
            </a:extLst>
          </p:cNvPr>
          <p:cNvSpPr/>
          <p:nvPr/>
        </p:nvSpPr>
        <p:spPr>
          <a:xfrm rot="5400000" flipH="1">
            <a:off x="7264016" y="2011718"/>
            <a:ext cx="297000" cy="192088"/>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1A3AE1D7-233D-F115-16E9-674F9152598C}"/>
              </a:ext>
            </a:extLst>
          </p:cNvPr>
          <p:cNvSpPr/>
          <p:nvPr/>
        </p:nvSpPr>
        <p:spPr>
          <a:xfrm rot="5400000" flipH="1">
            <a:off x="8583397" y="2238744"/>
            <a:ext cx="44588" cy="62881"/>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9" name="直線コネクタ 38">
            <a:extLst>
              <a:ext uri="{FF2B5EF4-FFF2-40B4-BE49-F238E27FC236}">
                <a16:creationId xmlns:a16="http://schemas.microsoft.com/office/drawing/2014/main" id="{34BD4C73-3C88-F7FF-090C-E2060096E22D}"/>
              </a:ext>
            </a:extLst>
          </p:cNvPr>
          <p:cNvCxnSpPr>
            <a:cxnSpLocks/>
          </p:cNvCxnSpPr>
          <p:nvPr/>
        </p:nvCxnSpPr>
        <p:spPr>
          <a:xfrm flipH="1">
            <a:off x="7431345" y="1989743"/>
            <a:ext cx="561" cy="26394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40" name="円: 塗りつぶしなし 39">
            <a:extLst>
              <a:ext uri="{FF2B5EF4-FFF2-40B4-BE49-F238E27FC236}">
                <a16:creationId xmlns:a16="http://schemas.microsoft.com/office/drawing/2014/main" id="{9536B973-2153-C739-64D7-707321AD35AD}"/>
              </a:ext>
            </a:extLst>
          </p:cNvPr>
          <p:cNvSpPr/>
          <p:nvPr/>
        </p:nvSpPr>
        <p:spPr>
          <a:xfrm flipH="1">
            <a:off x="7568106" y="2209891"/>
            <a:ext cx="70909" cy="33233"/>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43" name="グラフィックス 42">
            <a:extLst>
              <a:ext uri="{FF2B5EF4-FFF2-40B4-BE49-F238E27FC236}">
                <a16:creationId xmlns:a16="http://schemas.microsoft.com/office/drawing/2014/main" id="{93164E7C-44DE-482F-ED95-AC606DD5D34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8567299" y="2206863"/>
            <a:ext cx="250578" cy="407176"/>
          </a:xfrm>
          <a:prstGeom prst="rect">
            <a:avLst/>
          </a:prstGeom>
        </p:spPr>
      </p:pic>
      <p:pic>
        <p:nvPicPr>
          <p:cNvPr id="44" name="グラフィックス 43">
            <a:extLst>
              <a:ext uri="{FF2B5EF4-FFF2-40B4-BE49-F238E27FC236}">
                <a16:creationId xmlns:a16="http://schemas.microsoft.com/office/drawing/2014/main" id="{2527E4B5-901D-3333-76C8-D9D3C22CAC9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5750680" y="2197740"/>
            <a:ext cx="250578" cy="407176"/>
          </a:xfrm>
          <a:prstGeom prst="rect">
            <a:avLst/>
          </a:prstGeom>
        </p:spPr>
      </p:pic>
      <p:pic>
        <p:nvPicPr>
          <p:cNvPr id="45" name="グラフィックス 44">
            <a:extLst>
              <a:ext uri="{FF2B5EF4-FFF2-40B4-BE49-F238E27FC236}">
                <a16:creationId xmlns:a16="http://schemas.microsoft.com/office/drawing/2014/main" id="{84230886-66D6-1717-064A-DAA020AAF639}"/>
              </a:ext>
            </a:extLst>
          </p:cNvPr>
          <p:cNvPicPr>
            <a:picLocks noChangeAspect="1"/>
          </p:cNvPicPr>
          <p:nvPr/>
        </p:nvPicPr>
        <p:blipFill>
          <a:blip r:embed="rId7" cstate="print">
            <a:alphaModFix amt="60000"/>
            <a:extLst>
              <a:ext uri="{28A0092B-C50C-407E-A947-70E740481C1C}">
                <a14:useLocalDpi xmlns:a14="http://schemas.microsoft.com/office/drawing/2010/main" val="0"/>
              </a:ex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27009" y="2491521"/>
            <a:ext cx="1854988" cy="219814"/>
          </a:xfrm>
          <a:prstGeom prst="rect">
            <a:avLst/>
          </a:prstGeom>
        </p:spPr>
      </p:pic>
      <p:pic>
        <p:nvPicPr>
          <p:cNvPr id="46" name="グラフィックス 45">
            <a:extLst>
              <a:ext uri="{FF2B5EF4-FFF2-40B4-BE49-F238E27FC236}">
                <a16:creationId xmlns:a16="http://schemas.microsoft.com/office/drawing/2014/main" id="{8AFDC473-FBA3-62A2-3822-677A5C445E6A}"/>
              </a:ext>
            </a:extLst>
          </p:cNvPr>
          <p:cNvPicPr>
            <a:picLocks noChangeAspect="1"/>
          </p:cNvPicPr>
          <p:nvPr/>
        </p:nvPicPr>
        <p:blipFill>
          <a:blip r:embed="rId7" cstate="print">
            <a:alphaModFix amt="60000"/>
            <a:extLst>
              <a:ext uri="{28A0092B-C50C-407E-A947-70E740481C1C}">
                <a14:useLocalDpi xmlns:a14="http://schemas.microsoft.com/office/drawing/2010/main" val="0"/>
              </a:ex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1650249" y="2471681"/>
            <a:ext cx="1854988" cy="219814"/>
          </a:xfrm>
          <a:prstGeom prst="rect">
            <a:avLst/>
          </a:prstGeom>
        </p:spPr>
      </p:pic>
      <p:pic>
        <p:nvPicPr>
          <p:cNvPr id="47" name="グラフィックス 46">
            <a:extLst>
              <a:ext uri="{FF2B5EF4-FFF2-40B4-BE49-F238E27FC236}">
                <a16:creationId xmlns:a16="http://schemas.microsoft.com/office/drawing/2014/main" id="{11763B4C-F602-19DC-C636-0D9801A3BE55}"/>
              </a:ext>
            </a:extLst>
          </p:cNvPr>
          <p:cNvPicPr>
            <a:picLocks noChangeAspect="1"/>
          </p:cNvPicPr>
          <p:nvPr/>
        </p:nvPicPr>
        <p:blipFill>
          <a:blip r:embed="rId7" cstate="print">
            <a:alphaModFix amt="60000"/>
            <a:extLst>
              <a:ext uri="{28A0092B-C50C-407E-A947-70E740481C1C}">
                <a14:useLocalDpi xmlns:a14="http://schemas.microsoft.com/office/drawing/2010/main" val="0"/>
              </a:ex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3503593" y="2465294"/>
            <a:ext cx="1854988" cy="219814"/>
          </a:xfrm>
          <a:prstGeom prst="rect">
            <a:avLst/>
          </a:prstGeom>
        </p:spPr>
      </p:pic>
      <p:pic>
        <p:nvPicPr>
          <p:cNvPr id="48" name="グラフィックス 47">
            <a:extLst>
              <a:ext uri="{FF2B5EF4-FFF2-40B4-BE49-F238E27FC236}">
                <a16:creationId xmlns:a16="http://schemas.microsoft.com/office/drawing/2014/main" id="{EB718D2E-4ED2-6540-AB6E-F4F2AA0F0376}"/>
              </a:ext>
            </a:extLst>
          </p:cNvPr>
          <p:cNvPicPr>
            <a:picLocks noChangeAspect="1"/>
          </p:cNvPicPr>
          <p:nvPr/>
        </p:nvPicPr>
        <p:blipFill>
          <a:blip r:embed="rId7" cstate="print">
            <a:alphaModFix amt="60000"/>
            <a:extLst>
              <a:ext uri="{28A0092B-C50C-407E-A947-70E740481C1C}">
                <a14:useLocalDpi xmlns:a14="http://schemas.microsoft.com/office/drawing/2010/main" val="0"/>
              </a:ex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5273789" y="2463217"/>
            <a:ext cx="1854988" cy="219814"/>
          </a:xfrm>
          <a:prstGeom prst="rect">
            <a:avLst/>
          </a:prstGeom>
        </p:spPr>
      </p:pic>
      <p:pic>
        <p:nvPicPr>
          <p:cNvPr id="49" name="グラフィックス 48">
            <a:extLst>
              <a:ext uri="{FF2B5EF4-FFF2-40B4-BE49-F238E27FC236}">
                <a16:creationId xmlns:a16="http://schemas.microsoft.com/office/drawing/2014/main" id="{F8B52618-BAD3-17D8-0DF7-09D79CEBA782}"/>
              </a:ext>
            </a:extLst>
          </p:cNvPr>
          <p:cNvPicPr>
            <a:picLocks noChangeAspect="1"/>
          </p:cNvPicPr>
          <p:nvPr/>
        </p:nvPicPr>
        <p:blipFill>
          <a:blip r:embed="rId7" cstate="print">
            <a:alphaModFix amt="60000"/>
            <a:extLst>
              <a:ext uri="{28A0092B-C50C-407E-A947-70E740481C1C}">
                <a14:useLocalDpi xmlns:a14="http://schemas.microsoft.com/office/drawing/2010/main" val="0"/>
              </a:ex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7044326" y="2465815"/>
            <a:ext cx="1854988" cy="219814"/>
          </a:xfrm>
          <a:prstGeom prst="rect">
            <a:avLst/>
          </a:prstGeom>
        </p:spPr>
      </p:pic>
      <p:cxnSp>
        <p:nvCxnSpPr>
          <p:cNvPr id="50" name="直線コネクタ 49">
            <a:extLst>
              <a:ext uri="{FF2B5EF4-FFF2-40B4-BE49-F238E27FC236}">
                <a16:creationId xmlns:a16="http://schemas.microsoft.com/office/drawing/2014/main" id="{BB0E8D4F-DB24-A42B-6EA0-503ED431E683}"/>
              </a:ext>
            </a:extLst>
          </p:cNvPr>
          <p:cNvCxnSpPr>
            <a:cxnSpLocks/>
          </p:cNvCxnSpPr>
          <p:nvPr/>
        </p:nvCxnSpPr>
        <p:spPr>
          <a:xfrm>
            <a:off x="256615" y="1026239"/>
            <a:ext cx="8317635" cy="1204243"/>
          </a:xfrm>
          <a:prstGeom prst="line">
            <a:avLst/>
          </a:prstGeom>
          <a:ln w="1270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5400A3C2-F4CF-6EAC-D32D-C287DDF57A0E}"/>
              </a:ext>
            </a:extLst>
          </p:cNvPr>
          <p:cNvCxnSpPr>
            <a:cxnSpLocks/>
            <a:endCxn id="25" idx="3"/>
          </p:cNvCxnSpPr>
          <p:nvPr/>
        </p:nvCxnSpPr>
        <p:spPr>
          <a:xfrm>
            <a:off x="342273" y="999072"/>
            <a:ext cx="5457216" cy="1233571"/>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60" name="図 59">
            <a:extLst>
              <a:ext uri="{FF2B5EF4-FFF2-40B4-BE49-F238E27FC236}">
                <a16:creationId xmlns:a16="http://schemas.microsoft.com/office/drawing/2014/main" id="{3FA946F6-2470-5FEB-CD52-904F614D6E4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7753287" y="723719"/>
            <a:ext cx="513445" cy="1545357"/>
          </a:xfrm>
          <a:prstGeom prst="rect">
            <a:avLst/>
          </a:prstGeom>
        </p:spPr>
      </p:pic>
      <p:pic>
        <p:nvPicPr>
          <p:cNvPr id="61" name="図 60">
            <a:extLst>
              <a:ext uri="{FF2B5EF4-FFF2-40B4-BE49-F238E27FC236}">
                <a16:creationId xmlns:a16="http://schemas.microsoft.com/office/drawing/2014/main" id="{8522A1AC-A2A4-C250-BD4C-1C279D322A4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5400000">
            <a:off x="6459593" y="870701"/>
            <a:ext cx="432790" cy="1302602"/>
          </a:xfrm>
          <a:prstGeom prst="rect">
            <a:avLst/>
          </a:prstGeom>
        </p:spPr>
      </p:pic>
      <p:sp>
        <p:nvSpPr>
          <p:cNvPr id="66" name="テキスト ボックス 2">
            <a:extLst>
              <a:ext uri="{FF2B5EF4-FFF2-40B4-BE49-F238E27FC236}">
                <a16:creationId xmlns:a16="http://schemas.microsoft.com/office/drawing/2014/main" id="{7DF1822B-977E-6596-967B-EA98E9D225F8}"/>
              </a:ext>
            </a:extLst>
          </p:cNvPr>
          <p:cNvSpPr txBox="1">
            <a:spLocks noChangeArrowheads="1"/>
          </p:cNvSpPr>
          <p:nvPr/>
        </p:nvSpPr>
        <p:spPr bwMode="auto">
          <a:xfrm>
            <a:off x="5681209" y="1654705"/>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rPr>
              <a:t>A</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67" name="楕円 66">
            <a:extLst>
              <a:ext uri="{FF2B5EF4-FFF2-40B4-BE49-F238E27FC236}">
                <a16:creationId xmlns:a16="http://schemas.microsoft.com/office/drawing/2014/main" id="{0649F634-5717-5507-D8B2-FDCE2C3243E3}"/>
              </a:ext>
            </a:extLst>
          </p:cNvPr>
          <p:cNvSpPr/>
          <p:nvPr/>
        </p:nvSpPr>
        <p:spPr>
          <a:xfrm>
            <a:off x="8141957" y="1731125"/>
            <a:ext cx="883586" cy="881067"/>
          </a:xfrm>
          <a:prstGeom prst="ellipse">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3" name="直線コネクタ 72">
            <a:extLst>
              <a:ext uri="{FF2B5EF4-FFF2-40B4-BE49-F238E27FC236}">
                <a16:creationId xmlns:a16="http://schemas.microsoft.com/office/drawing/2014/main" id="{175F9308-290F-90A6-9BDC-6B0F85AF6E08}"/>
              </a:ext>
            </a:extLst>
          </p:cNvPr>
          <p:cNvCxnSpPr>
            <a:cxnSpLocks/>
          </p:cNvCxnSpPr>
          <p:nvPr/>
        </p:nvCxnSpPr>
        <p:spPr>
          <a:xfrm>
            <a:off x="97453" y="3294785"/>
            <a:ext cx="3364339" cy="1182706"/>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7" name="正方形/長方形 76">
            <a:extLst>
              <a:ext uri="{FF2B5EF4-FFF2-40B4-BE49-F238E27FC236}">
                <a16:creationId xmlns:a16="http://schemas.microsoft.com/office/drawing/2014/main" id="{9BE35C2A-2E79-1129-D7F4-E8EC7AD2D760}"/>
              </a:ext>
            </a:extLst>
          </p:cNvPr>
          <p:cNvSpPr/>
          <p:nvPr/>
        </p:nvSpPr>
        <p:spPr>
          <a:xfrm flipH="1">
            <a:off x="4524539" y="4442395"/>
            <a:ext cx="3844378" cy="45719"/>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a:extLst>
              <a:ext uri="{FF2B5EF4-FFF2-40B4-BE49-F238E27FC236}">
                <a16:creationId xmlns:a16="http://schemas.microsoft.com/office/drawing/2014/main" id="{A3A83322-7EB5-B05E-FEB6-768F7C2BA98D}"/>
              </a:ext>
            </a:extLst>
          </p:cNvPr>
          <p:cNvSpPr/>
          <p:nvPr/>
        </p:nvSpPr>
        <p:spPr>
          <a:xfrm rot="5400000" flipH="1">
            <a:off x="5221274" y="4095557"/>
            <a:ext cx="186536" cy="493566"/>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a:extLst>
              <a:ext uri="{FF2B5EF4-FFF2-40B4-BE49-F238E27FC236}">
                <a16:creationId xmlns:a16="http://schemas.microsoft.com/office/drawing/2014/main" id="{BB4C6F64-7F05-1FEC-6F03-88F6639FADA6}"/>
              </a:ext>
            </a:extLst>
          </p:cNvPr>
          <p:cNvSpPr/>
          <p:nvPr/>
        </p:nvSpPr>
        <p:spPr>
          <a:xfrm rot="5400000" flipH="1">
            <a:off x="8307905" y="4393779"/>
            <a:ext cx="186536" cy="142951"/>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1" name="直線コネクタ 80">
            <a:extLst>
              <a:ext uri="{FF2B5EF4-FFF2-40B4-BE49-F238E27FC236}">
                <a16:creationId xmlns:a16="http://schemas.microsoft.com/office/drawing/2014/main" id="{58D10E7B-144B-5356-6B5E-E4068330B193}"/>
              </a:ext>
            </a:extLst>
          </p:cNvPr>
          <p:cNvCxnSpPr>
            <a:cxnSpLocks/>
          </p:cNvCxnSpPr>
          <p:nvPr/>
        </p:nvCxnSpPr>
        <p:spPr>
          <a:xfrm flipH="1">
            <a:off x="5340493" y="3299777"/>
            <a:ext cx="1276" cy="110422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82" name="円: 塗りつぶしなし 81">
            <a:extLst>
              <a:ext uri="{FF2B5EF4-FFF2-40B4-BE49-F238E27FC236}">
                <a16:creationId xmlns:a16="http://schemas.microsoft.com/office/drawing/2014/main" id="{098DC139-BD13-296B-C012-BAD8DDB33CA9}"/>
              </a:ext>
            </a:extLst>
          </p:cNvPr>
          <p:cNvSpPr/>
          <p:nvPr/>
        </p:nvSpPr>
        <p:spPr>
          <a:xfrm flipH="1">
            <a:off x="5259891" y="4320092"/>
            <a:ext cx="161203" cy="139030"/>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86" name="直線コネクタ 85">
            <a:extLst>
              <a:ext uri="{FF2B5EF4-FFF2-40B4-BE49-F238E27FC236}">
                <a16:creationId xmlns:a16="http://schemas.microsoft.com/office/drawing/2014/main" id="{B5EA71B2-656A-03A9-294A-D1D6CD283522}"/>
              </a:ext>
            </a:extLst>
          </p:cNvPr>
          <p:cNvCxnSpPr>
            <a:cxnSpLocks/>
          </p:cNvCxnSpPr>
          <p:nvPr/>
        </p:nvCxnSpPr>
        <p:spPr>
          <a:xfrm>
            <a:off x="3992538" y="3687921"/>
            <a:ext cx="4370385" cy="685589"/>
          </a:xfrm>
          <a:prstGeom prst="line">
            <a:avLst/>
          </a:prstGeom>
          <a:ln w="1270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90" name="直線矢印コネクタ 89">
            <a:extLst>
              <a:ext uri="{FF2B5EF4-FFF2-40B4-BE49-F238E27FC236}">
                <a16:creationId xmlns:a16="http://schemas.microsoft.com/office/drawing/2014/main" id="{1885952D-992B-2711-E38D-98CB1409CF1B}"/>
              </a:ext>
            </a:extLst>
          </p:cNvPr>
          <p:cNvCxnSpPr>
            <a:cxnSpLocks/>
          </p:cNvCxnSpPr>
          <p:nvPr/>
        </p:nvCxnSpPr>
        <p:spPr>
          <a:xfrm flipV="1">
            <a:off x="1734113" y="3851888"/>
            <a:ext cx="0" cy="59050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直線矢印コネクタ 90">
            <a:extLst>
              <a:ext uri="{FF2B5EF4-FFF2-40B4-BE49-F238E27FC236}">
                <a16:creationId xmlns:a16="http://schemas.microsoft.com/office/drawing/2014/main" id="{11123FBF-86A9-91AA-ED9D-4A962B792855}"/>
              </a:ext>
            </a:extLst>
          </p:cNvPr>
          <p:cNvCxnSpPr>
            <a:cxnSpLocks/>
          </p:cNvCxnSpPr>
          <p:nvPr/>
        </p:nvCxnSpPr>
        <p:spPr>
          <a:xfrm flipV="1">
            <a:off x="5166598" y="3886138"/>
            <a:ext cx="0" cy="52410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4" name="正方形/長方形 93">
            <a:extLst>
              <a:ext uri="{FF2B5EF4-FFF2-40B4-BE49-F238E27FC236}">
                <a16:creationId xmlns:a16="http://schemas.microsoft.com/office/drawing/2014/main" id="{DB59A701-AC28-75A4-2D1C-C9C5EA9A4AFA}"/>
              </a:ext>
            </a:extLst>
          </p:cNvPr>
          <p:cNvSpPr/>
          <p:nvPr/>
        </p:nvSpPr>
        <p:spPr>
          <a:xfrm rot="5400000" flipH="1">
            <a:off x="6153861" y="3616562"/>
            <a:ext cx="1242516" cy="436687"/>
          </a:xfrm>
          <a:prstGeom prst="rect">
            <a:avLst/>
          </a:prstGeom>
          <a:solidFill>
            <a:schemeClr val="accent1">
              <a:lumMod val="90000"/>
              <a:alpha val="18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8" name="直線矢印コネクタ 97">
            <a:extLst>
              <a:ext uri="{FF2B5EF4-FFF2-40B4-BE49-F238E27FC236}">
                <a16:creationId xmlns:a16="http://schemas.microsoft.com/office/drawing/2014/main" id="{E2CC75FC-A873-AE46-5919-2DB9FCB8F8C0}"/>
              </a:ext>
            </a:extLst>
          </p:cNvPr>
          <p:cNvCxnSpPr>
            <a:cxnSpLocks/>
          </p:cNvCxnSpPr>
          <p:nvPr/>
        </p:nvCxnSpPr>
        <p:spPr>
          <a:xfrm flipH="1">
            <a:off x="1650249" y="4688260"/>
            <a:ext cx="1670534" cy="13628"/>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テキスト ボックス 2">
            <a:extLst>
              <a:ext uri="{FF2B5EF4-FFF2-40B4-BE49-F238E27FC236}">
                <a16:creationId xmlns:a16="http://schemas.microsoft.com/office/drawing/2014/main" id="{D5DAEEDE-0260-B7F9-0AED-DA12A2ADAFA1}"/>
              </a:ext>
            </a:extLst>
          </p:cNvPr>
          <p:cNvSpPr txBox="1">
            <a:spLocks noChangeArrowheads="1"/>
          </p:cNvSpPr>
          <p:nvPr/>
        </p:nvSpPr>
        <p:spPr bwMode="auto">
          <a:xfrm>
            <a:off x="256615" y="5248131"/>
            <a:ext cx="3330805" cy="10156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１．</a:t>
            </a:r>
            <a:r>
              <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rPr>
              <a:t>A</a:t>
            </a: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地点の目盛りの長さと高さを読み取る　例：長さ</a:t>
            </a:r>
            <a:r>
              <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rPr>
              <a:t>10㎝</a:t>
            </a: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、高さ</a:t>
            </a:r>
            <a:r>
              <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rPr>
              <a:t>5㎝</a:t>
            </a: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rPr>
              <a:t>26</a:t>
            </a: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度</a:t>
            </a:r>
            <a:endPar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103" name="直線矢印コネクタ 102">
            <a:extLst>
              <a:ext uri="{FF2B5EF4-FFF2-40B4-BE49-F238E27FC236}">
                <a16:creationId xmlns:a16="http://schemas.microsoft.com/office/drawing/2014/main" id="{78561B63-B71C-2F5A-F3D9-B38E0F0966D5}"/>
              </a:ext>
            </a:extLst>
          </p:cNvPr>
          <p:cNvCxnSpPr>
            <a:cxnSpLocks/>
          </p:cNvCxnSpPr>
          <p:nvPr/>
        </p:nvCxnSpPr>
        <p:spPr>
          <a:xfrm flipH="1" flipV="1">
            <a:off x="5067759" y="4592500"/>
            <a:ext cx="3214562" cy="2707"/>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7" name="テキスト ボックス 2">
            <a:extLst>
              <a:ext uri="{FF2B5EF4-FFF2-40B4-BE49-F238E27FC236}">
                <a16:creationId xmlns:a16="http://schemas.microsoft.com/office/drawing/2014/main" id="{465E9675-4E97-1F61-98CC-6F1168738F73}"/>
              </a:ext>
            </a:extLst>
          </p:cNvPr>
          <p:cNvSpPr txBox="1">
            <a:spLocks noChangeArrowheads="1"/>
          </p:cNvSpPr>
          <p:nvPr/>
        </p:nvSpPr>
        <p:spPr bwMode="auto">
          <a:xfrm>
            <a:off x="8466066" y="1788347"/>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B</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109" name="テキスト ボックス 2">
            <a:extLst>
              <a:ext uri="{FF2B5EF4-FFF2-40B4-BE49-F238E27FC236}">
                <a16:creationId xmlns:a16="http://schemas.microsoft.com/office/drawing/2014/main" id="{9E0495D9-17A5-59EF-C347-C977546A0C42}"/>
              </a:ext>
            </a:extLst>
          </p:cNvPr>
          <p:cNvSpPr txBox="1">
            <a:spLocks noChangeArrowheads="1"/>
          </p:cNvSpPr>
          <p:nvPr/>
        </p:nvSpPr>
        <p:spPr bwMode="auto">
          <a:xfrm>
            <a:off x="4195734" y="4918185"/>
            <a:ext cx="2558415" cy="132343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．長さを</a:t>
            </a:r>
            <a:r>
              <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rPr>
              <a:t>20㎝</a:t>
            </a: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に伸ばし、高さは</a:t>
            </a:r>
            <a:r>
              <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rPr>
              <a:t>5㎝</a:t>
            </a: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の位置まで移動する（</a:t>
            </a:r>
            <a:r>
              <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rPr>
              <a:t>B</a:t>
            </a: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地点）→</a:t>
            </a:r>
            <a:r>
              <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rPr>
              <a:t>14</a:t>
            </a: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度</a:t>
            </a:r>
            <a:endPar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10" name="テキスト ボックス 2">
            <a:extLst>
              <a:ext uri="{FF2B5EF4-FFF2-40B4-BE49-F238E27FC236}">
                <a16:creationId xmlns:a16="http://schemas.microsoft.com/office/drawing/2014/main" id="{322D090A-C2E6-C018-2A33-E8CC7DB5D932}"/>
              </a:ext>
            </a:extLst>
          </p:cNvPr>
          <p:cNvSpPr txBox="1">
            <a:spLocks noChangeArrowheads="1"/>
          </p:cNvSpPr>
          <p:nvPr/>
        </p:nvSpPr>
        <p:spPr bwMode="auto">
          <a:xfrm>
            <a:off x="7202385" y="4889441"/>
            <a:ext cx="1580303" cy="105344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A</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と</a:t>
            </a:r>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B</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との距離の</a:t>
            </a:r>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1/2</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が高さになる</a:t>
            </a:r>
            <a:endPar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11" name="四角形: 角を丸くする 110">
            <a:extLst>
              <a:ext uri="{FF2B5EF4-FFF2-40B4-BE49-F238E27FC236}">
                <a16:creationId xmlns:a16="http://schemas.microsoft.com/office/drawing/2014/main" id="{4F7FD349-C6CD-AA36-C78D-675C8EFD30C4}"/>
              </a:ext>
            </a:extLst>
          </p:cNvPr>
          <p:cNvSpPr/>
          <p:nvPr/>
        </p:nvSpPr>
        <p:spPr>
          <a:xfrm>
            <a:off x="53433" y="3151445"/>
            <a:ext cx="3748808" cy="32506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楕円 111">
            <a:extLst>
              <a:ext uri="{FF2B5EF4-FFF2-40B4-BE49-F238E27FC236}">
                <a16:creationId xmlns:a16="http://schemas.microsoft.com/office/drawing/2014/main" id="{B82AC6D9-44C2-F110-6473-448C810A81B4}"/>
              </a:ext>
            </a:extLst>
          </p:cNvPr>
          <p:cNvSpPr/>
          <p:nvPr/>
        </p:nvSpPr>
        <p:spPr>
          <a:xfrm>
            <a:off x="5430750" y="1986143"/>
            <a:ext cx="883586" cy="881067"/>
          </a:xfrm>
          <a:prstGeom prst="ellipse">
            <a:avLst/>
          </a:prstGeom>
          <a:noFill/>
          <a:ln w="222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四角形: 角を丸くする 112">
            <a:extLst>
              <a:ext uri="{FF2B5EF4-FFF2-40B4-BE49-F238E27FC236}">
                <a16:creationId xmlns:a16="http://schemas.microsoft.com/office/drawing/2014/main" id="{CD7F48B2-69F1-1731-2E0E-FC28460DF5E3}"/>
              </a:ext>
            </a:extLst>
          </p:cNvPr>
          <p:cNvSpPr/>
          <p:nvPr/>
        </p:nvSpPr>
        <p:spPr>
          <a:xfrm>
            <a:off x="4048857" y="3099861"/>
            <a:ext cx="5008358" cy="3302282"/>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矢印: 右 113">
            <a:extLst>
              <a:ext uri="{FF2B5EF4-FFF2-40B4-BE49-F238E27FC236}">
                <a16:creationId xmlns:a16="http://schemas.microsoft.com/office/drawing/2014/main" id="{6F5BC167-F7D3-305D-8155-CD7DCE1B6313}"/>
              </a:ext>
            </a:extLst>
          </p:cNvPr>
          <p:cNvSpPr/>
          <p:nvPr/>
        </p:nvSpPr>
        <p:spPr>
          <a:xfrm>
            <a:off x="6810468" y="5358508"/>
            <a:ext cx="399777" cy="283507"/>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a:extLst>
              <a:ext uri="{FF2B5EF4-FFF2-40B4-BE49-F238E27FC236}">
                <a16:creationId xmlns:a16="http://schemas.microsoft.com/office/drawing/2014/main" id="{EB7DE91D-EAE4-6DD1-D51A-AE84B5467E37}"/>
              </a:ext>
            </a:extLst>
          </p:cNvPr>
          <p:cNvCxnSpPr>
            <a:cxnSpLocks/>
            <a:stCxn id="112" idx="2"/>
          </p:cNvCxnSpPr>
          <p:nvPr/>
        </p:nvCxnSpPr>
        <p:spPr>
          <a:xfrm flipH="1">
            <a:off x="3485602" y="2426677"/>
            <a:ext cx="1945148" cy="799223"/>
          </a:xfrm>
          <a:prstGeom prst="line">
            <a:avLst/>
          </a:prstGeom>
          <a:ln w="1905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BA30B634-2493-C551-D9DF-0EF6B09606D8}"/>
              </a:ext>
            </a:extLst>
          </p:cNvPr>
          <p:cNvCxnSpPr>
            <a:cxnSpLocks/>
          </p:cNvCxnSpPr>
          <p:nvPr/>
        </p:nvCxnSpPr>
        <p:spPr>
          <a:xfrm flipH="1">
            <a:off x="6731248" y="2294159"/>
            <a:ext cx="1410822" cy="792307"/>
          </a:xfrm>
          <a:prstGeom prst="line">
            <a:avLst/>
          </a:prstGeom>
          <a:ln w="1905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 name="Text Box 5">
            <a:extLst>
              <a:ext uri="{FF2B5EF4-FFF2-40B4-BE49-F238E27FC236}">
                <a16:creationId xmlns:a16="http://schemas.microsoft.com/office/drawing/2014/main" id="{2352483F-8E0B-E3C4-A11A-E1D077C6620D}"/>
              </a:ext>
            </a:extLst>
          </p:cNvPr>
          <p:cNvSpPr txBox="1">
            <a:spLocks noChangeArrowheads="1"/>
          </p:cNvSpPr>
          <p:nvPr/>
        </p:nvSpPr>
        <p:spPr bwMode="auto">
          <a:xfrm>
            <a:off x="2403578" y="4656793"/>
            <a:ext cx="581265" cy="276999"/>
          </a:xfrm>
          <a:prstGeom prst="rect">
            <a:avLst/>
          </a:prstGeom>
          <a:noFill/>
          <a:ln w="12700">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10㎝</a:t>
            </a:r>
          </a:p>
        </p:txBody>
      </p:sp>
      <p:sp>
        <p:nvSpPr>
          <p:cNvPr id="9" name="Text Box 5">
            <a:extLst>
              <a:ext uri="{FF2B5EF4-FFF2-40B4-BE49-F238E27FC236}">
                <a16:creationId xmlns:a16="http://schemas.microsoft.com/office/drawing/2014/main" id="{DF8235D3-81C2-2FFC-074D-AD89557BF1BA}"/>
              </a:ext>
            </a:extLst>
          </p:cNvPr>
          <p:cNvSpPr txBox="1">
            <a:spLocks noChangeArrowheads="1"/>
          </p:cNvSpPr>
          <p:nvPr/>
        </p:nvSpPr>
        <p:spPr bwMode="auto">
          <a:xfrm>
            <a:off x="1694472" y="3938231"/>
            <a:ext cx="581265" cy="276999"/>
          </a:xfrm>
          <a:prstGeom prst="rect">
            <a:avLst/>
          </a:prstGeom>
          <a:noFill/>
          <a:ln w="12700">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5㎝</a:t>
            </a:r>
          </a:p>
        </p:txBody>
      </p:sp>
      <p:sp>
        <p:nvSpPr>
          <p:cNvPr id="13" name="Text Box 5">
            <a:extLst>
              <a:ext uri="{FF2B5EF4-FFF2-40B4-BE49-F238E27FC236}">
                <a16:creationId xmlns:a16="http://schemas.microsoft.com/office/drawing/2014/main" id="{504A3711-EB98-1020-E77E-276169F516D9}"/>
              </a:ext>
            </a:extLst>
          </p:cNvPr>
          <p:cNvSpPr txBox="1">
            <a:spLocks noChangeArrowheads="1"/>
          </p:cNvSpPr>
          <p:nvPr/>
        </p:nvSpPr>
        <p:spPr bwMode="auto">
          <a:xfrm>
            <a:off x="6878187" y="4563389"/>
            <a:ext cx="581265" cy="276999"/>
          </a:xfrm>
          <a:prstGeom prst="rect">
            <a:avLst/>
          </a:prstGeom>
          <a:noFill/>
          <a:ln w="12700">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20㎝</a:t>
            </a:r>
          </a:p>
        </p:txBody>
      </p:sp>
      <p:sp>
        <p:nvSpPr>
          <p:cNvPr id="14" name="Text Box 5">
            <a:extLst>
              <a:ext uri="{FF2B5EF4-FFF2-40B4-BE49-F238E27FC236}">
                <a16:creationId xmlns:a16="http://schemas.microsoft.com/office/drawing/2014/main" id="{0D948958-4EDE-3692-3F31-2D7E224F3F4B}"/>
              </a:ext>
            </a:extLst>
          </p:cNvPr>
          <p:cNvSpPr txBox="1">
            <a:spLocks noChangeArrowheads="1"/>
          </p:cNvSpPr>
          <p:nvPr/>
        </p:nvSpPr>
        <p:spPr bwMode="auto">
          <a:xfrm>
            <a:off x="5139871" y="3954838"/>
            <a:ext cx="581265" cy="276999"/>
          </a:xfrm>
          <a:prstGeom prst="rect">
            <a:avLst/>
          </a:prstGeom>
          <a:noFill/>
          <a:ln w="12700">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5㎝</a:t>
            </a:r>
          </a:p>
        </p:txBody>
      </p:sp>
      <p:cxnSp>
        <p:nvCxnSpPr>
          <p:cNvPr id="20" name="直線コネクタ 19">
            <a:extLst>
              <a:ext uri="{FF2B5EF4-FFF2-40B4-BE49-F238E27FC236}">
                <a16:creationId xmlns:a16="http://schemas.microsoft.com/office/drawing/2014/main" id="{D3827E1B-6FB4-DD8C-EB4F-0FD20F7FB185}"/>
              </a:ext>
            </a:extLst>
          </p:cNvPr>
          <p:cNvCxnSpPr>
            <a:cxnSpLocks/>
          </p:cNvCxnSpPr>
          <p:nvPr/>
        </p:nvCxnSpPr>
        <p:spPr>
          <a:xfrm flipV="1">
            <a:off x="305220" y="2262485"/>
            <a:ext cx="3883314" cy="1213"/>
          </a:xfrm>
          <a:prstGeom prst="line">
            <a:avLst/>
          </a:prstGeom>
          <a:ln w="9525">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8" name="矢印: 右 7">
            <a:extLst>
              <a:ext uri="{FF2B5EF4-FFF2-40B4-BE49-F238E27FC236}">
                <a16:creationId xmlns:a16="http://schemas.microsoft.com/office/drawing/2014/main" id="{886780B1-79BA-3A84-DA5F-935123850D44}"/>
              </a:ext>
            </a:extLst>
          </p:cNvPr>
          <p:cNvSpPr/>
          <p:nvPr/>
        </p:nvSpPr>
        <p:spPr>
          <a:xfrm>
            <a:off x="3809815" y="4385867"/>
            <a:ext cx="283220" cy="34400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9682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1" y="37268"/>
            <a:ext cx="8633669"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a:ea typeface="ＭＳ Ｐゴシック" panose="020B0600070205080204" pitchFamily="50" charset="-128"/>
              </a:rPr>
              <a:t>フロント・スタッフの使い方の応用→幅をはかる</a:t>
            </a:r>
          </a:p>
        </p:txBody>
      </p:sp>
      <p:pic>
        <p:nvPicPr>
          <p:cNvPr id="3" name="図 2" descr="川の上の橋を走る電車&#10;&#10;中程度の精度で自動的に生成された説明">
            <a:extLst>
              <a:ext uri="{FF2B5EF4-FFF2-40B4-BE49-F238E27FC236}">
                <a16:creationId xmlns:a16="http://schemas.microsoft.com/office/drawing/2014/main" id="{2B2D6FA0-C433-40FE-DB92-33B58DF5B82B}"/>
              </a:ext>
            </a:extLst>
          </p:cNvPr>
          <p:cNvPicPr>
            <a:picLocks noChangeAspect="1"/>
          </p:cNvPicPr>
          <p:nvPr/>
        </p:nvPicPr>
        <p:blipFill rotWithShape="1">
          <a:blip r:embed="rId3">
            <a:extLst>
              <a:ext uri="{28A0092B-C50C-407E-A947-70E740481C1C}">
                <a14:useLocalDpi xmlns:a14="http://schemas.microsoft.com/office/drawing/2010/main" val="0"/>
              </a:ext>
            </a:extLst>
          </a:blip>
          <a:srcRect l="9476" t="16540" b="14127"/>
          <a:stretch/>
        </p:blipFill>
        <p:spPr>
          <a:xfrm>
            <a:off x="51997" y="905667"/>
            <a:ext cx="4803265" cy="2452569"/>
          </a:xfrm>
          <a:prstGeom prst="rect">
            <a:avLst/>
          </a:prstGeom>
        </p:spPr>
      </p:pic>
      <p:grpSp>
        <p:nvGrpSpPr>
          <p:cNvPr id="20" name="グループ化 19">
            <a:extLst>
              <a:ext uri="{FF2B5EF4-FFF2-40B4-BE49-F238E27FC236}">
                <a16:creationId xmlns:a16="http://schemas.microsoft.com/office/drawing/2014/main" id="{9BF5AEBF-E651-B1F0-1314-4F163E117047}"/>
              </a:ext>
            </a:extLst>
          </p:cNvPr>
          <p:cNvGrpSpPr/>
          <p:nvPr/>
        </p:nvGrpSpPr>
        <p:grpSpPr>
          <a:xfrm rot="5400000">
            <a:off x="1294734" y="4435599"/>
            <a:ext cx="1251825" cy="129648"/>
            <a:chOff x="3487909" y="2999541"/>
            <a:chExt cx="2196954" cy="360000"/>
          </a:xfrm>
        </p:grpSpPr>
        <p:grpSp>
          <p:nvGrpSpPr>
            <p:cNvPr id="21" name="グループ化 20">
              <a:extLst>
                <a:ext uri="{FF2B5EF4-FFF2-40B4-BE49-F238E27FC236}">
                  <a16:creationId xmlns:a16="http://schemas.microsoft.com/office/drawing/2014/main" id="{6EA4FA0D-8420-737C-C7E0-5413BA4F53BC}"/>
                </a:ext>
              </a:extLst>
            </p:cNvPr>
            <p:cNvGrpSpPr/>
            <p:nvPr/>
          </p:nvGrpSpPr>
          <p:grpSpPr>
            <a:xfrm>
              <a:off x="3487909" y="3143541"/>
              <a:ext cx="2196954" cy="74100"/>
              <a:chOff x="3383524" y="3529012"/>
              <a:chExt cx="2196954" cy="74100"/>
            </a:xfrm>
          </p:grpSpPr>
          <p:sp>
            <p:nvSpPr>
              <p:cNvPr id="23" name="正方形/長方形 22">
                <a:extLst>
                  <a:ext uri="{FF2B5EF4-FFF2-40B4-BE49-F238E27FC236}">
                    <a16:creationId xmlns:a16="http://schemas.microsoft.com/office/drawing/2014/main" id="{774514E5-8ED0-8845-7594-7E0EA6542CBD}"/>
                  </a:ext>
                </a:extLst>
              </p:cNvPr>
              <p:cNvSpPr/>
              <p:nvPr/>
            </p:nvSpPr>
            <p:spPr>
              <a:xfrm>
                <a:off x="3383524" y="35290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C66F217F-F7D2-C326-FDBF-D0C8C4C6BA04}"/>
                  </a:ext>
                </a:extLst>
              </p:cNvPr>
              <p:cNvSpPr/>
              <p:nvPr/>
            </p:nvSpPr>
            <p:spPr>
              <a:xfrm>
                <a:off x="3743524" y="35311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B902C464-9889-8660-ABA7-BB85D9314623}"/>
                  </a:ext>
                </a:extLst>
              </p:cNvPr>
              <p:cNvSpPr/>
              <p:nvPr/>
            </p:nvSpPr>
            <p:spPr>
              <a:xfrm>
                <a:off x="4123661" y="35290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52F7B7F4-F395-3428-203F-3C916E2C404D}"/>
                  </a:ext>
                </a:extLst>
              </p:cNvPr>
              <p:cNvSpPr/>
              <p:nvPr/>
            </p:nvSpPr>
            <p:spPr>
              <a:xfrm>
                <a:off x="4496387" y="35290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B5AE2344-6764-6EB0-E667-C81400144D66}"/>
                  </a:ext>
                </a:extLst>
              </p:cNvPr>
              <p:cNvSpPr/>
              <p:nvPr/>
            </p:nvSpPr>
            <p:spPr>
              <a:xfrm>
                <a:off x="4863798" y="35290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A86DC9DF-6A5A-54AF-0D9F-EAD942521AEF}"/>
                  </a:ext>
                </a:extLst>
              </p:cNvPr>
              <p:cNvSpPr/>
              <p:nvPr/>
            </p:nvSpPr>
            <p:spPr>
              <a:xfrm>
                <a:off x="5220478" y="35290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正方形/長方形 21">
              <a:extLst>
                <a:ext uri="{FF2B5EF4-FFF2-40B4-BE49-F238E27FC236}">
                  <a16:creationId xmlns:a16="http://schemas.microsoft.com/office/drawing/2014/main" id="{0C7E70F3-279A-98A4-C595-AE4402E28FB3}"/>
                </a:ext>
              </a:extLst>
            </p:cNvPr>
            <p:cNvSpPr/>
            <p:nvPr/>
          </p:nvSpPr>
          <p:spPr>
            <a:xfrm rot="5400000">
              <a:off x="5166477" y="3143541"/>
              <a:ext cx="360000" cy="72000"/>
            </a:xfrm>
            <a:prstGeom prst="rect">
              <a:avLst/>
            </a:prstGeom>
            <a:solidFill>
              <a:srgbClr val="FFC000"/>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9" name="グラフィックス 28">
            <a:extLst>
              <a:ext uri="{FF2B5EF4-FFF2-40B4-BE49-F238E27FC236}">
                <a16:creationId xmlns:a16="http://schemas.microsoft.com/office/drawing/2014/main" id="{8831ABF9-EC85-4ED1-C96A-D5EDB22385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1875084" y="6538271"/>
            <a:ext cx="142779" cy="232008"/>
          </a:xfrm>
          <a:prstGeom prst="rect">
            <a:avLst/>
          </a:prstGeom>
        </p:spPr>
      </p:pic>
      <p:grpSp>
        <p:nvGrpSpPr>
          <p:cNvPr id="32" name="グループ化 31">
            <a:extLst>
              <a:ext uri="{FF2B5EF4-FFF2-40B4-BE49-F238E27FC236}">
                <a16:creationId xmlns:a16="http://schemas.microsoft.com/office/drawing/2014/main" id="{4076BBFB-2816-2F9E-4E44-6EC5E4E1121A}"/>
              </a:ext>
            </a:extLst>
          </p:cNvPr>
          <p:cNvGrpSpPr/>
          <p:nvPr/>
        </p:nvGrpSpPr>
        <p:grpSpPr>
          <a:xfrm rot="5400000">
            <a:off x="1291181" y="5871383"/>
            <a:ext cx="1251825" cy="26686"/>
            <a:chOff x="3383524" y="3529012"/>
            <a:chExt cx="2196954" cy="74100"/>
          </a:xfrm>
        </p:grpSpPr>
        <p:sp>
          <p:nvSpPr>
            <p:cNvPr id="34" name="正方形/長方形 33">
              <a:extLst>
                <a:ext uri="{FF2B5EF4-FFF2-40B4-BE49-F238E27FC236}">
                  <a16:creationId xmlns:a16="http://schemas.microsoft.com/office/drawing/2014/main" id="{C71B1059-8265-9656-17F4-7CF52D9EEFEE}"/>
                </a:ext>
              </a:extLst>
            </p:cNvPr>
            <p:cNvSpPr/>
            <p:nvPr/>
          </p:nvSpPr>
          <p:spPr>
            <a:xfrm>
              <a:off x="3383524" y="35290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2EF8840C-1CAD-ED4D-D463-1B39DA88E451}"/>
                </a:ext>
              </a:extLst>
            </p:cNvPr>
            <p:cNvSpPr/>
            <p:nvPr/>
          </p:nvSpPr>
          <p:spPr>
            <a:xfrm>
              <a:off x="3743524" y="35311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EFA6228A-0044-81B9-39E1-28B805C70797}"/>
                </a:ext>
              </a:extLst>
            </p:cNvPr>
            <p:cNvSpPr/>
            <p:nvPr/>
          </p:nvSpPr>
          <p:spPr>
            <a:xfrm>
              <a:off x="4123661" y="35290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7976B1EC-3E0D-864E-FC9C-C1F4609C883C}"/>
                </a:ext>
              </a:extLst>
            </p:cNvPr>
            <p:cNvSpPr/>
            <p:nvPr/>
          </p:nvSpPr>
          <p:spPr>
            <a:xfrm>
              <a:off x="4496387" y="35290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E0C1C99D-670F-4228-7686-84E4658AFB6C}"/>
                </a:ext>
              </a:extLst>
            </p:cNvPr>
            <p:cNvSpPr/>
            <p:nvPr/>
          </p:nvSpPr>
          <p:spPr>
            <a:xfrm>
              <a:off x="4863798" y="35290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4E1BEFB9-D61E-560B-1EA2-CFE58017741B}"/>
                </a:ext>
              </a:extLst>
            </p:cNvPr>
            <p:cNvSpPr/>
            <p:nvPr/>
          </p:nvSpPr>
          <p:spPr>
            <a:xfrm>
              <a:off x="5220478" y="35290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 name="正方形/長方形 39">
            <a:extLst>
              <a:ext uri="{FF2B5EF4-FFF2-40B4-BE49-F238E27FC236}">
                <a16:creationId xmlns:a16="http://schemas.microsoft.com/office/drawing/2014/main" id="{E91E4082-AB39-7A27-CA36-8266D8332330}"/>
              </a:ext>
            </a:extLst>
          </p:cNvPr>
          <p:cNvSpPr/>
          <p:nvPr/>
        </p:nvSpPr>
        <p:spPr>
          <a:xfrm rot="10800000">
            <a:off x="1804361" y="6081276"/>
            <a:ext cx="205128" cy="2593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 name="直線コネクタ 40">
            <a:extLst>
              <a:ext uri="{FF2B5EF4-FFF2-40B4-BE49-F238E27FC236}">
                <a16:creationId xmlns:a16="http://schemas.microsoft.com/office/drawing/2014/main" id="{941AB6B7-36AC-5096-738A-266A8A094F85}"/>
              </a:ext>
            </a:extLst>
          </p:cNvPr>
          <p:cNvCxnSpPr>
            <a:cxnSpLocks/>
            <a:endCxn id="28" idx="3"/>
          </p:cNvCxnSpPr>
          <p:nvPr/>
        </p:nvCxnSpPr>
        <p:spPr>
          <a:xfrm>
            <a:off x="821805" y="2785901"/>
            <a:ext cx="1098842" cy="2340435"/>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E8FD255A-6ED6-E6E5-8565-AD7C3F0FF5DA}"/>
              </a:ext>
            </a:extLst>
          </p:cNvPr>
          <p:cNvCxnSpPr>
            <a:cxnSpLocks/>
            <a:endCxn id="28" idx="0"/>
          </p:cNvCxnSpPr>
          <p:nvPr/>
        </p:nvCxnSpPr>
        <p:spPr>
          <a:xfrm flipH="1">
            <a:off x="1933612" y="2934996"/>
            <a:ext cx="1205377" cy="2088776"/>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789F16A8-B50E-A74A-0DE2-E170CA82EA70}"/>
              </a:ext>
            </a:extLst>
          </p:cNvPr>
          <p:cNvCxnSpPr>
            <a:cxnSpLocks/>
          </p:cNvCxnSpPr>
          <p:nvPr/>
        </p:nvCxnSpPr>
        <p:spPr>
          <a:xfrm>
            <a:off x="5720740" y="1569143"/>
            <a:ext cx="845903" cy="4141088"/>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5C507C05-6FFF-8CA8-CA6A-E4F2DF987AEC}"/>
              </a:ext>
            </a:extLst>
          </p:cNvPr>
          <p:cNvCxnSpPr>
            <a:cxnSpLocks/>
          </p:cNvCxnSpPr>
          <p:nvPr/>
        </p:nvCxnSpPr>
        <p:spPr>
          <a:xfrm flipH="1">
            <a:off x="1895870" y="2899483"/>
            <a:ext cx="1211727" cy="3568307"/>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pic>
        <p:nvPicPr>
          <p:cNvPr id="54" name="グラフィックス 53">
            <a:extLst>
              <a:ext uri="{FF2B5EF4-FFF2-40B4-BE49-F238E27FC236}">
                <a16:creationId xmlns:a16="http://schemas.microsoft.com/office/drawing/2014/main" id="{A48E068A-E6DF-895E-5AE8-3C032FD9FF9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1956367" y="5067346"/>
            <a:ext cx="142779" cy="232008"/>
          </a:xfrm>
          <a:prstGeom prst="rect">
            <a:avLst/>
          </a:prstGeom>
        </p:spPr>
      </p:pic>
      <p:sp>
        <p:nvSpPr>
          <p:cNvPr id="59" name="Text Box 5">
            <a:extLst>
              <a:ext uri="{FF2B5EF4-FFF2-40B4-BE49-F238E27FC236}">
                <a16:creationId xmlns:a16="http://schemas.microsoft.com/office/drawing/2014/main" id="{6BB5A9D5-F855-1535-FCE4-39C1B3028588}"/>
              </a:ext>
            </a:extLst>
          </p:cNvPr>
          <p:cNvSpPr txBox="1">
            <a:spLocks noChangeArrowheads="1"/>
          </p:cNvSpPr>
          <p:nvPr/>
        </p:nvSpPr>
        <p:spPr bwMode="auto">
          <a:xfrm>
            <a:off x="4572000" y="5915294"/>
            <a:ext cx="3889141" cy="707886"/>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2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水平にして読み取ることで、遠くの幅がわかる</a:t>
            </a:r>
            <a:endParaRPr kumimoji="0" lang="ja-JP" altLang="ja-JP" sz="2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75" name="正方形/長方形 74">
            <a:extLst>
              <a:ext uri="{FF2B5EF4-FFF2-40B4-BE49-F238E27FC236}">
                <a16:creationId xmlns:a16="http://schemas.microsoft.com/office/drawing/2014/main" id="{0D4B17F2-A552-FD4F-A606-8F2B97994DEE}"/>
              </a:ext>
            </a:extLst>
          </p:cNvPr>
          <p:cNvSpPr/>
          <p:nvPr/>
        </p:nvSpPr>
        <p:spPr>
          <a:xfrm rot="5400000">
            <a:off x="5706211" y="4766477"/>
            <a:ext cx="1690619" cy="69901"/>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a:extLst>
              <a:ext uri="{FF2B5EF4-FFF2-40B4-BE49-F238E27FC236}">
                <a16:creationId xmlns:a16="http://schemas.microsoft.com/office/drawing/2014/main" id="{5689B4F7-B582-2950-6AE8-99797FFFC489}"/>
              </a:ext>
            </a:extLst>
          </p:cNvPr>
          <p:cNvSpPr/>
          <p:nvPr/>
        </p:nvSpPr>
        <p:spPr>
          <a:xfrm rot="10800000">
            <a:off x="6298167" y="4466060"/>
            <a:ext cx="506702" cy="45719"/>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a:extLst>
              <a:ext uri="{FF2B5EF4-FFF2-40B4-BE49-F238E27FC236}">
                <a16:creationId xmlns:a16="http://schemas.microsoft.com/office/drawing/2014/main" id="{CB7EB499-956E-3DF6-A84D-89B8DEC98933}"/>
              </a:ext>
            </a:extLst>
          </p:cNvPr>
          <p:cNvSpPr/>
          <p:nvPr/>
        </p:nvSpPr>
        <p:spPr>
          <a:xfrm rot="10800000" flipV="1">
            <a:off x="6298168" y="5228772"/>
            <a:ext cx="506704" cy="60084"/>
          </a:xfrm>
          <a:prstGeom prst="rect">
            <a:avLst/>
          </a:prstGeom>
          <a:solidFill>
            <a:srgbClr val="FFC000"/>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a:extLst>
              <a:ext uri="{FF2B5EF4-FFF2-40B4-BE49-F238E27FC236}">
                <a16:creationId xmlns:a16="http://schemas.microsoft.com/office/drawing/2014/main" id="{A33DAD3C-512B-F606-E6C0-905064F8B7FF}"/>
              </a:ext>
            </a:extLst>
          </p:cNvPr>
          <p:cNvCxnSpPr/>
          <p:nvPr/>
        </p:nvCxnSpPr>
        <p:spPr>
          <a:xfrm>
            <a:off x="5292000" y="2942332"/>
            <a:ext cx="1080000"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452EBE0D-6519-5AA9-6CD4-6E98B0D9398E}"/>
              </a:ext>
            </a:extLst>
          </p:cNvPr>
          <p:cNvCxnSpPr>
            <a:cxnSpLocks/>
          </p:cNvCxnSpPr>
          <p:nvPr/>
        </p:nvCxnSpPr>
        <p:spPr>
          <a:xfrm flipV="1">
            <a:off x="805208" y="2771964"/>
            <a:ext cx="2408563" cy="15358"/>
          </a:xfrm>
          <a:prstGeom prst="straightConnector1">
            <a:avLst/>
          </a:prstGeom>
          <a:ln w="15875">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a:extLst>
              <a:ext uri="{FF2B5EF4-FFF2-40B4-BE49-F238E27FC236}">
                <a16:creationId xmlns:a16="http://schemas.microsoft.com/office/drawing/2014/main" id="{A03BE3B7-2A86-47A0-84B3-51FE6D23F920}"/>
              </a:ext>
            </a:extLst>
          </p:cNvPr>
          <p:cNvCxnSpPr>
            <a:cxnSpLocks/>
          </p:cNvCxnSpPr>
          <p:nvPr/>
        </p:nvCxnSpPr>
        <p:spPr>
          <a:xfrm flipH="1" flipV="1">
            <a:off x="2378254" y="5067346"/>
            <a:ext cx="11784" cy="1518684"/>
          </a:xfrm>
          <a:prstGeom prst="straightConnector1">
            <a:avLst/>
          </a:prstGeom>
          <a:ln w="15875">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0" name="テキスト ボックス 59">
            <a:extLst>
              <a:ext uri="{FF2B5EF4-FFF2-40B4-BE49-F238E27FC236}">
                <a16:creationId xmlns:a16="http://schemas.microsoft.com/office/drawing/2014/main" id="{F3490149-303E-8B43-8E94-254DCE0FB666}"/>
              </a:ext>
            </a:extLst>
          </p:cNvPr>
          <p:cNvSpPr txBox="1"/>
          <p:nvPr/>
        </p:nvSpPr>
        <p:spPr>
          <a:xfrm>
            <a:off x="2389372" y="5783108"/>
            <a:ext cx="448483" cy="276999"/>
          </a:xfrm>
          <a:prstGeom prst="rect">
            <a:avLst/>
          </a:prstGeom>
          <a:noFill/>
        </p:spPr>
        <p:txBody>
          <a:bodyPr wrap="square">
            <a:spAutoFit/>
          </a:bodyPr>
          <a:lstStyle/>
          <a:p>
            <a:r>
              <a:rPr lang="en-US" altLang="ja-JP" sz="1200" b="0" i="0">
                <a:solidFill>
                  <a:srgbClr val="000000"/>
                </a:solidFill>
                <a:effectLst/>
                <a:latin typeface="Meiryo" panose="020B0604030504040204" pitchFamily="50" charset="-128"/>
                <a:ea typeface="Meiryo" panose="020B0604030504040204" pitchFamily="50" charset="-128"/>
              </a:rPr>
              <a:t>CD</a:t>
            </a:r>
            <a:endParaRPr lang="ja-JP" altLang="en-US" sz="1200"/>
          </a:p>
        </p:txBody>
      </p:sp>
      <p:sp>
        <p:nvSpPr>
          <p:cNvPr id="61" name="テキスト ボックス 60">
            <a:extLst>
              <a:ext uri="{FF2B5EF4-FFF2-40B4-BE49-F238E27FC236}">
                <a16:creationId xmlns:a16="http://schemas.microsoft.com/office/drawing/2014/main" id="{8B0FA781-978D-F3FC-5515-602CCA3FF01E}"/>
              </a:ext>
            </a:extLst>
          </p:cNvPr>
          <p:cNvSpPr txBox="1"/>
          <p:nvPr/>
        </p:nvSpPr>
        <p:spPr>
          <a:xfrm>
            <a:off x="1748154" y="2817007"/>
            <a:ext cx="448483" cy="276999"/>
          </a:xfrm>
          <a:prstGeom prst="rect">
            <a:avLst/>
          </a:prstGeom>
          <a:noFill/>
        </p:spPr>
        <p:txBody>
          <a:bodyPr wrap="square">
            <a:spAutoFit/>
          </a:bodyPr>
          <a:lstStyle/>
          <a:p>
            <a:r>
              <a:rPr lang="en-US" altLang="ja-JP" sz="1200" b="0" i="0">
                <a:solidFill>
                  <a:srgbClr val="FFC000"/>
                </a:solidFill>
                <a:effectLst/>
                <a:latin typeface="Meiryo" panose="020B0604030504040204" pitchFamily="50" charset="-128"/>
                <a:ea typeface="Meiryo" panose="020B0604030504040204" pitchFamily="50" charset="-128"/>
              </a:rPr>
              <a:t>CD</a:t>
            </a:r>
            <a:endParaRPr lang="ja-JP" altLang="en-US" sz="1200">
              <a:solidFill>
                <a:srgbClr val="FFC000"/>
              </a:solidFill>
            </a:endParaRPr>
          </a:p>
        </p:txBody>
      </p:sp>
      <p:pic>
        <p:nvPicPr>
          <p:cNvPr id="84" name="図 83" descr="絵と文字の加工写真&#10;&#10;中程度の精度で自動的に生成された説明">
            <a:extLst>
              <a:ext uri="{FF2B5EF4-FFF2-40B4-BE49-F238E27FC236}">
                <a16:creationId xmlns:a16="http://schemas.microsoft.com/office/drawing/2014/main" id="{907CEBF8-D8C6-769A-22FB-66D8E18CC72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06928" y="5361378"/>
            <a:ext cx="837317" cy="1359062"/>
          </a:xfrm>
          <a:prstGeom prst="rect">
            <a:avLst/>
          </a:prstGeom>
        </p:spPr>
      </p:pic>
      <p:cxnSp>
        <p:nvCxnSpPr>
          <p:cNvPr id="42" name="直線コネクタ 41">
            <a:extLst>
              <a:ext uri="{FF2B5EF4-FFF2-40B4-BE49-F238E27FC236}">
                <a16:creationId xmlns:a16="http://schemas.microsoft.com/office/drawing/2014/main" id="{FFC35559-F451-3DA6-6FAB-71AD844F9FFC}"/>
              </a:ext>
            </a:extLst>
          </p:cNvPr>
          <p:cNvCxnSpPr>
            <a:cxnSpLocks/>
          </p:cNvCxnSpPr>
          <p:nvPr/>
        </p:nvCxnSpPr>
        <p:spPr>
          <a:xfrm flipH="1">
            <a:off x="6580859" y="1640031"/>
            <a:ext cx="814987" cy="4006706"/>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8161BD32-98D4-9DE3-4C99-4947DADFBB68}"/>
              </a:ext>
            </a:extLst>
          </p:cNvPr>
          <p:cNvCxnSpPr>
            <a:cxnSpLocks/>
          </p:cNvCxnSpPr>
          <p:nvPr/>
        </p:nvCxnSpPr>
        <p:spPr>
          <a:xfrm>
            <a:off x="849396" y="2824981"/>
            <a:ext cx="1053597" cy="3671440"/>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54C6EEE2-F762-29AF-A44F-49AC80B8ED3C}"/>
              </a:ext>
            </a:extLst>
          </p:cNvPr>
          <p:cNvCxnSpPr>
            <a:cxnSpLocks/>
          </p:cNvCxnSpPr>
          <p:nvPr/>
        </p:nvCxnSpPr>
        <p:spPr>
          <a:xfrm flipH="1">
            <a:off x="6516570" y="2689736"/>
            <a:ext cx="1805625" cy="2991417"/>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741A3C2C-AC4A-D792-D1E3-D85808CCA6FD}"/>
              </a:ext>
            </a:extLst>
          </p:cNvPr>
          <p:cNvCxnSpPr>
            <a:cxnSpLocks/>
          </p:cNvCxnSpPr>
          <p:nvPr/>
        </p:nvCxnSpPr>
        <p:spPr>
          <a:xfrm>
            <a:off x="4915713" y="2737269"/>
            <a:ext cx="1650930" cy="2953927"/>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5" name="Text Box 5">
            <a:extLst>
              <a:ext uri="{FF2B5EF4-FFF2-40B4-BE49-F238E27FC236}">
                <a16:creationId xmlns:a16="http://schemas.microsoft.com/office/drawing/2014/main" id="{1714032A-F43B-F7D6-3A09-36D90EF37D3A}"/>
              </a:ext>
            </a:extLst>
          </p:cNvPr>
          <p:cNvSpPr txBox="1">
            <a:spLocks noChangeArrowheads="1"/>
          </p:cNvSpPr>
          <p:nvPr/>
        </p:nvSpPr>
        <p:spPr bwMode="auto">
          <a:xfrm>
            <a:off x="4976069" y="1039745"/>
            <a:ext cx="3657600" cy="707886"/>
          </a:xfrm>
          <a:prstGeom prst="rect">
            <a:avLst/>
          </a:prstGeom>
          <a:noFill/>
          <a:ln w="1587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遠くにある川の幅をはかりたいときの例</a:t>
            </a:r>
            <a:endParaRPr kumimoji="0" lang="ja-JP"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505526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44134" y="62478"/>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a:ea typeface="ＭＳ Ｐゴシック" panose="020B0600070205080204" pitchFamily="50" charset="-128"/>
              </a:rPr>
              <a:t>フロント・スタッフから現代へ</a:t>
            </a:r>
          </a:p>
        </p:txBody>
      </p:sp>
      <p:sp>
        <p:nvSpPr>
          <p:cNvPr id="2" name="テキスト ボックス 2">
            <a:extLst>
              <a:ext uri="{FF2B5EF4-FFF2-40B4-BE49-F238E27FC236}">
                <a16:creationId xmlns:a16="http://schemas.microsoft.com/office/drawing/2014/main" id="{02772E67-839C-4368-5F7E-22400D3165CE}"/>
              </a:ext>
            </a:extLst>
          </p:cNvPr>
          <p:cNvSpPr txBox="1">
            <a:spLocks noChangeArrowheads="1"/>
          </p:cNvSpPr>
          <p:nvPr/>
        </p:nvSpPr>
        <p:spPr bwMode="auto">
          <a:xfrm>
            <a:off x="171360" y="1044333"/>
            <a:ext cx="3040742" cy="34881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ts val="2000"/>
              </a:lnSpc>
              <a:spcBef>
                <a:spcPct val="0"/>
              </a:spcBef>
              <a:spcAft>
                <a:spcPct val="0"/>
              </a:spcAft>
              <a:buClrTx/>
              <a:buSzTx/>
              <a:buFontTx/>
              <a:buNone/>
              <a:tabLst/>
            </a:pPr>
            <a:r>
              <a:rPr kumimoji="0" lang="ja-JP" altLang="en-US"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フロント・スタッフ</a:t>
            </a:r>
            <a:endParaRPr kumimoji="0" lang="en-US" altLang="ja-JP"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2C6869F3-02E9-4303-963F-0234CF0066D8}"/>
              </a:ext>
            </a:extLst>
          </p:cNvPr>
          <p:cNvSpPr txBox="1">
            <a:spLocks noChangeArrowheads="1"/>
          </p:cNvSpPr>
          <p:nvPr/>
        </p:nvSpPr>
        <p:spPr bwMode="auto">
          <a:xfrm>
            <a:off x="112133" y="1733980"/>
            <a:ext cx="3067063" cy="34881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ts val="2000"/>
              </a:lnSpc>
              <a:spcBef>
                <a:spcPct val="0"/>
              </a:spcBef>
              <a:spcAft>
                <a:spcPct val="0"/>
              </a:spcAft>
              <a:buClrTx/>
              <a:buSzTx/>
              <a:buFontTx/>
              <a:buNone/>
              <a:tabLst/>
            </a:pPr>
            <a:r>
              <a:rPr kumimoji="0" lang="ja-JP" altLang="en-US"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バック・スタッフ</a:t>
            </a:r>
            <a:endParaRPr kumimoji="0" lang="en-US" altLang="ja-JP"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233ADB54-7B2E-123F-A1AC-9840970A723B}"/>
              </a:ext>
            </a:extLst>
          </p:cNvPr>
          <p:cNvSpPr txBox="1">
            <a:spLocks noChangeArrowheads="1"/>
          </p:cNvSpPr>
          <p:nvPr/>
        </p:nvSpPr>
        <p:spPr bwMode="auto">
          <a:xfrm>
            <a:off x="187934" y="4273254"/>
            <a:ext cx="2920687" cy="34881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ts val="2000"/>
              </a:lnSpc>
              <a:spcBef>
                <a:spcPct val="0"/>
              </a:spcBef>
              <a:spcAft>
                <a:spcPct val="0"/>
              </a:spcAft>
              <a:buClrTx/>
              <a:buSzTx/>
              <a:buFontTx/>
              <a:buNone/>
              <a:tabLst/>
            </a:pPr>
            <a:r>
              <a:rPr kumimoji="0" lang="ja-JP" altLang="en-US"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六分儀</a:t>
            </a:r>
            <a:r>
              <a:rPr kumimoji="0" lang="ja-JP" altLang="en-US"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（ろくぶんぎ）</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84E889D3-2FF1-F906-9DFB-14868E7FF36A}"/>
              </a:ext>
            </a:extLst>
          </p:cNvPr>
          <p:cNvSpPr txBox="1">
            <a:spLocks noChangeArrowheads="1"/>
          </p:cNvSpPr>
          <p:nvPr/>
        </p:nvSpPr>
        <p:spPr bwMode="auto">
          <a:xfrm>
            <a:off x="228622" y="6106394"/>
            <a:ext cx="2880000" cy="57579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ts val="2000"/>
              </a:lnSpc>
              <a:spcBef>
                <a:spcPct val="0"/>
              </a:spcBef>
              <a:spcAft>
                <a:spcPct val="0"/>
              </a:spcAft>
              <a:buClrTx/>
              <a:buSzTx/>
              <a:buFontTx/>
              <a:buNone/>
              <a:tabLst/>
            </a:pPr>
            <a:r>
              <a:rPr kumimoji="0" lang="en-US" altLang="ja-JP"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GNSS</a:t>
            </a:r>
          </a:p>
          <a:p>
            <a:pPr marL="0" marR="0" lvl="0" indent="0" algn="ctr" defTabSz="914400" rtl="0" eaLnBrk="0" fontAlgn="base" latinLnBrk="0" hangingPunct="0">
              <a:lnSpc>
                <a:spcPts val="2000"/>
              </a:lnSpc>
              <a:spcBef>
                <a:spcPct val="0"/>
              </a:spcBef>
              <a:spcAft>
                <a:spcPct val="0"/>
              </a:spcAft>
              <a:buClrTx/>
              <a:buSzTx/>
              <a:buFontTx/>
              <a:buNone/>
              <a:tabLst/>
            </a:pPr>
            <a:r>
              <a:rPr kumimoji="0" lang="ja-JP" altLang="en-US"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全地球測位システム</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pic>
        <p:nvPicPr>
          <p:cNvPr id="18" name="図 17">
            <a:extLst>
              <a:ext uri="{FF2B5EF4-FFF2-40B4-BE49-F238E27FC236}">
                <a16:creationId xmlns:a16="http://schemas.microsoft.com/office/drawing/2014/main" id="{3F3EAB04-84EE-CC6C-ABFA-6697AC589475}"/>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561685" y="6029961"/>
            <a:ext cx="1092462" cy="728664"/>
          </a:xfrm>
          <a:prstGeom prst="rect">
            <a:avLst/>
          </a:prstGeom>
        </p:spPr>
      </p:pic>
      <p:sp>
        <p:nvSpPr>
          <p:cNvPr id="20" name="矢印: 右 19">
            <a:extLst>
              <a:ext uri="{FF2B5EF4-FFF2-40B4-BE49-F238E27FC236}">
                <a16:creationId xmlns:a16="http://schemas.microsoft.com/office/drawing/2014/main" id="{FFC92C5C-9777-E4F3-23B8-8D7DE11B80B5}"/>
              </a:ext>
            </a:extLst>
          </p:cNvPr>
          <p:cNvSpPr/>
          <p:nvPr/>
        </p:nvSpPr>
        <p:spPr>
          <a:xfrm rot="5400000">
            <a:off x="1388991" y="1442709"/>
            <a:ext cx="332477" cy="293140"/>
          </a:xfrm>
          <a:prstGeom prst="rightArrow">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descr="ダイアグラム&#10;&#10;自動的に生成された説明">
            <a:extLst>
              <a:ext uri="{FF2B5EF4-FFF2-40B4-BE49-F238E27FC236}">
                <a16:creationId xmlns:a16="http://schemas.microsoft.com/office/drawing/2014/main" id="{7E0059B3-2025-36BF-D6A5-362CD9C07D2D}"/>
              </a:ext>
            </a:extLst>
          </p:cNvPr>
          <p:cNvPicPr>
            <a:picLocks noChangeAspect="1"/>
          </p:cNvPicPr>
          <p:nvPr/>
        </p:nvPicPr>
        <p:blipFill rotWithShape="1">
          <a:blip r:embed="rId5">
            <a:extLst>
              <a:ext uri="{28A0092B-C50C-407E-A947-70E740481C1C}">
                <a14:useLocalDpi xmlns:a14="http://schemas.microsoft.com/office/drawing/2010/main" val="0"/>
              </a:ext>
            </a:extLst>
          </a:blip>
          <a:srcRect r="65590" b="54207"/>
          <a:stretch/>
        </p:blipFill>
        <p:spPr>
          <a:xfrm>
            <a:off x="3249632" y="2109800"/>
            <a:ext cx="1939275" cy="1451696"/>
          </a:xfrm>
          <a:prstGeom prst="rect">
            <a:avLst/>
          </a:prstGeom>
        </p:spPr>
      </p:pic>
      <p:pic>
        <p:nvPicPr>
          <p:cNvPr id="15" name="図 14" descr="ダイアグラム&#10;&#10;自動的に生成された説明">
            <a:extLst>
              <a:ext uri="{FF2B5EF4-FFF2-40B4-BE49-F238E27FC236}">
                <a16:creationId xmlns:a16="http://schemas.microsoft.com/office/drawing/2014/main" id="{8761DEA5-9CAE-3603-544C-5041DD3403B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4778" r="44483" b="62701"/>
          <a:stretch/>
        </p:blipFill>
        <p:spPr>
          <a:xfrm>
            <a:off x="3281050" y="771652"/>
            <a:ext cx="940574" cy="951518"/>
          </a:xfrm>
          <a:prstGeom prst="rect">
            <a:avLst/>
          </a:prstGeom>
        </p:spPr>
      </p:pic>
      <p:pic>
        <p:nvPicPr>
          <p:cNvPr id="17" name="図 16" descr="ダイアグラム&#10;&#10;自動的に生成された説明">
            <a:extLst>
              <a:ext uri="{FF2B5EF4-FFF2-40B4-BE49-F238E27FC236}">
                <a16:creationId xmlns:a16="http://schemas.microsoft.com/office/drawing/2014/main" id="{34D1DFCD-867D-3C04-7578-48F019459D6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6733" r="11769" b="54236"/>
          <a:stretch/>
        </p:blipFill>
        <p:spPr>
          <a:xfrm>
            <a:off x="4297424" y="1015533"/>
            <a:ext cx="964573" cy="1154973"/>
          </a:xfrm>
          <a:prstGeom prst="rect">
            <a:avLst/>
          </a:prstGeom>
        </p:spPr>
      </p:pic>
      <p:sp>
        <p:nvSpPr>
          <p:cNvPr id="19" name="テキスト ボックス 18">
            <a:extLst>
              <a:ext uri="{FF2B5EF4-FFF2-40B4-BE49-F238E27FC236}">
                <a16:creationId xmlns:a16="http://schemas.microsoft.com/office/drawing/2014/main" id="{0D0001A0-3E4F-AB6D-18FF-F5DFE8B4C6A7}"/>
              </a:ext>
            </a:extLst>
          </p:cNvPr>
          <p:cNvSpPr txBox="1">
            <a:spLocks noChangeArrowheads="1"/>
          </p:cNvSpPr>
          <p:nvPr/>
        </p:nvSpPr>
        <p:spPr bwMode="auto">
          <a:xfrm>
            <a:off x="166572" y="2945477"/>
            <a:ext cx="3045530" cy="34881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ts val="2000"/>
              </a:lnSpc>
              <a:spcBef>
                <a:spcPct val="0"/>
              </a:spcBef>
              <a:spcAft>
                <a:spcPct val="0"/>
              </a:spcAft>
              <a:buClrTx/>
              <a:buSzTx/>
              <a:buFontTx/>
              <a:buNone/>
              <a:tabLst/>
            </a:pPr>
            <a:r>
              <a:rPr kumimoji="0" lang="ja-JP" altLang="en-US">
                <a:latin typeface="ＭＳ ゴシック" panose="020B0609070205080204" pitchFamily="49" charset="-128"/>
                <a:ea typeface="ＭＳ ゴシック" panose="020B0609070205080204" pitchFamily="49" charset="-128"/>
                <a:cs typeface="Times New Roman" panose="02020603050405020304" pitchFamily="18" charset="0"/>
              </a:rPr>
              <a:t>四</a:t>
            </a:r>
            <a:r>
              <a:rPr kumimoji="0" lang="ja-JP" altLang="en-US"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分儀</a:t>
            </a:r>
            <a:r>
              <a:rPr kumimoji="0" lang="ja-JP" altLang="en-US"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（しぶんぎ）</a:t>
            </a:r>
            <a:endParaRPr kumimoji="0" lang="ja-JP" altLang="ja-JP"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pic>
        <p:nvPicPr>
          <p:cNvPr id="27" name="図 26" descr="ダイアグラム&#10;&#10;自動的に生成された説明">
            <a:extLst>
              <a:ext uri="{FF2B5EF4-FFF2-40B4-BE49-F238E27FC236}">
                <a16:creationId xmlns:a16="http://schemas.microsoft.com/office/drawing/2014/main" id="{743BA826-8614-8EAA-DFEC-8B7B3335071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2411" t="37876" r="1866" b="5316"/>
          <a:stretch/>
        </p:blipFill>
        <p:spPr>
          <a:xfrm>
            <a:off x="5355372" y="3449838"/>
            <a:ext cx="2097692" cy="1466027"/>
          </a:xfrm>
          <a:prstGeom prst="rect">
            <a:avLst/>
          </a:prstGeom>
        </p:spPr>
      </p:pic>
      <p:sp>
        <p:nvSpPr>
          <p:cNvPr id="28" name="テキスト ボックス 27">
            <a:extLst>
              <a:ext uri="{FF2B5EF4-FFF2-40B4-BE49-F238E27FC236}">
                <a16:creationId xmlns:a16="http://schemas.microsoft.com/office/drawing/2014/main" id="{2F74E15C-5920-6319-1DEE-760DCEEC7A5D}"/>
              </a:ext>
            </a:extLst>
          </p:cNvPr>
          <p:cNvSpPr txBox="1">
            <a:spLocks noChangeArrowheads="1"/>
          </p:cNvSpPr>
          <p:nvPr/>
        </p:nvSpPr>
        <p:spPr bwMode="auto">
          <a:xfrm>
            <a:off x="197765" y="5137308"/>
            <a:ext cx="2920686" cy="57150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ts val="2000"/>
              </a:lnSpc>
              <a:spcBef>
                <a:spcPct val="0"/>
              </a:spcBef>
              <a:spcAft>
                <a:spcPct val="0"/>
              </a:spcAft>
              <a:buClrTx/>
              <a:buSzTx/>
              <a:buFontTx/>
              <a:buNone/>
              <a:tabLst/>
            </a:pPr>
            <a:r>
              <a:rPr kumimoji="0" lang="ja-JP" altLang="en-US"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慣性計測装置</a:t>
            </a:r>
            <a:endParaRPr kumimoji="0" lang="en-US" altLang="ja-JP"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ts val="2000"/>
              </a:lnSpc>
              <a:spcBef>
                <a:spcPct val="0"/>
              </a:spcBef>
              <a:spcAft>
                <a:spcPct val="0"/>
              </a:spcAft>
              <a:buClrTx/>
              <a:buSzTx/>
              <a:buFontTx/>
              <a:buNone/>
              <a:tabLst/>
            </a:pPr>
            <a:r>
              <a:rPr kumimoji="0" lang="ja-JP" altLang="en-US"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（かんせいけいそくそうち）</a:t>
            </a:r>
            <a:endParaRPr kumimoji="0" lang="ja-JP" altLang="ja-JP"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pic>
        <p:nvPicPr>
          <p:cNvPr id="30" name="図 29" descr="ダイアグラム, 設計図&#10;&#10;自動的に生成された説明">
            <a:extLst>
              <a:ext uri="{FF2B5EF4-FFF2-40B4-BE49-F238E27FC236}">
                <a16:creationId xmlns:a16="http://schemas.microsoft.com/office/drawing/2014/main" id="{69E61BE0-9150-D068-CA36-FE8EDF13B5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9197" y="4622067"/>
            <a:ext cx="1290950" cy="1152863"/>
          </a:xfrm>
          <a:prstGeom prst="rect">
            <a:avLst/>
          </a:prstGeom>
        </p:spPr>
      </p:pic>
      <p:sp>
        <p:nvSpPr>
          <p:cNvPr id="31" name="矢印: 右 30">
            <a:extLst>
              <a:ext uri="{FF2B5EF4-FFF2-40B4-BE49-F238E27FC236}">
                <a16:creationId xmlns:a16="http://schemas.microsoft.com/office/drawing/2014/main" id="{B4B9BBE5-E493-16C0-A309-F00FCC6195C1}"/>
              </a:ext>
            </a:extLst>
          </p:cNvPr>
          <p:cNvSpPr/>
          <p:nvPr/>
        </p:nvSpPr>
        <p:spPr>
          <a:xfrm rot="5400000">
            <a:off x="1115773" y="2388935"/>
            <a:ext cx="851161" cy="282386"/>
          </a:xfrm>
          <a:prstGeom prst="rightArrow">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矢印: 右 31">
            <a:extLst>
              <a:ext uri="{FF2B5EF4-FFF2-40B4-BE49-F238E27FC236}">
                <a16:creationId xmlns:a16="http://schemas.microsoft.com/office/drawing/2014/main" id="{6E420CBB-3975-8F2A-1833-BC503B04FB5C}"/>
              </a:ext>
            </a:extLst>
          </p:cNvPr>
          <p:cNvSpPr/>
          <p:nvPr/>
        </p:nvSpPr>
        <p:spPr>
          <a:xfrm rot="5400000">
            <a:off x="1083375" y="3654832"/>
            <a:ext cx="961164" cy="275686"/>
          </a:xfrm>
          <a:prstGeom prst="rightArrow">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4" name="図 33" descr="テーブル が含まれている画像&#10;&#10;自動的に生成された説明">
            <a:extLst>
              <a:ext uri="{FF2B5EF4-FFF2-40B4-BE49-F238E27FC236}">
                <a16:creationId xmlns:a16="http://schemas.microsoft.com/office/drawing/2014/main" id="{90884A04-6711-5BD4-05ED-5AE7D56B829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1696"/>
          <a:stretch/>
        </p:blipFill>
        <p:spPr>
          <a:xfrm>
            <a:off x="4673855" y="5146297"/>
            <a:ext cx="1462635" cy="1767327"/>
          </a:xfrm>
          <a:prstGeom prst="rect">
            <a:avLst/>
          </a:prstGeom>
        </p:spPr>
      </p:pic>
      <p:sp>
        <p:nvSpPr>
          <p:cNvPr id="35" name="矢印: 右 34">
            <a:extLst>
              <a:ext uri="{FF2B5EF4-FFF2-40B4-BE49-F238E27FC236}">
                <a16:creationId xmlns:a16="http://schemas.microsoft.com/office/drawing/2014/main" id="{A53B1801-475D-46C1-9A15-8D95D6684004}"/>
              </a:ext>
            </a:extLst>
          </p:cNvPr>
          <p:cNvSpPr/>
          <p:nvPr/>
        </p:nvSpPr>
        <p:spPr>
          <a:xfrm rot="5400000">
            <a:off x="1335800" y="4771310"/>
            <a:ext cx="442890" cy="289110"/>
          </a:xfrm>
          <a:prstGeom prst="rightArrow">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矢印: 右 35">
            <a:extLst>
              <a:ext uri="{FF2B5EF4-FFF2-40B4-BE49-F238E27FC236}">
                <a16:creationId xmlns:a16="http://schemas.microsoft.com/office/drawing/2014/main" id="{A9D46303-8F07-4133-113D-0AE634D5C427}"/>
              </a:ext>
            </a:extLst>
          </p:cNvPr>
          <p:cNvSpPr/>
          <p:nvPr/>
        </p:nvSpPr>
        <p:spPr>
          <a:xfrm rot="5400000">
            <a:off x="1354657" y="5769887"/>
            <a:ext cx="388965" cy="266813"/>
          </a:xfrm>
          <a:prstGeom prst="rightArrow">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 name="直線コネクタ 37">
            <a:extLst>
              <a:ext uri="{FF2B5EF4-FFF2-40B4-BE49-F238E27FC236}">
                <a16:creationId xmlns:a16="http://schemas.microsoft.com/office/drawing/2014/main" id="{252535E7-3643-2167-5F39-8519D9863987}"/>
              </a:ext>
            </a:extLst>
          </p:cNvPr>
          <p:cNvCxnSpPr>
            <a:cxnSpLocks/>
            <a:stCxn id="3" idx="3"/>
          </p:cNvCxnSpPr>
          <p:nvPr/>
        </p:nvCxnSpPr>
        <p:spPr>
          <a:xfrm>
            <a:off x="3179196" y="1908387"/>
            <a:ext cx="1378142" cy="0"/>
          </a:xfrm>
          <a:prstGeom prst="line">
            <a:avLst/>
          </a:prstGeom>
          <a:ln w="1905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F9350C20-70F9-E392-5FC2-03EC4B26BABD}"/>
              </a:ext>
            </a:extLst>
          </p:cNvPr>
          <p:cNvCxnSpPr>
            <a:cxnSpLocks/>
          </p:cNvCxnSpPr>
          <p:nvPr/>
        </p:nvCxnSpPr>
        <p:spPr>
          <a:xfrm>
            <a:off x="3101607" y="4417949"/>
            <a:ext cx="2087300" cy="0"/>
          </a:xfrm>
          <a:prstGeom prst="line">
            <a:avLst/>
          </a:prstGeom>
          <a:ln w="1905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127FD2C7-B069-72FC-885B-1B31352E0F4F}"/>
              </a:ext>
            </a:extLst>
          </p:cNvPr>
          <p:cNvCxnSpPr>
            <a:cxnSpLocks/>
            <a:endCxn id="18" idx="1"/>
          </p:cNvCxnSpPr>
          <p:nvPr/>
        </p:nvCxnSpPr>
        <p:spPr>
          <a:xfrm>
            <a:off x="3101607" y="6394293"/>
            <a:ext cx="460078" cy="0"/>
          </a:xfrm>
          <a:prstGeom prst="line">
            <a:avLst/>
          </a:prstGeom>
          <a:ln w="1905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4" name="Text Box 5">
            <a:extLst>
              <a:ext uri="{FF2B5EF4-FFF2-40B4-BE49-F238E27FC236}">
                <a16:creationId xmlns:a16="http://schemas.microsoft.com/office/drawing/2014/main" id="{CF9C4102-2BC9-F06E-9429-260C9B246128}"/>
              </a:ext>
            </a:extLst>
          </p:cNvPr>
          <p:cNvSpPr txBox="1">
            <a:spLocks noChangeArrowheads="1"/>
          </p:cNvSpPr>
          <p:nvPr/>
        </p:nvSpPr>
        <p:spPr bwMode="auto">
          <a:xfrm>
            <a:off x="6444753" y="5430394"/>
            <a:ext cx="2567026" cy="1323439"/>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1600">
                <a:latin typeface="ＭＳ ゴシック" panose="020B0609070205080204" pitchFamily="49" charset="-128"/>
                <a:ea typeface="ＭＳ ゴシック" panose="020B0609070205080204" pitchFamily="49" charset="-128"/>
                <a:cs typeface="Times New Roman" panose="02020603050405020304" pitchFamily="18" charset="0"/>
              </a:rPr>
              <a:t>現代は衛星通信などを利用して位置情報がわかる。しかし電気がないときに備えて、六分儀の技術は、まだ使われている</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5" name="直線コネクタ 4">
            <a:extLst>
              <a:ext uri="{FF2B5EF4-FFF2-40B4-BE49-F238E27FC236}">
                <a16:creationId xmlns:a16="http://schemas.microsoft.com/office/drawing/2014/main" id="{7B7EAF01-4103-ED4C-535D-FF608546A088}"/>
              </a:ext>
            </a:extLst>
          </p:cNvPr>
          <p:cNvCxnSpPr>
            <a:cxnSpLocks/>
          </p:cNvCxnSpPr>
          <p:nvPr/>
        </p:nvCxnSpPr>
        <p:spPr>
          <a:xfrm>
            <a:off x="3067935" y="5388397"/>
            <a:ext cx="460078" cy="0"/>
          </a:xfrm>
          <a:prstGeom prst="line">
            <a:avLst/>
          </a:prstGeom>
          <a:ln w="1905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8474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idx="4294967295"/>
          </p:nvPr>
        </p:nvSpPr>
        <p:spPr>
          <a:xfrm>
            <a:off x="4343400" y="381000"/>
            <a:ext cx="7772400" cy="720725"/>
          </a:xfrm>
        </p:spPr>
        <p:txBody>
          <a:bodyPr/>
          <a:lstStyle/>
          <a:p>
            <a:pPr eaLnBrk="1" hangingPunct="1"/>
            <a:r>
              <a:rPr lang="ja-JP" altLang="en-US" sz="3200">
                <a:ea typeface="ＭＳ Ｐゴシック" panose="020B0600070205080204" pitchFamily="50" charset="-128"/>
              </a:rPr>
              <a:t>ありがとうございました</a:t>
            </a:r>
          </a:p>
        </p:txBody>
      </p:sp>
      <p:sp>
        <p:nvSpPr>
          <p:cNvPr id="70658" name="Text Box 5"/>
          <p:cNvSpPr txBox="1">
            <a:spLocks noChangeArrowheads="1"/>
          </p:cNvSpPr>
          <p:nvPr/>
        </p:nvSpPr>
        <p:spPr bwMode="auto">
          <a:xfrm>
            <a:off x="4648200" y="4419600"/>
            <a:ext cx="487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800">
                <a:latin typeface="游ゴシック" panose="020B0400000000000000" pitchFamily="50" charset="-128"/>
              </a:rPr>
              <a:t>NPO</a:t>
            </a:r>
            <a:r>
              <a:rPr lang="ja-JP" altLang="en-US" sz="1800">
                <a:latin typeface="游ゴシック" panose="020B0400000000000000" pitchFamily="50" charset="-128"/>
              </a:rPr>
              <a:t>法人　三次科学技術教育協会　</a:t>
            </a:r>
          </a:p>
          <a:p>
            <a:pPr eaLnBrk="1" hangingPunct="1">
              <a:spcBef>
                <a:spcPct val="50000"/>
              </a:spcBef>
            </a:pPr>
            <a:r>
              <a:rPr lang="ja-JP" altLang="en-US" sz="1800">
                <a:latin typeface="游ゴシック" panose="020B0400000000000000" pitchFamily="50" charset="-128"/>
              </a:rPr>
              <a:t>理事　</a:t>
            </a:r>
            <a:r>
              <a:rPr lang="ja-JP" altLang="en-US" sz="1600">
                <a:latin typeface="游ゴシック" panose="020B0400000000000000" pitchFamily="50" charset="-128"/>
              </a:rPr>
              <a:t> 　　　</a:t>
            </a:r>
            <a:r>
              <a:rPr lang="ja-JP" altLang="en-US">
                <a:latin typeface="游ゴシック" panose="020B0400000000000000" pitchFamily="50" charset="-128"/>
              </a:rPr>
              <a:t>武村　精一</a:t>
            </a:r>
          </a:p>
        </p:txBody>
      </p:sp>
      <p:pic>
        <p:nvPicPr>
          <p:cNvPr id="70659" name="Picture 7" descr="D:\精一ドキュメントデータファイル\マイピクチャーデジカメデータ\天体撮影\mistee8Gカード\2014年5月31日\IMG_1039_kujira.BMP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4103688"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8" descr="C:\Users\stakemura\Desktop\MISTEEyokomakunno1kujirano1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5638800"/>
            <a:ext cx="44958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フッター プレースホルダー 2">
            <a:extLst>
              <a:ext uri="{FF2B5EF4-FFF2-40B4-BE49-F238E27FC236}">
                <a16:creationId xmlns:a16="http://schemas.microsoft.com/office/drawing/2014/main" id="{2E66E216-8DF0-4D7E-8ED1-396551B32B70}"/>
              </a:ext>
            </a:extLst>
          </p:cNvPr>
          <p:cNvSpPr>
            <a:spLocks noGrp="1"/>
          </p:cNvSpPr>
          <p:nvPr>
            <p:ph type="ftr" sz="quarter" idx="11"/>
          </p:nvPr>
        </p:nvSpPr>
        <p:spPr bwMode="gray">
          <a:xfrm>
            <a:off x="7462556" y="6579035"/>
            <a:ext cx="1710019" cy="198784"/>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ja-JP"/>
            </a:defPPr>
            <a:lvl1pPr algn="ctr" rtl="0" eaLnBrk="1" fontAlgn="base" hangingPunct="1">
              <a:spcBef>
                <a:spcPct val="0"/>
              </a:spcBef>
              <a:spcAft>
                <a:spcPct val="0"/>
              </a:spcAft>
              <a:defRPr kumimoji="1" sz="1050"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9pPr>
          </a:lstStyle>
          <a:p>
            <a:pPr>
              <a:defRPr/>
            </a:pPr>
            <a:r>
              <a:rPr lang="en-US" altLang="zh-TW">
                <a:latin typeface="游ゴシック" panose="020B0400000000000000" pitchFamily="50" charset="-128"/>
              </a:rPr>
              <a:t>2021</a:t>
            </a:r>
            <a:r>
              <a:rPr lang="zh-TW" altLang="en-US">
                <a:latin typeface="游ゴシック" panose="020B0400000000000000" pitchFamily="50" charset="-128"/>
              </a:rPr>
              <a:t>年</a:t>
            </a:r>
            <a:r>
              <a:rPr lang="en-US" altLang="ja-JP">
                <a:latin typeface="游ゴシック" panose="020B0400000000000000" pitchFamily="50" charset="-128"/>
              </a:rPr>
              <a:t>7</a:t>
            </a:r>
            <a:r>
              <a:rPr lang="zh-TW" altLang="en-US">
                <a:latin typeface="游ゴシック" panose="020B0400000000000000" pitchFamily="50" charset="-128"/>
              </a:rPr>
              <a:t>月</a:t>
            </a:r>
            <a:r>
              <a:rPr lang="en-US" altLang="ja-JP">
                <a:latin typeface="游ゴシック" panose="020B0400000000000000" pitchFamily="50" charset="-128"/>
              </a:rPr>
              <a:t>18</a:t>
            </a:r>
            <a:r>
              <a:rPr lang="zh-TW" altLang="en-US">
                <a:latin typeface="游ゴシック" panose="020B0400000000000000" pitchFamily="50" charset="-128"/>
              </a:rPr>
              <a:t>日時計</a:t>
            </a:r>
            <a:endParaRPr lang="ja-JP" altLang="en-US">
              <a:latin typeface="游ゴシック" panose="020B0400000000000000" pitchFamily="50"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絵と文字の加工写真&#10;&#10;中程度の精度で自動的に生成された説明">
            <a:extLst>
              <a:ext uri="{FF2B5EF4-FFF2-40B4-BE49-F238E27FC236}">
                <a16:creationId xmlns:a16="http://schemas.microsoft.com/office/drawing/2014/main" id="{ADD7B6A6-5177-C1D8-3100-B4E3206104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4763" y="3291390"/>
            <a:ext cx="837317" cy="1359062"/>
          </a:xfrm>
          <a:prstGeom prst="rect">
            <a:avLst/>
          </a:prstGeom>
        </p:spPr>
      </p:pic>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1706941" y="-11677"/>
            <a:ext cx="545663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a:ea typeface="ＭＳ Ｐゴシック" panose="020B0600070205080204" pitchFamily="50" charset="-128"/>
              </a:rPr>
              <a:t>フロント・スタッフの注意点　　</a:t>
            </a:r>
            <a:endParaRPr lang="en-US" altLang="ja-JP" sz="2400" kern="0">
              <a:ea typeface="ＭＳ Ｐゴシック" panose="020B0600070205080204" pitchFamily="50" charset="-128"/>
            </a:endParaRPr>
          </a:p>
          <a:p>
            <a:pPr eaLnBrk="1" hangingPunct="1"/>
            <a:r>
              <a:rPr lang="ja-JP" altLang="en-US" sz="2000" kern="0">
                <a:ea typeface="ＭＳ Ｐゴシック" panose="020B0600070205080204" pitchFamily="50" charset="-128"/>
              </a:rPr>
              <a:t>傾いている地面では、ズレがでる</a:t>
            </a:r>
          </a:p>
        </p:txBody>
      </p:sp>
      <p:pic>
        <p:nvPicPr>
          <p:cNvPr id="47" name="グラフィックス 46">
            <a:extLst>
              <a:ext uri="{FF2B5EF4-FFF2-40B4-BE49-F238E27FC236}">
                <a16:creationId xmlns:a16="http://schemas.microsoft.com/office/drawing/2014/main" id="{12DAC33A-1A9C-780D-88C7-FE34D33B5A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8124387" y="2731603"/>
            <a:ext cx="250578" cy="407176"/>
          </a:xfrm>
          <a:prstGeom prst="rect">
            <a:avLst/>
          </a:prstGeom>
        </p:spPr>
      </p:pic>
      <p:cxnSp>
        <p:nvCxnSpPr>
          <p:cNvPr id="78" name="直線コネクタ 77">
            <a:extLst>
              <a:ext uri="{FF2B5EF4-FFF2-40B4-BE49-F238E27FC236}">
                <a16:creationId xmlns:a16="http://schemas.microsoft.com/office/drawing/2014/main" id="{8716DE98-9A48-11FF-A7CA-24D5CBFB285A}"/>
              </a:ext>
            </a:extLst>
          </p:cNvPr>
          <p:cNvCxnSpPr>
            <a:cxnSpLocks/>
          </p:cNvCxnSpPr>
          <p:nvPr/>
        </p:nvCxnSpPr>
        <p:spPr>
          <a:xfrm>
            <a:off x="-13637" y="3183328"/>
            <a:ext cx="8673663" cy="12182"/>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547B8A74-F4E7-4929-4FE7-F0C7A119B512}"/>
              </a:ext>
            </a:extLst>
          </p:cNvPr>
          <p:cNvSpPr/>
          <p:nvPr/>
        </p:nvSpPr>
        <p:spPr>
          <a:xfrm rot="6450034">
            <a:off x="7139168" y="3015497"/>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BF449330-27C3-0FC4-08A7-03EC76029E97}"/>
              </a:ext>
            </a:extLst>
          </p:cNvPr>
          <p:cNvSpPr/>
          <p:nvPr/>
        </p:nvSpPr>
        <p:spPr>
          <a:xfrm rot="6715397">
            <a:off x="3260081" y="2488707"/>
            <a:ext cx="360000" cy="72000"/>
          </a:xfrm>
          <a:prstGeom prst="rect">
            <a:avLst/>
          </a:prstGeom>
          <a:solidFill>
            <a:srgbClr val="FFC000"/>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コネクタ 28">
            <a:extLst>
              <a:ext uri="{FF2B5EF4-FFF2-40B4-BE49-F238E27FC236}">
                <a16:creationId xmlns:a16="http://schemas.microsoft.com/office/drawing/2014/main" id="{44B1CBDE-AF9B-F90E-3CB9-7DEC24AC1BF7}"/>
              </a:ext>
            </a:extLst>
          </p:cNvPr>
          <p:cNvCxnSpPr>
            <a:cxnSpLocks/>
            <a:endCxn id="97" idx="4"/>
          </p:cNvCxnSpPr>
          <p:nvPr/>
        </p:nvCxnSpPr>
        <p:spPr>
          <a:xfrm flipH="1">
            <a:off x="269014" y="964892"/>
            <a:ext cx="33983" cy="430838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8E58646E-0550-3D56-D45B-E3DD97840CE5}"/>
              </a:ext>
            </a:extLst>
          </p:cNvPr>
          <p:cNvCxnSpPr>
            <a:cxnSpLocks/>
          </p:cNvCxnSpPr>
          <p:nvPr/>
        </p:nvCxnSpPr>
        <p:spPr>
          <a:xfrm>
            <a:off x="302997" y="964892"/>
            <a:ext cx="3807600" cy="222360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33068E51-1001-C740-0FA8-25FAE2FBAE79}"/>
              </a:ext>
            </a:extLst>
          </p:cNvPr>
          <p:cNvCxnSpPr>
            <a:cxnSpLocks/>
          </p:cNvCxnSpPr>
          <p:nvPr/>
        </p:nvCxnSpPr>
        <p:spPr>
          <a:xfrm flipV="1">
            <a:off x="245831" y="3172074"/>
            <a:ext cx="3844774" cy="2088303"/>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CB19D7EC-4059-57EB-859D-C93A683686F5}"/>
              </a:ext>
            </a:extLst>
          </p:cNvPr>
          <p:cNvCxnSpPr>
            <a:cxnSpLocks/>
          </p:cNvCxnSpPr>
          <p:nvPr/>
        </p:nvCxnSpPr>
        <p:spPr>
          <a:xfrm>
            <a:off x="240660" y="1199807"/>
            <a:ext cx="7820076" cy="1958776"/>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A320DCF5-DFC3-E6EF-02F2-59893BB9F89C}"/>
              </a:ext>
            </a:extLst>
          </p:cNvPr>
          <p:cNvCxnSpPr>
            <a:cxnSpLocks/>
          </p:cNvCxnSpPr>
          <p:nvPr/>
        </p:nvCxnSpPr>
        <p:spPr>
          <a:xfrm flipV="1">
            <a:off x="185018" y="3158583"/>
            <a:ext cx="7875718" cy="2086580"/>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pic>
        <p:nvPicPr>
          <p:cNvPr id="46" name="グラフィックス 45">
            <a:extLst>
              <a:ext uri="{FF2B5EF4-FFF2-40B4-BE49-F238E27FC236}">
                <a16:creationId xmlns:a16="http://schemas.microsoft.com/office/drawing/2014/main" id="{3BCB7C4F-5637-0302-80A5-9BF76ED16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4139753" y="2352049"/>
            <a:ext cx="250578" cy="407176"/>
          </a:xfrm>
          <a:prstGeom prst="rect">
            <a:avLst/>
          </a:prstGeom>
        </p:spPr>
      </p:pic>
      <p:sp>
        <p:nvSpPr>
          <p:cNvPr id="49" name="テキスト ボックス 2">
            <a:extLst>
              <a:ext uri="{FF2B5EF4-FFF2-40B4-BE49-F238E27FC236}">
                <a16:creationId xmlns:a16="http://schemas.microsoft.com/office/drawing/2014/main" id="{C1009DF5-7875-23C2-D1CB-E1E9AE860E13}"/>
              </a:ext>
            </a:extLst>
          </p:cNvPr>
          <p:cNvSpPr txBox="1">
            <a:spLocks noChangeArrowheads="1"/>
          </p:cNvSpPr>
          <p:nvPr/>
        </p:nvSpPr>
        <p:spPr bwMode="auto">
          <a:xfrm>
            <a:off x="3885541" y="2424135"/>
            <a:ext cx="485624"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rPr>
              <a:t>A1</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0" name="テキスト ボックス 2">
            <a:extLst>
              <a:ext uri="{FF2B5EF4-FFF2-40B4-BE49-F238E27FC236}">
                <a16:creationId xmlns:a16="http://schemas.microsoft.com/office/drawing/2014/main" id="{A582AAF4-6355-D020-0798-F3B912976CC6}"/>
              </a:ext>
            </a:extLst>
          </p:cNvPr>
          <p:cNvSpPr txBox="1">
            <a:spLocks noChangeArrowheads="1"/>
          </p:cNvSpPr>
          <p:nvPr/>
        </p:nvSpPr>
        <p:spPr bwMode="auto">
          <a:xfrm>
            <a:off x="32872" y="821745"/>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C</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1" name="テキスト ボックス 2">
            <a:extLst>
              <a:ext uri="{FF2B5EF4-FFF2-40B4-BE49-F238E27FC236}">
                <a16:creationId xmlns:a16="http://schemas.microsoft.com/office/drawing/2014/main" id="{E0D97BE1-662B-7791-7111-C993BC35E490}"/>
              </a:ext>
            </a:extLst>
          </p:cNvPr>
          <p:cNvSpPr txBox="1">
            <a:spLocks noChangeArrowheads="1"/>
          </p:cNvSpPr>
          <p:nvPr/>
        </p:nvSpPr>
        <p:spPr bwMode="auto">
          <a:xfrm>
            <a:off x="2036" y="2948156"/>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E</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2" name="テキスト ボックス 2">
            <a:extLst>
              <a:ext uri="{FF2B5EF4-FFF2-40B4-BE49-F238E27FC236}">
                <a16:creationId xmlns:a16="http://schemas.microsoft.com/office/drawing/2014/main" id="{54350F34-3F48-19FA-8598-BBFC7E894C13}"/>
              </a:ext>
            </a:extLst>
          </p:cNvPr>
          <p:cNvSpPr txBox="1">
            <a:spLocks noChangeArrowheads="1"/>
          </p:cNvSpPr>
          <p:nvPr/>
        </p:nvSpPr>
        <p:spPr bwMode="auto">
          <a:xfrm>
            <a:off x="0" y="5035827"/>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D</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4" name="テキスト ボックス 2">
            <a:extLst>
              <a:ext uri="{FF2B5EF4-FFF2-40B4-BE49-F238E27FC236}">
                <a16:creationId xmlns:a16="http://schemas.microsoft.com/office/drawing/2014/main" id="{4F2789F1-E667-D2BE-C4DC-99F60F178DF7}"/>
              </a:ext>
            </a:extLst>
          </p:cNvPr>
          <p:cNvSpPr txBox="1">
            <a:spLocks noChangeArrowheads="1"/>
          </p:cNvSpPr>
          <p:nvPr/>
        </p:nvSpPr>
        <p:spPr bwMode="auto">
          <a:xfrm>
            <a:off x="7923107" y="2703891"/>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B</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grpSp>
        <p:nvGrpSpPr>
          <p:cNvPr id="90" name="グループ化 89">
            <a:extLst>
              <a:ext uri="{FF2B5EF4-FFF2-40B4-BE49-F238E27FC236}">
                <a16:creationId xmlns:a16="http://schemas.microsoft.com/office/drawing/2014/main" id="{68B10F56-8884-2611-B443-47F77608A9F2}"/>
              </a:ext>
            </a:extLst>
          </p:cNvPr>
          <p:cNvGrpSpPr/>
          <p:nvPr/>
        </p:nvGrpSpPr>
        <p:grpSpPr>
          <a:xfrm>
            <a:off x="114722" y="975629"/>
            <a:ext cx="174255" cy="2171700"/>
            <a:chOff x="596117" y="1248733"/>
            <a:chExt cx="174255" cy="2171700"/>
          </a:xfrm>
        </p:grpSpPr>
        <p:sp>
          <p:nvSpPr>
            <p:cNvPr id="86" name="フリーフォーム: 図形 85">
              <a:extLst>
                <a:ext uri="{FF2B5EF4-FFF2-40B4-BE49-F238E27FC236}">
                  <a16:creationId xmlns:a16="http://schemas.microsoft.com/office/drawing/2014/main" id="{ECBF232A-0DC7-0777-07A3-2D9EED67343A}"/>
                </a:ext>
              </a:extLst>
            </p:cNvPr>
            <p:cNvSpPr/>
            <p:nvPr/>
          </p:nvSpPr>
          <p:spPr>
            <a:xfrm>
              <a:off x="660520" y="1248733"/>
              <a:ext cx="109852" cy="2171700"/>
            </a:xfrm>
            <a:custGeom>
              <a:avLst/>
              <a:gdLst>
                <a:gd name="connsiteX0" fmla="*/ 15240 w 15240"/>
                <a:gd name="connsiteY0" fmla="*/ 0 h 2171700"/>
                <a:gd name="connsiteX1" fmla="*/ 0 w 15240"/>
                <a:gd name="connsiteY1" fmla="*/ 2171700 h 2171700"/>
                <a:gd name="connsiteX0" fmla="*/ 60960 w 60960"/>
                <a:gd name="connsiteY0" fmla="*/ 0 h 2171700"/>
                <a:gd name="connsiteX1" fmla="*/ 0 w 60960"/>
                <a:gd name="connsiteY1" fmla="*/ 1104900 h 2171700"/>
                <a:gd name="connsiteX2" fmla="*/ 45720 w 60960"/>
                <a:gd name="connsiteY2" fmla="*/ 2171700 h 2171700"/>
                <a:gd name="connsiteX0" fmla="*/ 61573 w 61573"/>
                <a:gd name="connsiteY0" fmla="*/ 0 h 2171700"/>
                <a:gd name="connsiteX1" fmla="*/ 613 w 61573"/>
                <a:gd name="connsiteY1" fmla="*/ 1104900 h 2171700"/>
                <a:gd name="connsiteX2" fmla="*/ 31093 w 61573"/>
                <a:gd name="connsiteY2" fmla="*/ 1562100 h 2171700"/>
                <a:gd name="connsiteX3" fmla="*/ 46333 w 61573"/>
                <a:gd name="connsiteY3" fmla="*/ 2171700 h 2171700"/>
                <a:gd name="connsiteX0" fmla="*/ 61573 w 61573"/>
                <a:gd name="connsiteY0" fmla="*/ 0 h 2171700"/>
                <a:gd name="connsiteX1" fmla="*/ 38714 w 61573"/>
                <a:gd name="connsiteY1" fmla="*/ 541020 h 2171700"/>
                <a:gd name="connsiteX2" fmla="*/ 613 w 61573"/>
                <a:gd name="connsiteY2" fmla="*/ 1104900 h 2171700"/>
                <a:gd name="connsiteX3" fmla="*/ 31093 w 61573"/>
                <a:gd name="connsiteY3" fmla="*/ 1562100 h 2171700"/>
                <a:gd name="connsiteX4" fmla="*/ 46333 w 61573"/>
                <a:gd name="connsiteY4" fmla="*/ 2171700 h 2171700"/>
                <a:gd name="connsiteX0" fmla="*/ 63004 w 63004"/>
                <a:gd name="connsiteY0" fmla="*/ 0 h 2171700"/>
                <a:gd name="connsiteX1" fmla="*/ 40145 w 63004"/>
                <a:gd name="connsiteY1" fmla="*/ 541020 h 2171700"/>
                <a:gd name="connsiteX2" fmla="*/ 2044 w 63004"/>
                <a:gd name="connsiteY2" fmla="*/ 1104900 h 2171700"/>
                <a:gd name="connsiteX3" fmla="*/ 9664 w 63004"/>
                <a:gd name="connsiteY3" fmla="*/ 1584960 h 2171700"/>
                <a:gd name="connsiteX4" fmla="*/ 47764 w 63004"/>
                <a:gd name="connsiteY4" fmla="*/ 2171700 h 2171700"/>
                <a:gd name="connsiteX0" fmla="*/ 63004 w 63004"/>
                <a:gd name="connsiteY0" fmla="*/ 0 h 2171700"/>
                <a:gd name="connsiteX1" fmla="*/ 17285 w 63004"/>
                <a:gd name="connsiteY1" fmla="*/ 556260 h 2171700"/>
                <a:gd name="connsiteX2" fmla="*/ 2044 w 63004"/>
                <a:gd name="connsiteY2" fmla="*/ 1104900 h 2171700"/>
                <a:gd name="connsiteX3" fmla="*/ 9664 w 63004"/>
                <a:gd name="connsiteY3" fmla="*/ 1584960 h 2171700"/>
                <a:gd name="connsiteX4" fmla="*/ 47764 w 63004"/>
                <a:gd name="connsiteY4" fmla="*/ 217170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04" h="2171700">
                  <a:moveTo>
                    <a:pt x="63004" y="0"/>
                  </a:moveTo>
                  <a:cubicBezTo>
                    <a:pt x="60464" y="88900"/>
                    <a:pt x="27445" y="372110"/>
                    <a:pt x="17285" y="556260"/>
                  </a:cubicBezTo>
                  <a:cubicBezTo>
                    <a:pt x="7125" y="740410"/>
                    <a:pt x="4584" y="933450"/>
                    <a:pt x="2044" y="1104900"/>
                  </a:cubicBezTo>
                  <a:cubicBezTo>
                    <a:pt x="-3036" y="1365250"/>
                    <a:pt x="2044" y="1407160"/>
                    <a:pt x="9664" y="1584960"/>
                  </a:cubicBezTo>
                  <a:cubicBezTo>
                    <a:pt x="17284" y="1762760"/>
                    <a:pt x="45224" y="2070100"/>
                    <a:pt x="47764" y="2171700"/>
                  </a:cubicBezTo>
                </a:path>
              </a:pathLst>
            </a:cu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8" name="直線コネクタ 87">
              <a:extLst>
                <a:ext uri="{FF2B5EF4-FFF2-40B4-BE49-F238E27FC236}">
                  <a16:creationId xmlns:a16="http://schemas.microsoft.com/office/drawing/2014/main" id="{FCD0F7CD-26DE-A5AF-CB1B-8DA31FD5BBD2}"/>
                </a:ext>
              </a:extLst>
            </p:cNvPr>
            <p:cNvCxnSpPr/>
            <p:nvPr/>
          </p:nvCxnSpPr>
          <p:spPr>
            <a:xfrm>
              <a:off x="596833" y="2347178"/>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F588DB17-BF46-41DA-9DA5-981EF0210453}"/>
                </a:ext>
              </a:extLst>
            </p:cNvPr>
            <p:cNvCxnSpPr/>
            <p:nvPr/>
          </p:nvCxnSpPr>
          <p:spPr>
            <a:xfrm>
              <a:off x="596117" y="2381740"/>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96" name="グループ化 95">
            <a:extLst>
              <a:ext uri="{FF2B5EF4-FFF2-40B4-BE49-F238E27FC236}">
                <a16:creationId xmlns:a16="http://schemas.microsoft.com/office/drawing/2014/main" id="{7637E0E5-4FE0-ED5F-3F69-607D6BB96DC4}"/>
              </a:ext>
            </a:extLst>
          </p:cNvPr>
          <p:cNvGrpSpPr/>
          <p:nvPr/>
        </p:nvGrpSpPr>
        <p:grpSpPr>
          <a:xfrm>
            <a:off x="121331" y="3101575"/>
            <a:ext cx="174255" cy="2171700"/>
            <a:chOff x="596117" y="1248733"/>
            <a:chExt cx="174255" cy="2171700"/>
          </a:xfrm>
        </p:grpSpPr>
        <p:sp>
          <p:nvSpPr>
            <p:cNvPr id="97" name="フリーフォーム: 図形 96">
              <a:extLst>
                <a:ext uri="{FF2B5EF4-FFF2-40B4-BE49-F238E27FC236}">
                  <a16:creationId xmlns:a16="http://schemas.microsoft.com/office/drawing/2014/main" id="{9732FFA4-AA47-A48A-14F4-1A434C147F7F}"/>
                </a:ext>
              </a:extLst>
            </p:cNvPr>
            <p:cNvSpPr/>
            <p:nvPr/>
          </p:nvSpPr>
          <p:spPr>
            <a:xfrm>
              <a:off x="660520" y="1248733"/>
              <a:ext cx="109852" cy="2171700"/>
            </a:xfrm>
            <a:custGeom>
              <a:avLst/>
              <a:gdLst>
                <a:gd name="connsiteX0" fmla="*/ 15240 w 15240"/>
                <a:gd name="connsiteY0" fmla="*/ 0 h 2171700"/>
                <a:gd name="connsiteX1" fmla="*/ 0 w 15240"/>
                <a:gd name="connsiteY1" fmla="*/ 2171700 h 2171700"/>
                <a:gd name="connsiteX0" fmla="*/ 60960 w 60960"/>
                <a:gd name="connsiteY0" fmla="*/ 0 h 2171700"/>
                <a:gd name="connsiteX1" fmla="*/ 0 w 60960"/>
                <a:gd name="connsiteY1" fmla="*/ 1104900 h 2171700"/>
                <a:gd name="connsiteX2" fmla="*/ 45720 w 60960"/>
                <a:gd name="connsiteY2" fmla="*/ 2171700 h 2171700"/>
                <a:gd name="connsiteX0" fmla="*/ 61573 w 61573"/>
                <a:gd name="connsiteY0" fmla="*/ 0 h 2171700"/>
                <a:gd name="connsiteX1" fmla="*/ 613 w 61573"/>
                <a:gd name="connsiteY1" fmla="*/ 1104900 h 2171700"/>
                <a:gd name="connsiteX2" fmla="*/ 31093 w 61573"/>
                <a:gd name="connsiteY2" fmla="*/ 1562100 h 2171700"/>
                <a:gd name="connsiteX3" fmla="*/ 46333 w 61573"/>
                <a:gd name="connsiteY3" fmla="*/ 2171700 h 2171700"/>
                <a:gd name="connsiteX0" fmla="*/ 61573 w 61573"/>
                <a:gd name="connsiteY0" fmla="*/ 0 h 2171700"/>
                <a:gd name="connsiteX1" fmla="*/ 38714 w 61573"/>
                <a:gd name="connsiteY1" fmla="*/ 541020 h 2171700"/>
                <a:gd name="connsiteX2" fmla="*/ 613 w 61573"/>
                <a:gd name="connsiteY2" fmla="*/ 1104900 h 2171700"/>
                <a:gd name="connsiteX3" fmla="*/ 31093 w 61573"/>
                <a:gd name="connsiteY3" fmla="*/ 1562100 h 2171700"/>
                <a:gd name="connsiteX4" fmla="*/ 46333 w 61573"/>
                <a:gd name="connsiteY4" fmla="*/ 2171700 h 2171700"/>
                <a:gd name="connsiteX0" fmla="*/ 63004 w 63004"/>
                <a:gd name="connsiteY0" fmla="*/ 0 h 2171700"/>
                <a:gd name="connsiteX1" fmla="*/ 40145 w 63004"/>
                <a:gd name="connsiteY1" fmla="*/ 541020 h 2171700"/>
                <a:gd name="connsiteX2" fmla="*/ 2044 w 63004"/>
                <a:gd name="connsiteY2" fmla="*/ 1104900 h 2171700"/>
                <a:gd name="connsiteX3" fmla="*/ 9664 w 63004"/>
                <a:gd name="connsiteY3" fmla="*/ 1584960 h 2171700"/>
                <a:gd name="connsiteX4" fmla="*/ 47764 w 63004"/>
                <a:gd name="connsiteY4" fmla="*/ 2171700 h 2171700"/>
                <a:gd name="connsiteX0" fmla="*/ 63004 w 63004"/>
                <a:gd name="connsiteY0" fmla="*/ 0 h 2171700"/>
                <a:gd name="connsiteX1" fmla="*/ 17285 w 63004"/>
                <a:gd name="connsiteY1" fmla="*/ 556260 h 2171700"/>
                <a:gd name="connsiteX2" fmla="*/ 2044 w 63004"/>
                <a:gd name="connsiteY2" fmla="*/ 1104900 h 2171700"/>
                <a:gd name="connsiteX3" fmla="*/ 9664 w 63004"/>
                <a:gd name="connsiteY3" fmla="*/ 1584960 h 2171700"/>
                <a:gd name="connsiteX4" fmla="*/ 47764 w 63004"/>
                <a:gd name="connsiteY4" fmla="*/ 217170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04" h="2171700">
                  <a:moveTo>
                    <a:pt x="63004" y="0"/>
                  </a:moveTo>
                  <a:cubicBezTo>
                    <a:pt x="60464" y="88900"/>
                    <a:pt x="27445" y="372110"/>
                    <a:pt x="17285" y="556260"/>
                  </a:cubicBezTo>
                  <a:cubicBezTo>
                    <a:pt x="7125" y="740410"/>
                    <a:pt x="4584" y="933450"/>
                    <a:pt x="2044" y="1104900"/>
                  </a:cubicBezTo>
                  <a:cubicBezTo>
                    <a:pt x="-3036" y="1365250"/>
                    <a:pt x="2044" y="1407160"/>
                    <a:pt x="9664" y="1584960"/>
                  </a:cubicBezTo>
                  <a:cubicBezTo>
                    <a:pt x="17284" y="1762760"/>
                    <a:pt x="45224" y="2070100"/>
                    <a:pt x="47764" y="2171700"/>
                  </a:cubicBezTo>
                </a:path>
              </a:pathLst>
            </a:cu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8" name="直線コネクタ 97">
              <a:extLst>
                <a:ext uri="{FF2B5EF4-FFF2-40B4-BE49-F238E27FC236}">
                  <a16:creationId xmlns:a16="http://schemas.microsoft.com/office/drawing/2014/main" id="{3FB617BD-9293-BB60-C688-344381C37689}"/>
                </a:ext>
              </a:extLst>
            </p:cNvPr>
            <p:cNvCxnSpPr/>
            <p:nvPr/>
          </p:nvCxnSpPr>
          <p:spPr>
            <a:xfrm>
              <a:off x="596833" y="2347178"/>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BA19F26D-425D-6539-1845-B818AE17667F}"/>
                </a:ext>
              </a:extLst>
            </p:cNvPr>
            <p:cNvCxnSpPr/>
            <p:nvPr/>
          </p:nvCxnSpPr>
          <p:spPr>
            <a:xfrm>
              <a:off x="596117" y="2381740"/>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64" name="正方形/長方形 63">
            <a:extLst>
              <a:ext uri="{FF2B5EF4-FFF2-40B4-BE49-F238E27FC236}">
                <a16:creationId xmlns:a16="http://schemas.microsoft.com/office/drawing/2014/main" id="{6A653434-8AC8-BD55-343E-59BEBF1A2B7C}"/>
              </a:ext>
            </a:extLst>
          </p:cNvPr>
          <p:cNvSpPr/>
          <p:nvPr/>
        </p:nvSpPr>
        <p:spPr>
          <a:xfrm rot="5400000">
            <a:off x="6622524" y="1109578"/>
            <a:ext cx="789177" cy="155871"/>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088AC76A-29E9-2BAD-1589-0C65E421743F}"/>
              </a:ext>
            </a:extLst>
          </p:cNvPr>
          <p:cNvSpPr/>
          <p:nvPr/>
        </p:nvSpPr>
        <p:spPr>
          <a:xfrm rot="5400000">
            <a:off x="7390090" y="1112632"/>
            <a:ext cx="789177" cy="155871"/>
          </a:xfrm>
          <a:prstGeom prst="rect">
            <a:avLst/>
          </a:prstGeom>
          <a:solidFill>
            <a:srgbClr val="FFC000">
              <a:alpha val="13000"/>
            </a:srgbClr>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77741570-74C4-ADB1-FC03-CF8A24D45FBC}"/>
              </a:ext>
            </a:extLst>
          </p:cNvPr>
          <p:cNvSpPr/>
          <p:nvPr/>
        </p:nvSpPr>
        <p:spPr>
          <a:xfrm>
            <a:off x="6230459" y="1154265"/>
            <a:ext cx="779353" cy="115244"/>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a:extLst>
              <a:ext uri="{FF2B5EF4-FFF2-40B4-BE49-F238E27FC236}">
                <a16:creationId xmlns:a16="http://schemas.microsoft.com/office/drawing/2014/main" id="{FB21A376-7593-A9C8-874B-73E5A5AD9427}"/>
              </a:ext>
            </a:extLst>
          </p:cNvPr>
          <p:cNvSpPr/>
          <p:nvPr/>
        </p:nvSpPr>
        <p:spPr>
          <a:xfrm>
            <a:off x="7025855" y="1154265"/>
            <a:ext cx="779353" cy="115244"/>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a:extLst>
              <a:ext uri="{FF2B5EF4-FFF2-40B4-BE49-F238E27FC236}">
                <a16:creationId xmlns:a16="http://schemas.microsoft.com/office/drawing/2014/main" id="{B04732D4-DE5B-C563-33E2-D3F0F63BF1D9}"/>
              </a:ext>
            </a:extLst>
          </p:cNvPr>
          <p:cNvSpPr/>
          <p:nvPr/>
        </p:nvSpPr>
        <p:spPr>
          <a:xfrm>
            <a:off x="7798021" y="1154265"/>
            <a:ext cx="779353" cy="115244"/>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6" name="直線矢印コネクタ 65">
            <a:extLst>
              <a:ext uri="{FF2B5EF4-FFF2-40B4-BE49-F238E27FC236}">
                <a16:creationId xmlns:a16="http://schemas.microsoft.com/office/drawing/2014/main" id="{F113978D-959B-CEEC-D84A-B61DA299CB78}"/>
              </a:ext>
            </a:extLst>
          </p:cNvPr>
          <p:cNvCxnSpPr/>
          <p:nvPr/>
        </p:nvCxnSpPr>
        <p:spPr>
          <a:xfrm>
            <a:off x="6998861" y="1648291"/>
            <a:ext cx="816133" cy="0"/>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7" name="テキスト ボックス 2">
            <a:extLst>
              <a:ext uri="{FF2B5EF4-FFF2-40B4-BE49-F238E27FC236}">
                <a16:creationId xmlns:a16="http://schemas.microsoft.com/office/drawing/2014/main" id="{D1069803-6A66-50C8-E19D-7D2078D9CB0C}"/>
              </a:ext>
            </a:extLst>
          </p:cNvPr>
          <p:cNvSpPr txBox="1">
            <a:spLocks noChangeArrowheads="1"/>
          </p:cNvSpPr>
          <p:nvPr/>
        </p:nvSpPr>
        <p:spPr bwMode="auto">
          <a:xfrm>
            <a:off x="7172724" y="1401811"/>
            <a:ext cx="360001"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a:latin typeface="ＭＳ ゴシック" panose="020B0609070205080204" pitchFamily="49" charset="-128"/>
                <a:ea typeface="ＭＳ ゴシック" panose="020B0609070205080204" pitchFamily="49" charset="-128"/>
              </a:rPr>
              <a:t>1</a:t>
            </a:r>
            <a:r>
              <a:rPr kumimoji="0"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0</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68" name="直線矢印コネクタ 67">
            <a:extLst>
              <a:ext uri="{FF2B5EF4-FFF2-40B4-BE49-F238E27FC236}">
                <a16:creationId xmlns:a16="http://schemas.microsoft.com/office/drawing/2014/main" id="{DEEC9242-9E08-FA5D-5827-E86FC2ABBE60}"/>
              </a:ext>
            </a:extLst>
          </p:cNvPr>
          <p:cNvCxnSpPr/>
          <p:nvPr/>
        </p:nvCxnSpPr>
        <p:spPr>
          <a:xfrm>
            <a:off x="7815753" y="1637347"/>
            <a:ext cx="816133" cy="0"/>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9" name="テキスト ボックス 2">
            <a:extLst>
              <a:ext uri="{FF2B5EF4-FFF2-40B4-BE49-F238E27FC236}">
                <a16:creationId xmlns:a16="http://schemas.microsoft.com/office/drawing/2014/main" id="{3501C79A-A1E4-5C95-0F05-97A28C18C311}"/>
              </a:ext>
            </a:extLst>
          </p:cNvPr>
          <p:cNvSpPr txBox="1">
            <a:spLocks noChangeArrowheads="1"/>
          </p:cNvSpPr>
          <p:nvPr/>
        </p:nvSpPr>
        <p:spPr bwMode="auto">
          <a:xfrm>
            <a:off x="7942820" y="1398626"/>
            <a:ext cx="360001"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10</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70" name="直線矢印コネクタ 69">
            <a:extLst>
              <a:ext uri="{FF2B5EF4-FFF2-40B4-BE49-F238E27FC236}">
                <a16:creationId xmlns:a16="http://schemas.microsoft.com/office/drawing/2014/main" id="{C5B07B93-5CD6-9980-96C6-248C1A3B4417}"/>
              </a:ext>
            </a:extLst>
          </p:cNvPr>
          <p:cNvCxnSpPr>
            <a:cxnSpLocks/>
          </p:cNvCxnSpPr>
          <p:nvPr/>
        </p:nvCxnSpPr>
        <p:spPr>
          <a:xfrm>
            <a:off x="8847621" y="816054"/>
            <a:ext cx="0" cy="812807"/>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2" name="テキスト ボックス 2">
            <a:extLst>
              <a:ext uri="{FF2B5EF4-FFF2-40B4-BE49-F238E27FC236}">
                <a16:creationId xmlns:a16="http://schemas.microsoft.com/office/drawing/2014/main" id="{ED960523-8E29-3FBF-8A2F-DF65128F8F27}"/>
              </a:ext>
            </a:extLst>
          </p:cNvPr>
          <p:cNvSpPr txBox="1">
            <a:spLocks noChangeArrowheads="1"/>
          </p:cNvSpPr>
          <p:nvPr/>
        </p:nvSpPr>
        <p:spPr bwMode="auto">
          <a:xfrm rot="16200000">
            <a:off x="8744979" y="1063372"/>
            <a:ext cx="360001"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a:latin typeface="ＭＳ ゴシック" panose="020B0609070205080204" pitchFamily="49" charset="-128"/>
                <a:ea typeface="ＭＳ ゴシック" panose="020B0609070205080204" pitchFamily="49" charset="-128"/>
              </a:rPr>
              <a:t>10</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73" name="直線矢印コネクタ 72">
            <a:extLst>
              <a:ext uri="{FF2B5EF4-FFF2-40B4-BE49-F238E27FC236}">
                <a16:creationId xmlns:a16="http://schemas.microsoft.com/office/drawing/2014/main" id="{5CA60AA6-49A7-331D-C7B8-B4A70A33DC0E}"/>
              </a:ext>
            </a:extLst>
          </p:cNvPr>
          <p:cNvCxnSpPr>
            <a:cxnSpLocks/>
          </p:cNvCxnSpPr>
          <p:nvPr/>
        </p:nvCxnSpPr>
        <p:spPr>
          <a:xfrm>
            <a:off x="5489570" y="1680656"/>
            <a:ext cx="3148413" cy="0"/>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5" name="テキスト ボックス 2">
            <a:extLst>
              <a:ext uri="{FF2B5EF4-FFF2-40B4-BE49-F238E27FC236}">
                <a16:creationId xmlns:a16="http://schemas.microsoft.com/office/drawing/2014/main" id="{D8C33B14-E9B3-AF41-6D87-DFD7548FA13D}"/>
              </a:ext>
            </a:extLst>
          </p:cNvPr>
          <p:cNvSpPr txBox="1">
            <a:spLocks noChangeArrowheads="1"/>
          </p:cNvSpPr>
          <p:nvPr/>
        </p:nvSpPr>
        <p:spPr bwMode="auto">
          <a:xfrm>
            <a:off x="6493595" y="1404957"/>
            <a:ext cx="534005"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40</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106" name="直線矢印コネクタ 105">
            <a:extLst>
              <a:ext uri="{FF2B5EF4-FFF2-40B4-BE49-F238E27FC236}">
                <a16:creationId xmlns:a16="http://schemas.microsoft.com/office/drawing/2014/main" id="{EB9FD6C5-7748-96A8-96DD-DE6F68A0A330}"/>
              </a:ext>
            </a:extLst>
          </p:cNvPr>
          <p:cNvCxnSpPr>
            <a:cxnSpLocks/>
          </p:cNvCxnSpPr>
          <p:nvPr/>
        </p:nvCxnSpPr>
        <p:spPr>
          <a:xfrm flipH="1">
            <a:off x="8690783" y="816278"/>
            <a:ext cx="657" cy="400765"/>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8" name="テキスト ボックス 2">
            <a:extLst>
              <a:ext uri="{FF2B5EF4-FFF2-40B4-BE49-F238E27FC236}">
                <a16:creationId xmlns:a16="http://schemas.microsoft.com/office/drawing/2014/main" id="{1A684DE9-5CB1-2B1B-E264-7735634830E1}"/>
              </a:ext>
            </a:extLst>
          </p:cNvPr>
          <p:cNvSpPr txBox="1">
            <a:spLocks noChangeArrowheads="1"/>
          </p:cNvSpPr>
          <p:nvPr/>
        </p:nvSpPr>
        <p:spPr bwMode="auto">
          <a:xfrm rot="16200000">
            <a:off x="8341526" y="857555"/>
            <a:ext cx="360001"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5</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109" name="直線矢印コネクタ 108">
            <a:extLst>
              <a:ext uri="{FF2B5EF4-FFF2-40B4-BE49-F238E27FC236}">
                <a16:creationId xmlns:a16="http://schemas.microsoft.com/office/drawing/2014/main" id="{DB371B37-5D64-8C4A-4C5B-2C7397C322E4}"/>
              </a:ext>
            </a:extLst>
          </p:cNvPr>
          <p:cNvCxnSpPr>
            <a:cxnSpLocks/>
          </p:cNvCxnSpPr>
          <p:nvPr/>
        </p:nvCxnSpPr>
        <p:spPr>
          <a:xfrm flipH="1">
            <a:off x="8698255" y="1228270"/>
            <a:ext cx="657" cy="400765"/>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0" name="テキスト ボックス 2">
            <a:extLst>
              <a:ext uri="{FF2B5EF4-FFF2-40B4-BE49-F238E27FC236}">
                <a16:creationId xmlns:a16="http://schemas.microsoft.com/office/drawing/2014/main" id="{B732F545-4A7B-D62F-B910-047F1032B694}"/>
              </a:ext>
            </a:extLst>
          </p:cNvPr>
          <p:cNvSpPr txBox="1">
            <a:spLocks noChangeArrowheads="1"/>
          </p:cNvSpPr>
          <p:nvPr/>
        </p:nvSpPr>
        <p:spPr bwMode="auto">
          <a:xfrm rot="16200000">
            <a:off x="8348998" y="1269547"/>
            <a:ext cx="360001"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5</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111" name="テキスト ボックス 2">
            <a:extLst>
              <a:ext uri="{FF2B5EF4-FFF2-40B4-BE49-F238E27FC236}">
                <a16:creationId xmlns:a16="http://schemas.microsoft.com/office/drawing/2014/main" id="{E9452A50-F2E9-3274-3EC8-59ABC7E4B8F5}"/>
              </a:ext>
            </a:extLst>
          </p:cNvPr>
          <p:cNvSpPr txBox="1">
            <a:spLocks noChangeArrowheads="1"/>
          </p:cNvSpPr>
          <p:nvPr/>
        </p:nvSpPr>
        <p:spPr bwMode="auto">
          <a:xfrm>
            <a:off x="5505533" y="880996"/>
            <a:ext cx="1188702" cy="2462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主軸</a:t>
            </a: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しゅじく）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2" name="テキスト ボックス 2">
            <a:extLst>
              <a:ext uri="{FF2B5EF4-FFF2-40B4-BE49-F238E27FC236}">
                <a16:creationId xmlns:a16="http://schemas.microsoft.com/office/drawing/2014/main" id="{FCC21DC7-636C-437B-1104-24CD009D06D6}"/>
              </a:ext>
            </a:extLst>
          </p:cNvPr>
          <p:cNvSpPr txBox="1">
            <a:spLocks noChangeArrowheads="1"/>
          </p:cNvSpPr>
          <p:nvPr/>
        </p:nvSpPr>
        <p:spPr bwMode="auto">
          <a:xfrm>
            <a:off x="7288415" y="404974"/>
            <a:ext cx="1148398" cy="2462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横軸</a:t>
            </a: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よこじく）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3" name="テキスト ボックス 2">
            <a:extLst>
              <a:ext uri="{FF2B5EF4-FFF2-40B4-BE49-F238E27FC236}">
                <a16:creationId xmlns:a16="http://schemas.microsoft.com/office/drawing/2014/main" id="{A0D99823-9018-564A-A27B-DD44A23929F3}"/>
              </a:ext>
            </a:extLst>
          </p:cNvPr>
          <p:cNvSpPr txBox="1">
            <a:spLocks noChangeArrowheads="1"/>
          </p:cNvSpPr>
          <p:nvPr/>
        </p:nvSpPr>
        <p:spPr bwMode="auto">
          <a:xfrm>
            <a:off x="6660711" y="1806819"/>
            <a:ext cx="2120699" cy="55399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主軸</a:t>
            </a: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しゅじく）</a:t>
            </a: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40</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㎝と横軸（よこじく）</a:t>
            </a: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10cm</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を組みあわせたクロス・スタッフ</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 name="正方形/長方形 18">
            <a:extLst>
              <a:ext uri="{FF2B5EF4-FFF2-40B4-BE49-F238E27FC236}">
                <a16:creationId xmlns:a16="http://schemas.microsoft.com/office/drawing/2014/main" id="{328EEBCB-9C02-1F1E-3872-905EB0E9626E}"/>
              </a:ext>
            </a:extLst>
          </p:cNvPr>
          <p:cNvSpPr/>
          <p:nvPr/>
        </p:nvSpPr>
        <p:spPr>
          <a:xfrm>
            <a:off x="5489570" y="1161238"/>
            <a:ext cx="779353" cy="115244"/>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4" name="図 33">
            <a:extLst>
              <a:ext uri="{FF2B5EF4-FFF2-40B4-BE49-F238E27FC236}">
                <a16:creationId xmlns:a16="http://schemas.microsoft.com/office/drawing/2014/main" id="{9FC3AE98-8776-6E4E-9146-C9B57573A1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076" y="37617"/>
            <a:ext cx="843845" cy="2111669"/>
          </a:xfrm>
          <a:prstGeom prst="rect">
            <a:avLst/>
          </a:prstGeom>
        </p:spPr>
      </p:pic>
      <p:sp>
        <p:nvSpPr>
          <p:cNvPr id="36" name="正方形/長方形 35">
            <a:extLst>
              <a:ext uri="{FF2B5EF4-FFF2-40B4-BE49-F238E27FC236}">
                <a16:creationId xmlns:a16="http://schemas.microsoft.com/office/drawing/2014/main" id="{842DC240-EA46-2796-5C57-8682EA076F9C}"/>
              </a:ext>
            </a:extLst>
          </p:cNvPr>
          <p:cNvSpPr/>
          <p:nvPr/>
        </p:nvSpPr>
        <p:spPr>
          <a:xfrm rot="1271360">
            <a:off x="2456940" y="2100260"/>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9D1E3B87-CF59-A0FD-EDD8-0B26A8780210}"/>
              </a:ext>
            </a:extLst>
          </p:cNvPr>
          <p:cNvSpPr/>
          <p:nvPr/>
        </p:nvSpPr>
        <p:spPr>
          <a:xfrm rot="825887">
            <a:off x="6609862" y="2827874"/>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Text Box 5">
            <a:extLst>
              <a:ext uri="{FF2B5EF4-FFF2-40B4-BE49-F238E27FC236}">
                <a16:creationId xmlns:a16="http://schemas.microsoft.com/office/drawing/2014/main" id="{EA32BBE0-FE72-045B-FB01-8A12CE3E9BF0}"/>
              </a:ext>
            </a:extLst>
          </p:cNvPr>
          <p:cNvSpPr txBox="1">
            <a:spLocks noChangeArrowheads="1"/>
          </p:cNvSpPr>
          <p:nvPr/>
        </p:nvSpPr>
        <p:spPr bwMode="auto">
          <a:xfrm>
            <a:off x="2899678" y="878616"/>
            <a:ext cx="2570548" cy="46166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444500" indent="-444500"/>
            <a:r>
              <a:rPr kumimoji="0" lang="en-US" altLang="ja-JP" sz="1200">
                <a:latin typeface="ＭＳ ゴシック" panose="020B0609070205080204" pitchFamily="49" charset="-128"/>
                <a:ea typeface="ＭＳ ゴシック" panose="020B0609070205080204" pitchFamily="49" charset="-128"/>
                <a:cs typeface="Times New Roman" panose="02020603050405020304" pitchFamily="18" charset="0"/>
              </a:rPr>
              <a:t>(1)</a:t>
            </a:r>
            <a:r>
              <a:rPr kumimoji="0" lang="ja-JP" altLang="en-US" sz="1200">
                <a:latin typeface="ＭＳ ゴシック" panose="020B0609070205080204" pitchFamily="49" charset="-128"/>
                <a:ea typeface="ＭＳ ゴシック" panose="020B0609070205080204" pitchFamily="49" charset="-128"/>
                <a:cs typeface="Times New Roman" panose="02020603050405020304" pitchFamily="18" charset="0"/>
              </a:rPr>
              <a:t>木の高さ：高い　地面傾く</a:t>
            </a:r>
            <a:endParaRPr kumimoji="0" lang="en-US" altLang="ja-JP" sz="1200">
              <a:latin typeface="ＭＳ ゴシック" panose="020B0609070205080204" pitchFamily="49" charset="-128"/>
              <a:ea typeface="ＭＳ ゴシック" panose="020B0609070205080204" pitchFamily="49" charset="-128"/>
              <a:cs typeface="Times New Roman" panose="02020603050405020304" pitchFamily="18" charset="0"/>
            </a:endParaRPr>
          </a:p>
          <a:p>
            <a:pPr marL="444500" indent="-444500"/>
            <a:r>
              <a:rPr kumimoji="0" lang="en-US" altLang="ja-JP" sz="1200">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1200">
                <a:latin typeface="ＭＳ ゴシック" panose="020B0609070205080204" pitchFamily="49" charset="-128"/>
                <a:ea typeface="ＭＳ ゴシック" panose="020B0609070205080204" pitchFamily="49" charset="-128"/>
                <a:cs typeface="Times New Roman" panose="02020603050405020304" pitchFamily="18" charset="0"/>
              </a:rPr>
              <a:t>重りを使用し半角で測定</a:t>
            </a:r>
            <a:endParaRPr kumimoji="0" lang="en-US" altLang="ja-JP" sz="12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14" name="直線コネクタ 13">
            <a:extLst>
              <a:ext uri="{FF2B5EF4-FFF2-40B4-BE49-F238E27FC236}">
                <a16:creationId xmlns:a16="http://schemas.microsoft.com/office/drawing/2014/main" id="{AEDF0C8F-3149-0ED3-D00B-9F1B92D17507}"/>
              </a:ext>
            </a:extLst>
          </p:cNvPr>
          <p:cNvCxnSpPr>
            <a:cxnSpLocks/>
          </p:cNvCxnSpPr>
          <p:nvPr/>
        </p:nvCxnSpPr>
        <p:spPr>
          <a:xfrm>
            <a:off x="63408" y="2027873"/>
            <a:ext cx="8094377" cy="1138663"/>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C0ED703D-308B-9815-0244-EE2C21364202}"/>
              </a:ext>
            </a:extLst>
          </p:cNvPr>
          <p:cNvCxnSpPr>
            <a:cxnSpLocks/>
          </p:cNvCxnSpPr>
          <p:nvPr/>
        </p:nvCxnSpPr>
        <p:spPr>
          <a:xfrm>
            <a:off x="245786" y="175961"/>
            <a:ext cx="7634950" cy="2946622"/>
          </a:xfrm>
          <a:prstGeom prst="line">
            <a:avLst/>
          </a:prstGeom>
          <a:ln w="1270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374093A8-3DE8-4687-3B99-68C517E2B6F1}"/>
              </a:ext>
            </a:extLst>
          </p:cNvPr>
          <p:cNvCxnSpPr>
            <a:cxnSpLocks/>
            <a:endCxn id="49" idx="1"/>
          </p:cNvCxnSpPr>
          <p:nvPr/>
        </p:nvCxnSpPr>
        <p:spPr>
          <a:xfrm>
            <a:off x="283005" y="203055"/>
            <a:ext cx="3602536" cy="2390357"/>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D1B38E5A-8CC9-5029-380D-8997F01BE002}"/>
              </a:ext>
            </a:extLst>
          </p:cNvPr>
          <p:cNvCxnSpPr>
            <a:cxnSpLocks/>
          </p:cNvCxnSpPr>
          <p:nvPr/>
        </p:nvCxnSpPr>
        <p:spPr>
          <a:xfrm flipV="1">
            <a:off x="278853" y="3158036"/>
            <a:ext cx="7781883" cy="477818"/>
          </a:xfrm>
          <a:prstGeom prst="line">
            <a:avLst/>
          </a:prstGeom>
          <a:ln w="1270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D134A104-F4F3-43F9-E1E0-3E95B61A95F1}"/>
              </a:ext>
            </a:extLst>
          </p:cNvPr>
          <p:cNvCxnSpPr>
            <a:cxnSpLocks/>
            <a:stCxn id="97" idx="1"/>
            <a:endCxn id="49" idx="1"/>
          </p:cNvCxnSpPr>
          <p:nvPr/>
        </p:nvCxnSpPr>
        <p:spPr>
          <a:xfrm flipV="1">
            <a:off x="215872" y="2593412"/>
            <a:ext cx="3669669" cy="1064423"/>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45" name="Text Box 5">
            <a:extLst>
              <a:ext uri="{FF2B5EF4-FFF2-40B4-BE49-F238E27FC236}">
                <a16:creationId xmlns:a16="http://schemas.microsoft.com/office/drawing/2014/main" id="{12F5F521-1CDF-95EB-F1EC-738A13D1F13A}"/>
              </a:ext>
            </a:extLst>
          </p:cNvPr>
          <p:cNvSpPr txBox="1">
            <a:spLocks noChangeArrowheads="1"/>
          </p:cNvSpPr>
          <p:nvPr/>
        </p:nvSpPr>
        <p:spPr bwMode="auto">
          <a:xfrm>
            <a:off x="4413536" y="2502860"/>
            <a:ext cx="807106"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地面</a:t>
            </a:r>
            <a:endPar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pic>
        <p:nvPicPr>
          <p:cNvPr id="48" name="図 47">
            <a:extLst>
              <a:ext uri="{FF2B5EF4-FFF2-40B4-BE49-F238E27FC236}">
                <a16:creationId xmlns:a16="http://schemas.microsoft.com/office/drawing/2014/main" id="{D2F7AAC2-B780-3CC4-9438-D0FD5F42A6B1}"/>
              </a:ext>
            </a:extLst>
          </p:cNvPr>
          <p:cNvPicPr>
            <a:picLocks noChangeAspect="1"/>
          </p:cNvPicPr>
          <p:nvPr/>
        </p:nvPicPr>
        <p:blipFill>
          <a:blip r:embed="rId7" cstate="print">
            <a:alphaModFix amt="28000"/>
            <a:extLst>
              <a:ext uri="{28A0092B-C50C-407E-A947-70E740481C1C}">
                <a14:useLocalDpi xmlns:a14="http://schemas.microsoft.com/office/drawing/2010/main" val="0"/>
              </a:ext>
            </a:extLst>
          </a:blip>
          <a:stretch>
            <a:fillRect/>
          </a:stretch>
        </p:blipFill>
        <p:spPr>
          <a:xfrm rot="1099385">
            <a:off x="239666" y="129086"/>
            <a:ext cx="709788" cy="2015218"/>
          </a:xfrm>
          <a:prstGeom prst="rect">
            <a:avLst/>
          </a:prstGeom>
        </p:spPr>
      </p:pic>
      <p:sp>
        <p:nvSpPr>
          <p:cNvPr id="4" name="正方形/長方形 3">
            <a:extLst>
              <a:ext uri="{FF2B5EF4-FFF2-40B4-BE49-F238E27FC236}">
                <a16:creationId xmlns:a16="http://schemas.microsoft.com/office/drawing/2014/main" id="{4E17370B-5ED7-211A-018F-DE23A9B080CF}"/>
              </a:ext>
            </a:extLst>
          </p:cNvPr>
          <p:cNvSpPr/>
          <p:nvPr/>
        </p:nvSpPr>
        <p:spPr>
          <a:xfrm rot="1271360">
            <a:off x="2795965" y="2237389"/>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D068C261-B0F5-AABD-60C6-A313D0A3505C}"/>
              </a:ext>
            </a:extLst>
          </p:cNvPr>
          <p:cNvSpPr/>
          <p:nvPr/>
        </p:nvSpPr>
        <p:spPr>
          <a:xfrm rot="1271360">
            <a:off x="3089841" y="2366608"/>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6EBF2821-E4D6-C538-5B1E-0D7A7A0893A2}"/>
              </a:ext>
            </a:extLst>
          </p:cNvPr>
          <p:cNvSpPr/>
          <p:nvPr/>
        </p:nvSpPr>
        <p:spPr>
          <a:xfrm rot="1271360">
            <a:off x="3455233" y="2503688"/>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14732331-354C-FB33-F740-2AABC0D2BA44}"/>
              </a:ext>
            </a:extLst>
          </p:cNvPr>
          <p:cNvSpPr/>
          <p:nvPr/>
        </p:nvSpPr>
        <p:spPr>
          <a:xfrm rot="825887">
            <a:off x="6962295" y="2907779"/>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428E4028-F7F5-7715-F231-F9BD22E3EC5E}"/>
              </a:ext>
            </a:extLst>
          </p:cNvPr>
          <p:cNvSpPr/>
          <p:nvPr/>
        </p:nvSpPr>
        <p:spPr>
          <a:xfrm rot="825887">
            <a:off x="7300250" y="2997181"/>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46F7A4A2-47F1-8A07-220F-6BEFF64C06BE}"/>
              </a:ext>
            </a:extLst>
          </p:cNvPr>
          <p:cNvSpPr/>
          <p:nvPr/>
        </p:nvSpPr>
        <p:spPr>
          <a:xfrm rot="825887">
            <a:off x="7667043" y="3074977"/>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Text Box 5">
            <a:extLst>
              <a:ext uri="{FF2B5EF4-FFF2-40B4-BE49-F238E27FC236}">
                <a16:creationId xmlns:a16="http://schemas.microsoft.com/office/drawing/2014/main" id="{C962CA29-3A68-CC4A-E8FF-0600D2CD4435}"/>
              </a:ext>
            </a:extLst>
          </p:cNvPr>
          <p:cNvSpPr txBox="1">
            <a:spLocks noChangeArrowheads="1"/>
          </p:cNvSpPr>
          <p:nvPr/>
        </p:nvSpPr>
        <p:spPr bwMode="auto">
          <a:xfrm>
            <a:off x="2368020" y="4515624"/>
            <a:ext cx="4841844" cy="1077218"/>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rPr>
              <a:t>C5</a:t>
            </a:r>
            <a:r>
              <a:rPr kumimoji="0" lang="ja-JP" altLang="en-US" sz="1600">
                <a:latin typeface="ＭＳ ゴシック" panose="020B0609070205080204" pitchFamily="49" charset="-128"/>
                <a:ea typeface="ＭＳ ゴシック" panose="020B0609070205080204" pitchFamily="49" charset="-128"/>
                <a:cs typeface="Times New Roman" panose="02020603050405020304" pitchFamily="18" charset="0"/>
              </a:rPr>
              <a:t>の位置に木の先端があれば、</a:t>
            </a:r>
            <a:r>
              <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rPr>
              <a:t> AB= C5E</a:t>
            </a:r>
            <a:r>
              <a:rPr kumimoji="0" lang="ja-JP" altLang="en-US" sz="1600">
                <a:latin typeface="ＭＳ ゴシック" panose="020B0609070205080204" pitchFamily="49" charset="-128"/>
                <a:ea typeface="ＭＳ ゴシック" panose="020B0609070205080204" pitchFamily="49" charset="-128"/>
                <a:cs typeface="Times New Roman" panose="02020603050405020304" pitchFamily="18" charset="0"/>
              </a:rPr>
              <a:t>となり高さが測定できる。しかし実際には</a:t>
            </a:r>
            <a:r>
              <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rPr>
              <a:t>C6</a:t>
            </a:r>
            <a:r>
              <a:rPr kumimoji="0" lang="ja-JP" altLang="en-US" sz="1600">
                <a:latin typeface="ＭＳ ゴシック" panose="020B0609070205080204" pitchFamily="49" charset="-128"/>
                <a:ea typeface="ＭＳ ゴシック" panose="020B0609070205080204" pitchFamily="49" charset="-128"/>
                <a:cs typeface="Times New Roman" panose="02020603050405020304" pitchFamily="18" charset="0"/>
              </a:rPr>
              <a:t>が木の先端となっている。</a:t>
            </a:r>
            <a:r>
              <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rPr>
              <a:t>C5</a:t>
            </a:r>
            <a:r>
              <a:rPr kumimoji="0" lang="ja-JP" altLang="en-US" sz="1600">
                <a:latin typeface="ＭＳ ゴシック" panose="020B0609070205080204" pitchFamily="49" charset="-128"/>
                <a:ea typeface="ＭＳ ゴシック" panose="020B0609070205080204" pitchFamily="49" charset="-128"/>
                <a:cs typeface="Times New Roman" panose="02020603050405020304" pitchFamily="18" charset="0"/>
              </a:rPr>
              <a:t>の位置に合わせて高さを短くする必要がある。</a:t>
            </a:r>
            <a:endPar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16" name="直線矢印コネクタ 15">
            <a:extLst>
              <a:ext uri="{FF2B5EF4-FFF2-40B4-BE49-F238E27FC236}">
                <a16:creationId xmlns:a16="http://schemas.microsoft.com/office/drawing/2014/main" id="{B57045B1-6F5D-B6C0-AEA2-699784E69664}"/>
              </a:ext>
            </a:extLst>
          </p:cNvPr>
          <p:cNvCxnSpPr>
            <a:cxnSpLocks/>
            <a:stCxn id="17" idx="1"/>
          </p:cNvCxnSpPr>
          <p:nvPr/>
        </p:nvCxnSpPr>
        <p:spPr>
          <a:xfrm>
            <a:off x="733419" y="98807"/>
            <a:ext cx="1722678" cy="4275193"/>
          </a:xfrm>
          <a:prstGeom prst="straightConnector1">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2">
            <a:extLst>
              <a:ext uri="{FF2B5EF4-FFF2-40B4-BE49-F238E27FC236}">
                <a16:creationId xmlns:a16="http://schemas.microsoft.com/office/drawing/2014/main" id="{76CCEAC3-E458-BE24-AC76-63C4985A6B4C}"/>
              </a:ext>
            </a:extLst>
          </p:cNvPr>
          <p:cNvSpPr txBox="1">
            <a:spLocks noChangeArrowheads="1"/>
          </p:cNvSpPr>
          <p:nvPr/>
        </p:nvSpPr>
        <p:spPr bwMode="auto">
          <a:xfrm>
            <a:off x="733419" y="-70470"/>
            <a:ext cx="580520"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C5</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18" name="テキスト ボックス 2">
            <a:extLst>
              <a:ext uri="{FF2B5EF4-FFF2-40B4-BE49-F238E27FC236}">
                <a16:creationId xmlns:a16="http://schemas.microsoft.com/office/drawing/2014/main" id="{0CECC8C8-A70B-247A-D0E7-4A44234F215C}"/>
              </a:ext>
            </a:extLst>
          </p:cNvPr>
          <p:cNvSpPr txBox="1">
            <a:spLocks noChangeArrowheads="1"/>
          </p:cNvSpPr>
          <p:nvPr/>
        </p:nvSpPr>
        <p:spPr bwMode="auto">
          <a:xfrm>
            <a:off x="183702" y="-76919"/>
            <a:ext cx="580520"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C6</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244143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7077" y="151066"/>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全角で測定し、傾きの補正の考え方</a:t>
            </a:r>
          </a:p>
        </p:txBody>
      </p:sp>
      <p:sp>
        <p:nvSpPr>
          <p:cNvPr id="3" name="テキスト ボックス 2">
            <a:extLst>
              <a:ext uri="{FF2B5EF4-FFF2-40B4-BE49-F238E27FC236}">
                <a16:creationId xmlns:a16="http://schemas.microsoft.com/office/drawing/2014/main" id="{D94EDC5A-A53A-B55F-5A00-294C85F533D2}"/>
              </a:ext>
            </a:extLst>
          </p:cNvPr>
          <p:cNvSpPr txBox="1">
            <a:spLocks noChangeArrowheads="1"/>
          </p:cNvSpPr>
          <p:nvPr/>
        </p:nvSpPr>
        <p:spPr bwMode="auto">
          <a:xfrm>
            <a:off x="387000" y="1042777"/>
            <a:ext cx="7650000" cy="599138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eaLnBrk="0" fontAlgn="base" hangingPunct="0">
              <a:lnSpc>
                <a:spcPts val="2000"/>
              </a:lnSpc>
            </a:pPr>
            <a:r>
              <a:rPr lang="ja-JP" altLang="ja-JP" sz="1200" kern="1200">
                <a:solidFill>
                  <a:srgbClr val="000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ヤコブの杖（フロント・スタッフ）で様々な方法で測定した場合、地面の傾きの補正について</a:t>
            </a:r>
            <a:endParaRPr lang="en-US" altLang="ja-JP" sz="1200" kern="1200">
              <a:solidFill>
                <a:srgbClr val="000000"/>
              </a:solidFill>
              <a:effectLst/>
              <a:latin typeface="ＭＳ Ｐゴシック" panose="020B0600070205080204" pitchFamily="50" charset="-128"/>
              <a:ea typeface="ＭＳ ゴシック" panose="020B0609070205080204" pitchFamily="49" charset="-128"/>
              <a:cs typeface="Times New Roman" panose="02020603050405020304" pitchFamily="18" charset="0"/>
            </a:endParaRPr>
          </a:p>
          <a:p>
            <a:pPr eaLnBrk="0" fontAlgn="base" hangingPunct="0">
              <a:lnSpc>
                <a:spcPts val="2000"/>
              </a:lnSpc>
            </a:pPr>
            <a:endParaRPr lang="en-US" altLang="ja-JP" sz="1200">
              <a:solidFill>
                <a:srgbClr val="000000"/>
              </a:solidFill>
              <a:latin typeface="ＭＳ Ｐゴシック" panose="020B0600070205080204" pitchFamily="50" charset="-128"/>
              <a:ea typeface="ＭＳ ゴシック" panose="020B0609070205080204" pitchFamily="49" charset="-128"/>
              <a:cs typeface="Times New Roman" panose="02020603050405020304" pitchFamily="18" charset="0"/>
            </a:endParaRPr>
          </a:p>
          <a:p>
            <a:pPr eaLnBrk="0" fontAlgn="base" hangingPunct="0">
              <a:lnSpc>
                <a:spcPts val="2000"/>
              </a:lnSpc>
            </a:pPr>
            <a:r>
              <a:rPr lang="ja-JP" altLang="en-US" sz="1200">
                <a:solidFill>
                  <a:srgbClr val="000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本来、副軸は、重りなどを使用して地面と垂直に使用する。さらに副軸の半分だけを使用すれば、特に傾きの補正は必要ない。しかし多くの参加者は、副軸全体を使用する考えを持っている。その場合、地面などとの傾きから補正する必要がある。補正の方法について検討した。</a:t>
            </a:r>
            <a:endParaRPr lang="en-US" altLang="ja-JP" sz="1200">
              <a:solidFill>
                <a:srgbClr val="000000"/>
              </a:solidFill>
              <a:effectLst/>
              <a:latin typeface="ＭＳ Ｐゴシック" panose="020B0600070205080204" pitchFamily="50" charset="-128"/>
              <a:ea typeface="ＭＳ ゴシック" panose="020B0609070205080204" pitchFamily="49" charset="-128"/>
              <a:cs typeface="Times New Roman" panose="02020603050405020304" pitchFamily="18" charset="0"/>
            </a:endParaRPr>
          </a:p>
          <a:p>
            <a:pPr eaLnBrk="0" fontAlgn="base" hangingPunct="0">
              <a:lnSpc>
                <a:spcPts val="2000"/>
              </a:lnSpc>
            </a:pPr>
            <a:endParaRPr lang="ja-JP" alt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eaLnBrk="0" fontAlgn="base" hangingPunct="0">
              <a:lnSpc>
                <a:spcPts val="2000"/>
              </a:lnSpc>
            </a:pPr>
            <a:r>
              <a:rPr lang="ja-JP" altLang="ja-JP" sz="1200" kern="1200">
                <a:solidFill>
                  <a:srgbClr val="000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１．フロント・スタッフを使用し、地面より下にある高い木（例：谷間にある木）を測定するケース。（重りなし）→原理１のように、特に傾きによる補正はなし</a:t>
            </a:r>
            <a:endParaRPr lang="ja-JP" alt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eaLnBrk="0" fontAlgn="base" hangingPunct="0">
              <a:lnSpc>
                <a:spcPts val="2000"/>
              </a:lnSpc>
            </a:pPr>
            <a:r>
              <a:rPr lang="ja-JP" altLang="ja-JP" sz="1200" kern="1200">
                <a:solidFill>
                  <a:srgbClr val="000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２．フロント・スタッフを使用し、地面と水平の高さ（木の傾きなし）で、</a:t>
            </a:r>
            <a:r>
              <a:rPr lang="ja-JP" altLang="ja-JP" sz="1200" b="1" kern="1200">
                <a:solidFill>
                  <a:srgbClr val="000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半角</a:t>
            </a:r>
            <a:r>
              <a:rPr lang="ja-JP" altLang="ja-JP" sz="1200" kern="1200">
                <a:solidFill>
                  <a:srgbClr val="000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で測定するケース（重りを使用し、フロント・スタッフの</a:t>
            </a:r>
            <a:r>
              <a:rPr lang="en-US" altLang="ja-JP" sz="1200" kern="1200">
                <a:solidFill>
                  <a:srgbClr val="000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1/2</a:t>
            </a:r>
            <a:r>
              <a:rPr lang="ja-JP" altLang="ja-JP" sz="1200" kern="1200">
                <a:solidFill>
                  <a:srgbClr val="000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角度で使用する）→原理２のように傾きによる補正はなし。</a:t>
            </a:r>
            <a:endParaRPr lang="ja-JP" alt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eaLnBrk="0" fontAlgn="base" hangingPunct="0">
              <a:lnSpc>
                <a:spcPts val="2000"/>
              </a:lnSpc>
            </a:pPr>
            <a:r>
              <a:rPr lang="ja-JP" altLang="ja-JP" sz="1200" kern="1200">
                <a:solidFill>
                  <a:srgbClr val="000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３．フロント・スタッフを地面と水平の高さで、</a:t>
            </a:r>
            <a:r>
              <a:rPr lang="ja-JP" altLang="ja-JP" sz="1200" b="1" kern="1200">
                <a:solidFill>
                  <a:srgbClr val="000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半角</a:t>
            </a:r>
            <a:r>
              <a:rPr lang="ja-JP" altLang="ja-JP" sz="1200" kern="1200">
                <a:solidFill>
                  <a:srgbClr val="000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で測定するケース（重り使用、フロント・スタッフの全角で使用する）→原理３のように傾きによる補正あり</a:t>
            </a:r>
            <a:endParaRPr lang="ja-JP" alt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eaLnBrk="0" fontAlgn="base" hangingPunct="0">
              <a:lnSpc>
                <a:spcPts val="2000"/>
              </a:lnSpc>
            </a:pPr>
            <a:r>
              <a:rPr lang="en-US" altLang="ja-JP" sz="1200" kern="1200">
                <a:solidFill>
                  <a:srgbClr val="000000"/>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 </a:t>
            </a:r>
            <a:endParaRPr lang="ja-JP" alt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eaLnBrk="0" fontAlgn="base" hangingPunct="0">
              <a:lnSpc>
                <a:spcPts val="2000"/>
              </a:lnSpc>
            </a:pPr>
            <a:r>
              <a:rPr lang="ja-JP" altLang="ja-JP" sz="1200" b="1" kern="1200">
                <a:solidFill>
                  <a:srgbClr val="FFC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本来　</a:t>
            </a:r>
            <a:r>
              <a:rPr lang="en-US" altLang="ja-JP" sz="1200" b="1" kern="1200">
                <a:solidFill>
                  <a:srgbClr val="FFC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C1</a:t>
            </a:r>
            <a:r>
              <a:rPr lang="ja-JP" altLang="ja-JP" sz="1200" b="1" kern="1200">
                <a:solidFill>
                  <a:srgbClr val="FFC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を想定している。しかし実際には</a:t>
            </a:r>
            <a:r>
              <a:rPr lang="en-US" altLang="ja-JP" sz="1200" b="1" kern="1200">
                <a:solidFill>
                  <a:srgbClr val="FFC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C2</a:t>
            </a:r>
            <a:r>
              <a:rPr lang="ja-JP" altLang="ja-JP" sz="1200" b="1" kern="1200">
                <a:solidFill>
                  <a:srgbClr val="FFC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で測定しているため補正が必要。</a:t>
            </a:r>
            <a:endParaRPr lang="ja-JP" alt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eaLnBrk="0" fontAlgn="base" hangingPunct="0">
              <a:lnSpc>
                <a:spcPts val="2000"/>
              </a:lnSpc>
            </a:pPr>
            <a:r>
              <a:rPr lang="en-US" altLang="ja-JP" sz="1200" kern="1200">
                <a:solidFill>
                  <a:srgbClr val="000000"/>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 </a:t>
            </a:r>
            <a:endParaRPr lang="ja-JP" alt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eaLnBrk="0" fontAlgn="base" hangingPunct="0">
              <a:lnSpc>
                <a:spcPts val="2000"/>
              </a:lnSpc>
            </a:pPr>
            <a:r>
              <a:rPr lang="ja-JP" altLang="ja-JP" sz="1200" kern="1200">
                <a:solidFill>
                  <a:srgbClr val="000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４．フロント・スタッフを地面と水平の高さで、</a:t>
            </a:r>
            <a:r>
              <a:rPr lang="ja-JP" altLang="ja-JP" sz="1200" b="1" kern="1200">
                <a:solidFill>
                  <a:srgbClr val="000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全角</a:t>
            </a:r>
            <a:r>
              <a:rPr lang="ja-JP" altLang="ja-JP" sz="1200" kern="1200">
                <a:solidFill>
                  <a:srgbClr val="000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で測定するケース（重りなし、フロント・スタッフの全角で使用する）→原理４のように傾きによる補正なし</a:t>
            </a:r>
            <a:endParaRPr lang="ja-JP" alt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eaLnBrk="0" fontAlgn="base" hangingPunct="0">
              <a:lnSpc>
                <a:spcPts val="2000"/>
              </a:lnSpc>
            </a:pPr>
            <a:r>
              <a:rPr lang="en-US" altLang="ja-JP" sz="1200" kern="1200">
                <a:solidFill>
                  <a:srgbClr val="000000"/>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 </a:t>
            </a:r>
            <a:endParaRPr lang="ja-JP" alt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eaLnBrk="0" fontAlgn="base" hangingPunct="0">
              <a:lnSpc>
                <a:spcPts val="2000"/>
              </a:lnSpc>
            </a:pPr>
            <a:r>
              <a:rPr lang="ja-JP" altLang="ja-JP" sz="1200" kern="1200">
                <a:solidFill>
                  <a:srgbClr val="000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５．フロント・スタッフを地面と水平の高さで、</a:t>
            </a:r>
            <a:r>
              <a:rPr lang="ja-JP" altLang="ja-JP" sz="1200" b="1" kern="1200">
                <a:solidFill>
                  <a:srgbClr val="000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全角</a:t>
            </a:r>
            <a:r>
              <a:rPr lang="ja-JP" altLang="ja-JP" sz="1200" kern="1200">
                <a:solidFill>
                  <a:srgbClr val="000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で測定するケース（重りなし、フロント・スタッフの全角で使用する）→原理５のように傾きによる補正あり</a:t>
            </a:r>
            <a:endParaRPr lang="ja-JP" alt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eaLnBrk="0" fontAlgn="base" hangingPunct="0">
              <a:lnSpc>
                <a:spcPts val="2000"/>
              </a:lnSpc>
            </a:pPr>
            <a:r>
              <a:rPr lang="en-US" altLang="ja-JP" sz="1200" kern="1200">
                <a:solidFill>
                  <a:srgbClr val="000000"/>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 </a:t>
            </a:r>
            <a:endParaRPr lang="ja-JP" alt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eaLnBrk="0" fontAlgn="base" hangingPunct="0">
              <a:lnSpc>
                <a:spcPts val="2000"/>
              </a:lnSpc>
            </a:pPr>
            <a:r>
              <a:rPr lang="ja-JP" altLang="ja-JP" sz="1200" b="1" kern="1200">
                <a:solidFill>
                  <a:srgbClr val="FFC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本来　</a:t>
            </a:r>
            <a:r>
              <a:rPr lang="en-US" altLang="ja-JP" sz="1200" b="1" kern="1200">
                <a:solidFill>
                  <a:srgbClr val="FFC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C3</a:t>
            </a:r>
            <a:r>
              <a:rPr lang="ja-JP" altLang="ja-JP" sz="1200" b="1" kern="1200">
                <a:solidFill>
                  <a:srgbClr val="FFC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を想定している。しかし実際には</a:t>
            </a:r>
            <a:r>
              <a:rPr lang="en-US" altLang="ja-JP" sz="1200" b="1" kern="1200">
                <a:solidFill>
                  <a:srgbClr val="FFC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C4 </a:t>
            </a:r>
            <a:r>
              <a:rPr lang="ja-JP" altLang="ja-JP" sz="1200" b="1" kern="1200">
                <a:solidFill>
                  <a:srgbClr val="FFC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で測定しているため補正が必要</a:t>
            </a:r>
            <a:r>
              <a:rPr lang="ja-JP" altLang="ja-JP" sz="1800" b="1" kern="1200">
                <a:solidFill>
                  <a:srgbClr val="FFC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a:t>
            </a:r>
            <a:endParaRPr lang="ja-JP" altLang="ja-JP" sz="18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algn="l" defTabSz="914400" rtl="0" eaLnBrk="0" fontAlgn="base" latinLnBrk="0" hangingPunct="0">
              <a:lnSpc>
                <a:spcPts val="2000"/>
              </a:lnSpc>
              <a:spcBef>
                <a:spcPct val="0"/>
              </a:spcBef>
              <a:spcAft>
                <a:spcPct val="0"/>
              </a:spcAft>
              <a:buClrTx/>
              <a:buSzTx/>
              <a:buFontTx/>
              <a:buNone/>
              <a:tabLst/>
            </a:pPr>
            <a:endPar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3751583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0" y="348494"/>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実際に使用してみた結果　</a:t>
            </a:r>
            <a:r>
              <a:rPr lang="en-US" altLang="ja-JP" sz="3200" kern="0" dirty="0">
                <a:ea typeface="ＭＳ Ｐゴシック" panose="020B0600070205080204" pitchFamily="50" charset="-128"/>
              </a:rPr>
              <a:t>1</a:t>
            </a:r>
            <a:endParaRPr lang="ja-JP" altLang="en-US" sz="3200" kern="0" dirty="0">
              <a:ea typeface="ＭＳ Ｐゴシック" panose="020B0600070205080204" pitchFamily="50" charset="-128"/>
            </a:endParaRPr>
          </a:p>
          <a:p>
            <a:pPr eaLnBrk="1" hangingPunct="1"/>
            <a:endParaRPr lang="ja-JP" altLang="en-US" sz="3200" kern="0" dirty="0">
              <a:ea typeface="ＭＳ Ｐゴシック" panose="020B0600070205080204" pitchFamily="50" charset="-128"/>
            </a:endParaRPr>
          </a:p>
        </p:txBody>
      </p:sp>
      <p:pic>
        <p:nvPicPr>
          <p:cNvPr id="11" name="図 10" descr="テキスト&#10;&#10;中程度の精度で自動的に生成された説明">
            <a:extLst>
              <a:ext uri="{FF2B5EF4-FFF2-40B4-BE49-F238E27FC236}">
                <a16:creationId xmlns:a16="http://schemas.microsoft.com/office/drawing/2014/main" id="{C1906B0E-17FA-6A10-80D7-DAC4CB5B8C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03798" y="1232116"/>
            <a:ext cx="2441448" cy="1627632"/>
          </a:xfrm>
          <a:prstGeom prst="rect">
            <a:avLst/>
          </a:prstGeom>
        </p:spPr>
      </p:pic>
      <p:pic>
        <p:nvPicPr>
          <p:cNvPr id="13" name="図 12" descr="テーブル, 屋内, 座る, 窓 が含まれている画像&#10;&#10;自動的に生成された説明">
            <a:extLst>
              <a:ext uri="{FF2B5EF4-FFF2-40B4-BE49-F238E27FC236}">
                <a16:creationId xmlns:a16="http://schemas.microsoft.com/office/drawing/2014/main" id="{FC128EE8-CA14-4A93-1352-49E8DF61F6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7662" y="3817508"/>
            <a:ext cx="3953815" cy="2634568"/>
          </a:xfrm>
          <a:prstGeom prst="rect">
            <a:avLst/>
          </a:prstGeom>
        </p:spPr>
      </p:pic>
      <p:pic>
        <p:nvPicPr>
          <p:cNvPr id="17" name="図 16" descr="屋内, テーブル, 座る, 本 が含まれている画像&#10;&#10;自動的に生成された説明">
            <a:extLst>
              <a:ext uri="{FF2B5EF4-FFF2-40B4-BE49-F238E27FC236}">
                <a16:creationId xmlns:a16="http://schemas.microsoft.com/office/drawing/2014/main" id="{644CD9F1-7544-6384-7910-32D9AD753B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27662" y="915687"/>
            <a:ext cx="3806238" cy="2537492"/>
          </a:xfrm>
          <a:prstGeom prst="rect">
            <a:avLst/>
          </a:prstGeom>
        </p:spPr>
      </p:pic>
      <p:cxnSp>
        <p:nvCxnSpPr>
          <p:cNvPr id="19" name="直線矢印コネクタ 18">
            <a:extLst>
              <a:ext uri="{FF2B5EF4-FFF2-40B4-BE49-F238E27FC236}">
                <a16:creationId xmlns:a16="http://schemas.microsoft.com/office/drawing/2014/main" id="{A5DC205E-887A-4D7A-3A99-2EF6069072B9}"/>
              </a:ext>
            </a:extLst>
          </p:cNvPr>
          <p:cNvCxnSpPr/>
          <p:nvPr/>
        </p:nvCxnSpPr>
        <p:spPr>
          <a:xfrm>
            <a:off x="7346384" y="1544495"/>
            <a:ext cx="0" cy="1117675"/>
          </a:xfrm>
          <a:prstGeom prst="straightConnector1">
            <a:avLst/>
          </a:prstGeom>
          <a:ln w="19050">
            <a:solidFill>
              <a:schemeClr val="accent1">
                <a:lumMod val="9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E2B5CFCC-B675-5EDF-622E-F1C5C4F4B32C}"/>
              </a:ext>
            </a:extLst>
          </p:cNvPr>
          <p:cNvCxnSpPr>
            <a:cxnSpLocks/>
          </p:cNvCxnSpPr>
          <p:nvPr/>
        </p:nvCxnSpPr>
        <p:spPr>
          <a:xfrm>
            <a:off x="8196873" y="4690219"/>
            <a:ext cx="0" cy="889145"/>
          </a:xfrm>
          <a:prstGeom prst="straightConnector1">
            <a:avLst/>
          </a:prstGeom>
          <a:ln w="19050">
            <a:solidFill>
              <a:schemeClr val="accent1">
                <a:lumMod val="90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DE6EF028-E2A8-958D-B205-165621986271}"/>
              </a:ext>
            </a:extLst>
          </p:cNvPr>
          <p:cNvCxnSpPr/>
          <p:nvPr/>
        </p:nvCxnSpPr>
        <p:spPr>
          <a:xfrm>
            <a:off x="8358320" y="4461689"/>
            <a:ext cx="0" cy="1117675"/>
          </a:xfrm>
          <a:prstGeom prst="straightConnector1">
            <a:avLst/>
          </a:prstGeom>
          <a:ln w="19050">
            <a:solidFill>
              <a:schemeClr val="accent1">
                <a:lumMod val="9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934CB169-7A04-1C24-0A4D-88B5FABBD806}"/>
              </a:ext>
            </a:extLst>
          </p:cNvPr>
          <p:cNvCxnSpPr>
            <a:cxnSpLocks/>
          </p:cNvCxnSpPr>
          <p:nvPr/>
        </p:nvCxnSpPr>
        <p:spPr>
          <a:xfrm>
            <a:off x="8422328" y="1739860"/>
            <a:ext cx="0" cy="889145"/>
          </a:xfrm>
          <a:prstGeom prst="straightConnector1">
            <a:avLst/>
          </a:prstGeom>
          <a:ln w="19050">
            <a:solidFill>
              <a:schemeClr val="accent1">
                <a:lumMod val="90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C92F7256-15D2-41BC-BF21-71C81B51CAFB}"/>
              </a:ext>
            </a:extLst>
          </p:cNvPr>
          <p:cNvCxnSpPr/>
          <p:nvPr/>
        </p:nvCxnSpPr>
        <p:spPr>
          <a:xfrm>
            <a:off x="8173014" y="1544494"/>
            <a:ext cx="0" cy="1117675"/>
          </a:xfrm>
          <a:prstGeom prst="straightConnector1">
            <a:avLst/>
          </a:prstGeom>
          <a:ln w="19050">
            <a:solidFill>
              <a:schemeClr val="accent1">
                <a:lumMod val="9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1B75581E-73BF-5F31-CC51-46FCD5958AFF}"/>
              </a:ext>
            </a:extLst>
          </p:cNvPr>
          <p:cNvCxnSpPr>
            <a:cxnSpLocks/>
          </p:cNvCxnSpPr>
          <p:nvPr/>
        </p:nvCxnSpPr>
        <p:spPr>
          <a:xfrm flipV="1">
            <a:off x="5268271" y="1636412"/>
            <a:ext cx="2044987" cy="906894"/>
          </a:xfrm>
          <a:prstGeom prst="straightConnector1">
            <a:avLst/>
          </a:prstGeom>
          <a:ln w="158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C0879B05-D81A-78EF-58FB-CA349D321BA5}"/>
              </a:ext>
            </a:extLst>
          </p:cNvPr>
          <p:cNvCxnSpPr>
            <a:cxnSpLocks/>
          </p:cNvCxnSpPr>
          <p:nvPr/>
        </p:nvCxnSpPr>
        <p:spPr>
          <a:xfrm flipV="1">
            <a:off x="4359967" y="4690219"/>
            <a:ext cx="3675460" cy="756957"/>
          </a:xfrm>
          <a:prstGeom prst="straightConnector1">
            <a:avLst/>
          </a:prstGeom>
          <a:ln w="15875">
            <a:solidFill>
              <a:srgbClr val="FFC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1" name="Text Box 5">
            <a:extLst>
              <a:ext uri="{FF2B5EF4-FFF2-40B4-BE49-F238E27FC236}">
                <a16:creationId xmlns:a16="http://schemas.microsoft.com/office/drawing/2014/main" id="{9A142600-4B2F-D7FE-9FAE-85A8A3113E1B}"/>
              </a:ext>
            </a:extLst>
          </p:cNvPr>
          <p:cNvSpPr txBox="1">
            <a:spLocks noChangeArrowheads="1"/>
          </p:cNvSpPr>
          <p:nvPr/>
        </p:nvSpPr>
        <p:spPr bwMode="auto">
          <a:xfrm>
            <a:off x="2535686" y="1795554"/>
            <a:ext cx="887032" cy="30777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A</a:t>
            </a: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地点</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2" name="Text Box 5">
            <a:extLst>
              <a:ext uri="{FF2B5EF4-FFF2-40B4-BE49-F238E27FC236}">
                <a16:creationId xmlns:a16="http://schemas.microsoft.com/office/drawing/2014/main" id="{894226DA-698C-C630-0D28-1E75211215C7}"/>
              </a:ext>
            </a:extLst>
          </p:cNvPr>
          <p:cNvSpPr txBox="1">
            <a:spLocks noChangeArrowheads="1"/>
          </p:cNvSpPr>
          <p:nvPr/>
        </p:nvSpPr>
        <p:spPr bwMode="auto">
          <a:xfrm>
            <a:off x="7906240" y="1907433"/>
            <a:ext cx="581265" cy="276999"/>
          </a:xfrm>
          <a:prstGeom prst="rect">
            <a:avLst/>
          </a:prstGeom>
          <a:noFill/>
          <a:ln w="12700">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20㎝</a:t>
            </a:r>
          </a:p>
        </p:txBody>
      </p:sp>
      <p:sp>
        <p:nvSpPr>
          <p:cNvPr id="33" name="Text Box 5">
            <a:extLst>
              <a:ext uri="{FF2B5EF4-FFF2-40B4-BE49-F238E27FC236}">
                <a16:creationId xmlns:a16="http://schemas.microsoft.com/office/drawing/2014/main" id="{FEDBF83F-72CD-14BD-6F86-DFE31CBCD2B3}"/>
              </a:ext>
            </a:extLst>
          </p:cNvPr>
          <p:cNvSpPr txBox="1">
            <a:spLocks noChangeArrowheads="1"/>
          </p:cNvSpPr>
          <p:nvPr/>
        </p:nvSpPr>
        <p:spPr bwMode="auto">
          <a:xfrm>
            <a:off x="8022946" y="4944052"/>
            <a:ext cx="581265" cy="276999"/>
          </a:xfrm>
          <a:prstGeom prst="rect">
            <a:avLst/>
          </a:prstGeom>
          <a:noFill/>
          <a:ln w="12700">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20㎝</a:t>
            </a:r>
          </a:p>
        </p:txBody>
      </p:sp>
      <p:pic>
        <p:nvPicPr>
          <p:cNvPr id="35" name="図 34" descr="屋内, 座る, 小さい, 冷蔵庫 が含まれている画像&#10;&#10;自動的に生成された説明">
            <a:extLst>
              <a:ext uri="{FF2B5EF4-FFF2-40B4-BE49-F238E27FC236}">
                <a16:creationId xmlns:a16="http://schemas.microsoft.com/office/drawing/2014/main" id="{49E0F64C-1DAF-C504-BFD3-6A01F034D36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3957" t="14931" r="21167" b="26637"/>
          <a:stretch/>
        </p:blipFill>
        <p:spPr>
          <a:xfrm rot="5400000">
            <a:off x="-500423" y="4028926"/>
            <a:ext cx="3314996" cy="1991149"/>
          </a:xfrm>
          <a:prstGeom prst="rect">
            <a:avLst/>
          </a:prstGeom>
        </p:spPr>
      </p:pic>
      <p:cxnSp>
        <p:nvCxnSpPr>
          <p:cNvPr id="36" name="直線矢印コネクタ 35">
            <a:extLst>
              <a:ext uri="{FF2B5EF4-FFF2-40B4-BE49-F238E27FC236}">
                <a16:creationId xmlns:a16="http://schemas.microsoft.com/office/drawing/2014/main" id="{37D204E9-D6FD-DD80-702E-978284C5BEE9}"/>
              </a:ext>
            </a:extLst>
          </p:cNvPr>
          <p:cNvCxnSpPr>
            <a:cxnSpLocks/>
            <a:stCxn id="31" idx="1"/>
          </p:cNvCxnSpPr>
          <p:nvPr/>
        </p:nvCxnSpPr>
        <p:spPr>
          <a:xfrm flipH="1" flipV="1">
            <a:off x="1075397" y="1945046"/>
            <a:ext cx="1460289" cy="4397"/>
          </a:xfrm>
          <a:prstGeom prst="straightConnector1">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18B581F9-8F44-FA75-EB4A-A4D415562445}"/>
              </a:ext>
            </a:extLst>
          </p:cNvPr>
          <p:cNvCxnSpPr>
            <a:cxnSpLocks/>
            <a:stCxn id="31" idx="1"/>
          </p:cNvCxnSpPr>
          <p:nvPr/>
        </p:nvCxnSpPr>
        <p:spPr>
          <a:xfrm flipH="1">
            <a:off x="815306" y="1949443"/>
            <a:ext cx="1720380" cy="3114857"/>
          </a:xfrm>
          <a:prstGeom prst="straightConnector1">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635022C1-1334-D6A8-92F1-7B690E64B958}"/>
              </a:ext>
            </a:extLst>
          </p:cNvPr>
          <p:cNvCxnSpPr>
            <a:cxnSpLocks/>
          </p:cNvCxnSpPr>
          <p:nvPr/>
        </p:nvCxnSpPr>
        <p:spPr>
          <a:xfrm>
            <a:off x="3382131" y="1949442"/>
            <a:ext cx="1820964" cy="863166"/>
          </a:xfrm>
          <a:prstGeom prst="straightConnector1">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Text Box 5">
            <a:extLst>
              <a:ext uri="{FF2B5EF4-FFF2-40B4-BE49-F238E27FC236}">
                <a16:creationId xmlns:a16="http://schemas.microsoft.com/office/drawing/2014/main" id="{377032F6-E748-514A-D0E8-EC5863EB093F}"/>
              </a:ext>
            </a:extLst>
          </p:cNvPr>
          <p:cNvSpPr txBox="1">
            <a:spLocks noChangeArrowheads="1"/>
          </p:cNvSpPr>
          <p:nvPr/>
        </p:nvSpPr>
        <p:spPr bwMode="auto">
          <a:xfrm>
            <a:off x="2535686" y="3737616"/>
            <a:ext cx="887032" cy="30777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B</a:t>
            </a: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地点</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45" name="直線矢印コネクタ 44">
            <a:extLst>
              <a:ext uri="{FF2B5EF4-FFF2-40B4-BE49-F238E27FC236}">
                <a16:creationId xmlns:a16="http://schemas.microsoft.com/office/drawing/2014/main" id="{9A485542-D31D-A326-C813-B792E51A5E06}"/>
              </a:ext>
            </a:extLst>
          </p:cNvPr>
          <p:cNvCxnSpPr>
            <a:cxnSpLocks/>
            <a:stCxn id="44" idx="1"/>
          </p:cNvCxnSpPr>
          <p:nvPr/>
        </p:nvCxnSpPr>
        <p:spPr>
          <a:xfrm flipH="1" flipV="1">
            <a:off x="1058012" y="2471357"/>
            <a:ext cx="1477674" cy="1420148"/>
          </a:xfrm>
          <a:prstGeom prst="straightConnector1">
            <a:avLst/>
          </a:prstGeom>
          <a:ln w="15875">
            <a:solidFill>
              <a:srgbClr val="FFC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a:extLst>
              <a:ext uri="{FF2B5EF4-FFF2-40B4-BE49-F238E27FC236}">
                <a16:creationId xmlns:a16="http://schemas.microsoft.com/office/drawing/2014/main" id="{4E8A709F-7776-52EB-C49F-F1D34FE10347}"/>
              </a:ext>
            </a:extLst>
          </p:cNvPr>
          <p:cNvCxnSpPr>
            <a:cxnSpLocks/>
          </p:cNvCxnSpPr>
          <p:nvPr/>
        </p:nvCxnSpPr>
        <p:spPr>
          <a:xfrm flipH="1">
            <a:off x="712198" y="3931470"/>
            <a:ext cx="1728721" cy="412105"/>
          </a:xfrm>
          <a:prstGeom prst="straightConnector1">
            <a:avLst/>
          </a:prstGeom>
          <a:ln w="15875">
            <a:solidFill>
              <a:srgbClr val="FFC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id="{32AC25D0-ADE4-68E5-2D22-31F3D0B4436A}"/>
              </a:ext>
            </a:extLst>
          </p:cNvPr>
          <p:cNvCxnSpPr>
            <a:cxnSpLocks/>
          </p:cNvCxnSpPr>
          <p:nvPr/>
        </p:nvCxnSpPr>
        <p:spPr>
          <a:xfrm>
            <a:off x="3394028" y="4014101"/>
            <a:ext cx="919889" cy="1503942"/>
          </a:xfrm>
          <a:prstGeom prst="straightConnector1">
            <a:avLst/>
          </a:prstGeom>
          <a:ln w="15875">
            <a:solidFill>
              <a:srgbClr val="FFC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1184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98053" y="73487"/>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a:ea typeface="ＭＳ Ｐゴシック" panose="020B0600070205080204" pitchFamily="50" charset="-128"/>
              </a:rPr>
              <a:t>木の高さをはかりたいときの例</a:t>
            </a:r>
          </a:p>
        </p:txBody>
      </p:sp>
      <p:sp>
        <p:nvSpPr>
          <p:cNvPr id="2" name="Rectangle 2">
            <a:extLst>
              <a:ext uri="{FF2B5EF4-FFF2-40B4-BE49-F238E27FC236}">
                <a16:creationId xmlns:a16="http://schemas.microsoft.com/office/drawing/2014/main" id="{4E32EB5B-10E6-D5A2-3ED8-B29F3DF55E6A}"/>
              </a:ext>
            </a:extLst>
          </p:cNvPr>
          <p:cNvSpPr>
            <a:spLocks noChangeArrowheads="1"/>
          </p:cNvSpPr>
          <p:nvPr/>
        </p:nvSpPr>
        <p:spPr bwMode="gray">
          <a:xfrm>
            <a:off x="161561" y="-92893"/>
            <a:ext cx="608027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a:latin typeface="游ゴシック" panose="020B0400000000000000" pitchFamily="50" charset="-128"/>
              </a:rPr>
              <a:t>き　　　　　　たか　　　　　　　　　　　　　　　　　　　　　　　　　　　　　　れい　　　　　　　　　　　　　　</a:t>
            </a:r>
          </a:p>
        </p:txBody>
      </p:sp>
      <p:pic>
        <p:nvPicPr>
          <p:cNvPr id="9" name="図 8" descr="テーブル, 空気, スキー, ブルー が含まれている画像&#10;&#10;自動的に生成された説明">
            <a:extLst>
              <a:ext uri="{FF2B5EF4-FFF2-40B4-BE49-F238E27FC236}">
                <a16:creationId xmlns:a16="http://schemas.microsoft.com/office/drawing/2014/main" id="{95B69B1A-F821-3FF6-8F1D-9563DFC6051F}"/>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49936" y="5170892"/>
            <a:ext cx="1994064" cy="1536042"/>
          </a:xfrm>
          <a:prstGeom prst="rect">
            <a:avLst/>
          </a:prstGeom>
        </p:spPr>
      </p:pic>
      <p:grpSp>
        <p:nvGrpSpPr>
          <p:cNvPr id="3" name="グループ化 2">
            <a:extLst>
              <a:ext uri="{FF2B5EF4-FFF2-40B4-BE49-F238E27FC236}">
                <a16:creationId xmlns:a16="http://schemas.microsoft.com/office/drawing/2014/main" id="{F997673F-6AF8-A28C-5ACE-657482258B1A}"/>
              </a:ext>
            </a:extLst>
          </p:cNvPr>
          <p:cNvGrpSpPr/>
          <p:nvPr/>
        </p:nvGrpSpPr>
        <p:grpSpPr>
          <a:xfrm>
            <a:off x="1487217" y="1049577"/>
            <a:ext cx="6449716" cy="4876777"/>
            <a:chOff x="1487217" y="1049577"/>
            <a:chExt cx="6449716" cy="4876777"/>
          </a:xfrm>
        </p:grpSpPr>
        <p:pic>
          <p:nvPicPr>
            <p:cNvPr id="10" name="図 9" descr="テーブル, 空気, スキー, ブルー が含まれている画像&#10;&#10;自動的に生成された説明">
              <a:extLst>
                <a:ext uri="{FF2B5EF4-FFF2-40B4-BE49-F238E27FC236}">
                  <a16:creationId xmlns:a16="http://schemas.microsoft.com/office/drawing/2014/main" id="{973F7684-AAE7-4E29-3202-E87BA55FE435}"/>
                </a:ext>
              </a:extLst>
            </p:cNvPr>
            <p:cNvPicPr>
              <a:picLocks noChangeAspect="1"/>
            </p:cNvPicPr>
            <p:nvPr/>
          </p:nvPicPr>
          <p:blipFill rotWithShape="1">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2210" r="29576" b="29976"/>
            <a:stretch/>
          </p:blipFill>
          <p:spPr>
            <a:xfrm rot="19046565">
              <a:off x="1487217" y="1049577"/>
              <a:ext cx="830400" cy="750318"/>
            </a:xfrm>
            <a:prstGeom prst="rect">
              <a:avLst/>
            </a:prstGeom>
          </p:spPr>
        </p:pic>
        <p:sp>
          <p:nvSpPr>
            <p:cNvPr id="13" name="フリーフォーム: 図形 12">
              <a:extLst>
                <a:ext uri="{FF2B5EF4-FFF2-40B4-BE49-F238E27FC236}">
                  <a16:creationId xmlns:a16="http://schemas.microsoft.com/office/drawing/2014/main" id="{ADF647FF-E9EB-8D0C-3531-D254851CC79D}"/>
                </a:ext>
              </a:extLst>
            </p:cNvPr>
            <p:cNvSpPr/>
            <p:nvPr/>
          </p:nvSpPr>
          <p:spPr>
            <a:xfrm flipH="1">
              <a:off x="2118910" y="1461291"/>
              <a:ext cx="5818023" cy="4465063"/>
            </a:xfrm>
            <a:custGeom>
              <a:avLst/>
              <a:gdLst>
                <a:gd name="connsiteX0" fmla="*/ 0 w 5041900"/>
                <a:gd name="connsiteY0" fmla="*/ 4102100 h 4102100"/>
                <a:gd name="connsiteX1" fmla="*/ 5041900 w 5041900"/>
                <a:gd name="connsiteY1" fmla="*/ 0 h 4102100"/>
                <a:gd name="connsiteX2" fmla="*/ 5041900 w 5041900"/>
                <a:gd name="connsiteY2" fmla="*/ 0 h 4102100"/>
                <a:gd name="connsiteX0" fmla="*/ 0 w 5041900"/>
                <a:gd name="connsiteY0" fmla="*/ 4102100 h 4102100"/>
                <a:gd name="connsiteX1" fmla="*/ 2730500 w 5041900"/>
                <a:gd name="connsiteY1" fmla="*/ 1549400 h 4102100"/>
                <a:gd name="connsiteX2" fmla="*/ 5041900 w 5041900"/>
                <a:gd name="connsiteY2" fmla="*/ 0 h 4102100"/>
                <a:gd name="connsiteX3" fmla="*/ 5041900 w 5041900"/>
                <a:gd name="connsiteY3" fmla="*/ 0 h 4102100"/>
                <a:gd name="connsiteX0" fmla="*/ 0 w 5041900"/>
                <a:gd name="connsiteY0" fmla="*/ 4102100 h 4102100"/>
                <a:gd name="connsiteX1" fmla="*/ 2730500 w 5041900"/>
                <a:gd name="connsiteY1" fmla="*/ 1549400 h 4102100"/>
                <a:gd name="connsiteX2" fmla="*/ 5041900 w 5041900"/>
                <a:gd name="connsiteY2" fmla="*/ 0 h 4102100"/>
                <a:gd name="connsiteX3" fmla="*/ 5041900 w 5041900"/>
                <a:gd name="connsiteY3" fmla="*/ 0 h 4102100"/>
                <a:gd name="connsiteX0" fmla="*/ 0 w 5041900"/>
                <a:gd name="connsiteY0" fmla="*/ 4102100 h 4102100"/>
                <a:gd name="connsiteX1" fmla="*/ 2730500 w 5041900"/>
                <a:gd name="connsiteY1" fmla="*/ 1549400 h 4102100"/>
                <a:gd name="connsiteX2" fmla="*/ 4483100 w 5041900"/>
                <a:gd name="connsiteY2" fmla="*/ 292100 h 4102100"/>
                <a:gd name="connsiteX3" fmla="*/ 5041900 w 5041900"/>
                <a:gd name="connsiteY3" fmla="*/ 0 h 4102100"/>
                <a:gd name="connsiteX4" fmla="*/ 5041900 w 5041900"/>
                <a:gd name="connsiteY4" fmla="*/ 0 h 4102100"/>
                <a:gd name="connsiteX0" fmla="*/ 0 w 5041900"/>
                <a:gd name="connsiteY0" fmla="*/ 4102100 h 4102100"/>
                <a:gd name="connsiteX1" fmla="*/ 2730500 w 5041900"/>
                <a:gd name="connsiteY1" fmla="*/ 1549400 h 4102100"/>
                <a:gd name="connsiteX2" fmla="*/ 4483100 w 5041900"/>
                <a:gd name="connsiteY2" fmla="*/ 292100 h 4102100"/>
                <a:gd name="connsiteX3" fmla="*/ 5041900 w 5041900"/>
                <a:gd name="connsiteY3" fmla="*/ 0 h 4102100"/>
                <a:gd name="connsiteX4" fmla="*/ 5041900 w 5041900"/>
                <a:gd name="connsiteY4" fmla="*/ 0 h 410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1900" h="4102100">
                  <a:moveTo>
                    <a:pt x="0" y="4102100"/>
                  </a:moveTo>
                  <a:cubicBezTo>
                    <a:pt x="918633" y="3340100"/>
                    <a:pt x="1811867" y="2311400"/>
                    <a:pt x="2730500" y="1549400"/>
                  </a:cubicBezTo>
                  <a:cubicBezTo>
                    <a:pt x="3477683" y="929217"/>
                    <a:pt x="4097867" y="550333"/>
                    <a:pt x="4483100" y="292100"/>
                  </a:cubicBezTo>
                  <a:cubicBezTo>
                    <a:pt x="4906433" y="46567"/>
                    <a:pt x="4948767" y="63500"/>
                    <a:pt x="5041900" y="0"/>
                  </a:cubicBezTo>
                  <a:lnTo>
                    <a:pt x="5041900" y="0"/>
                  </a:lnTo>
                </a:path>
              </a:pathLst>
            </a:custGeom>
            <a:noFill/>
            <a:ln w="31750">
              <a:solidFill>
                <a:srgbClr val="FFC00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Text Box 5">
            <a:extLst>
              <a:ext uri="{FF2B5EF4-FFF2-40B4-BE49-F238E27FC236}">
                <a16:creationId xmlns:a16="http://schemas.microsoft.com/office/drawing/2014/main" id="{CA41FA1F-7460-0E28-0351-3AB9BE7AC028}"/>
              </a:ext>
            </a:extLst>
          </p:cNvPr>
          <p:cNvSpPr txBox="1">
            <a:spLocks noChangeArrowheads="1"/>
          </p:cNvSpPr>
          <p:nvPr/>
        </p:nvSpPr>
        <p:spPr bwMode="auto">
          <a:xfrm>
            <a:off x="3402719" y="774572"/>
            <a:ext cx="5575888" cy="2246769"/>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444500" indent="-444500"/>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(1)</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ペットボトルロケットを飛ばし、高い木にひっかかった。</a:t>
            </a:r>
            <a:endPar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endParaRPr>
          </a:p>
          <a:p>
            <a:pPr marL="444500" indent="-444500"/>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ハシゴでのぼって近くまでは行けるが、棒を使わないと届かない。</a:t>
            </a:r>
            <a:endPar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endParaRPr>
          </a:p>
          <a:p>
            <a:pPr marL="444500" indent="-444500"/>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(3)</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木の高さがわかれば、棒の長さもわかるのだが</a:t>
            </a:r>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a:t>
            </a:r>
          </a:p>
          <a:p>
            <a:pPr marL="444500" indent="-444500"/>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(4)</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巻き尺は高いところでは使えない</a:t>
            </a:r>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a:t>
            </a:r>
          </a:p>
        </p:txBody>
      </p:sp>
      <p:pic>
        <p:nvPicPr>
          <p:cNvPr id="16" name="図 15" descr="テーブル が含まれている画像&#10;&#10;自動的に生成された説明">
            <a:extLst>
              <a:ext uri="{FF2B5EF4-FFF2-40B4-BE49-F238E27FC236}">
                <a16:creationId xmlns:a16="http://schemas.microsoft.com/office/drawing/2014/main" id="{12AF6F8B-EFF7-B815-CBCC-CF368FB33AE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rot="19667742">
            <a:off x="1748911" y="3821410"/>
            <a:ext cx="1004083" cy="2939091"/>
          </a:xfrm>
          <a:prstGeom prst="rect">
            <a:avLst/>
          </a:prstGeom>
        </p:spPr>
      </p:pic>
      <p:grpSp>
        <p:nvGrpSpPr>
          <p:cNvPr id="28" name="グループ化 27">
            <a:extLst>
              <a:ext uri="{FF2B5EF4-FFF2-40B4-BE49-F238E27FC236}">
                <a16:creationId xmlns:a16="http://schemas.microsoft.com/office/drawing/2014/main" id="{EF93FE21-0070-0F28-4F3D-19ED62873A3D}"/>
              </a:ext>
            </a:extLst>
          </p:cNvPr>
          <p:cNvGrpSpPr/>
          <p:nvPr/>
        </p:nvGrpSpPr>
        <p:grpSpPr>
          <a:xfrm>
            <a:off x="6873421" y="3693823"/>
            <a:ext cx="1994063" cy="1879259"/>
            <a:chOff x="6580271" y="2974886"/>
            <a:chExt cx="2351121" cy="2314919"/>
          </a:xfrm>
        </p:grpSpPr>
        <p:pic>
          <p:nvPicPr>
            <p:cNvPr id="25" name="図 24" descr="ツール が含まれている画像&#10;&#10;自動的に生成された説明">
              <a:extLst>
                <a:ext uri="{FF2B5EF4-FFF2-40B4-BE49-F238E27FC236}">
                  <a16:creationId xmlns:a16="http://schemas.microsoft.com/office/drawing/2014/main" id="{555132B7-5B6B-6CE7-B65E-EDDFC42EA4B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9948" t="23735" r="9281" b="14360"/>
            <a:stretch/>
          </p:blipFill>
          <p:spPr>
            <a:xfrm>
              <a:off x="6580271" y="3195463"/>
              <a:ext cx="2186805" cy="1676001"/>
            </a:xfrm>
            <a:prstGeom prst="rect">
              <a:avLst/>
            </a:prstGeom>
          </p:spPr>
        </p:pic>
        <p:sp>
          <p:nvSpPr>
            <p:cNvPr id="26" name="正方形/長方形 25">
              <a:extLst>
                <a:ext uri="{FF2B5EF4-FFF2-40B4-BE49-F238E27FC236}">
                  <a16:creationId xmlns:a16="http://schemas.microsoft.com/office/drawing/2014/main" id="{38708D51-53D3-72CE-9C9B-9296D053AC7B}"/>
                </a:ext>
              </a:extLst>
            </p:cNvPr>
            <p:cNvSpPr/>
            <p:nvPr/>
          </p:nvSpPr>
          <p:spPr>
            <a:xfrm rot="2815433">
              <a:off x="7708916" y="2876003"/>
              <a:ext cx="130033" cy="2314919"/>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39DDA00B-9944-403D-CD65-A9606BD1FCC9}"/>
                </a:ext>
              </a:extLst>
            </p:cNvPr>
            <p:cNvSpPr/>
            <p:nvPr/>
          </p:nvSpPr>
          <p:spPr>
            <a:xfrm rot="18920315">
              <a:off x="7700306" y="2974886"/>
              <a:ext cx="130033" cy="2314919"/>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4" name="図 3">
            <a:extLst>
              <a:ext uri="{FF2B5EF4-FFF2-40B4-BE49-F238E27FC236}">
                <a16:creationId xmlns:a16="http://schemas.microsoft.com/office/drawing/2014/main" id="{463B595A-2091-B145-5DB1-B5A0B59A323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2087" y="433849"/>
            <a:ext cx="3144774" cy="6303828"/>
          </a:xfrm>
          <a:prstGeom prst="rect">
            <a:avLst/>
          </a:prstGeom>
        </p:spPr>
      </p:pic>
      <p:pic>
        <p:nvPicPr>
          <p:cNvPr id="17" name="グラフィックス 16">
            <a:extLst>
              <a:ext uri="{FF2B5EF4-FFF2-40B4-BE49-F238E27FC236}">
                <a16:creationId xmlns:a16="http://schemas.microsoft.com/office/drawing/2014/main" id="{C8CDF1E2-E2FE-5DAC-8DE6-5F25D6EBA88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 uri="{837473B0-CC2E-450A-ABE3-18F120FF3D39}">
                <a1611:picAttrSrcUrl xmlns:a1611="http://schemas.microsoft.com/office/drawing/2016/11/main" r:id="rId12"/>
              </a:ext>
            </a:extLst>
          </a:blip>
          <a:stretch>
            <a:fillRect/>
          </a:stretch>
        </p:blipFill>
        <p:spPr>
          <a:xfrm>
            <a:off x="1518921" y="3185746"/>
            <a:ext cx="625347" cy="1016154"/>
          </a:xfrm>
          <a:prstGeom prst="rect">
            <a:avLst/>
          </a:prstGeom>
        </p:spPr>
      </p:pic>
      <p:sp>
        <p:nvSpPr>
          <p:cNvPr id="20" name="正方形/長方形 19">
            <a:extLst>
              <a:ext uri="{FF2B5EF4-FFF2-40B4-BE49-F238E27FC236}">
                <a16:creationId xmlns:a16="http://schemas.microsoft.com/office/drawing/2014/main" id="{4183FFF4-34FA-776C-2A39-350E75A83504}"/>
              </a:ext>
            </a:extLst>
          </p:cNvPr>
          <p:cNvSpPr/>
          <p:nvPr/>
        </p:nvSpPr>
        <p:spPr>
          <a:xfrm>
            <a:off x="1616622" y="1596219"/>
            <a:ext cx="45719" cy="18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4287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7077" y="151066"/>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テストにより実際で測定してみた課題</a:t>
            </a:r>
          </a:p>
        </p:txBody>
      </p:sp>
      <p:sp>
        <p:nvSpPr>
          <p:cNvPr id="3" name="テキスト ボックス 2">
            <a:extLst>
              <a:ext uri="{FF2B5EF4-FFF2-40B4-BE49-F238E27FC236}">
                <a16:creationId xmlns:a16="http://schemas.microsoft.com/office/drawing/2014/main" id="{85920D8A-BCD6-2825-82FF-B79952A9AF92}"/>
              </a:ext>
            </a:extLst>
          </p:cNvPr>
          <p:cNvSpPr txBox="1">
            <a:spLocks noChangeArrowheads="1"/>
          </p:cNvSpPr>
          <p:nvPr/>
        </p:nvSpPr>
        <p:spPr bwMode="auto">
          <a:xfrm>
            <a:off x="-7078" y="663245"/>
            <a:ext cx="9074877" cy="570111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ts val="2000"/>
              </a:lnSpc>
              <a:spcBef>
                <a:spcPct val="0"/>
              </a:spcBef>
              <a:spcAft>
                <a:spcPct val="0"/>
              </a:spcAft>
              <a:buClrTx/>
              <a:buSzTx/>
              <a:buFontTx/>
              <a:buNone/>
              <a:tabLst/>
            </a:pP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１．テストにより実際に測定してみたが、実際には、かなりの誤差がある。木片に高さ</a:t>
            </a:r>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20cm</a:t>
            </a: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の印を付けて、テストをしてみた結果から。</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0" fontAlgn="base" latinLnBrk="0" hangingPunct="0">
              <a:lnSpc>
                <a:spcPts val="2000"/>
              </a:lnSpc>
              <a:spcBef>
                <a:spcPct val="0"/>
              </a:spcBef>
              <a:spcAft>
                <a:spcPct val="0"/>
              </a:spcAft>
              <a:buClrTx/>
              <a:buSzTx/>
              <a:buFontTx/>
              <a:buNone/>
              <a:tabLst/>
            </a:pPr>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(1)A</a:t>
            </a: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地点の角度は約</a:t>
            </a:r>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26°</a:t>
            </a: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B</a:t>
            </a: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地点の角度は約</a:t>
            </a:r>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14°</a:t>
            </a:r>
          </a:p>
          <a:p>
            <a:pPr marL="0" marR="0" lvl="0" indent="0" algn="l" defTabSz="914400" rtl="0" eaLnBrk="0" fontAlgn="base" latinLnBrk="0" hangingPunct="0">
              <a:lnSpc>
                <a:spcPts val="2000"/>
              </a:lnSpc>
              <a:spcBef>
                <a:spcPct val="0"/>
              </a:spcBef>
              <a:spcAft>
                <a:spcPct val="0"/>
              </a:spcAft>
              <a:buClrTx/>
              <a:buSzTx/>
              <a:buFontTx/>
              <a:buNone/>
              <a:tabLst/>
            </a:pPr>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(2)26°</a:t>
            </a: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と</a:t>
            </a:r>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14°</a:t>
            </a: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の角度の差と距離との関係から高さを測ることが本来の目的となる。</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0" fontAlgn="base" latinLnBrk="0" hangingPunct="0">
              <a:lnSpc>
                <a:spcPts val="2000"/>
              </a:lnSpc>
              <a:spcBef>
                <a:spcPct val="0"/>
              </a:spcBef>
              <a:spcAft>
                <a:spcPct val="0"/>
              </a:spcAft>
              <a:buClrTx/>
              <a:buSzTx/>
              <a:buFontTx/>
              <a:buNone/>
              <a:tabLst/>
            </a:pPr>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(3)26°</a:t>
            </a: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と</a:t>
            </a:r>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14°</a:t>
            </a: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の角度の差を正確に基準を決めて測定することが実際には難しい。</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0" fontAlgn="base" latinLnBrk="0" hangingPunct="0">
              <a:lnSpc>
                <a:spcPts val="2000"/>
              </a:lnSpc>
              <a:spcBef>
                <a:spcPct val="0"/>
              </a:spcBef>
              <a:spcAft>
                <a:spcPct val="0"/>
              </a:spcAft>
              <a:buClrTx/>
              <a:buSzTx/>
              <a:buFontTx/>
              <a:buNone/>
              <a:tabLst/>
            </a:pPr>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(4)</a:t>
            </a: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角度の基準を決めるのが難しい原因として。</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0" fontAlgn="base" latinLnBrk="0" hangingPunct="0">
              <a:lnSpc>
                <a:spcPts val="2000"/>
              </a:lnSpc>
              <a:spcBef>
                <a:spcPct val="0"/>
              </a:spcBef>
              <a:spcAft>
                <a:spcPct val="0"/>
              </a:spcAft>
              <a:buClrTx/>
              <a:buSzTx/>
              <a:buFontTx/>
              <a:buNone/>
              <a:tabLst/>
            </a:pP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①</a:t>
            </a:r>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A</a:t>
            </a: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地点（近い距離）でふせんで高さを決めるに当たり、基準窓にあるゼムクリップの位置が少しでも高いと、基準面とが水平にならない。</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0" fontAlgn="base" latinLnBrk="0" hangingPunct="0">
              <a:lnSpc>
                <a:spcPts val="2000"/>
              </a:lnSpc>
              <a:spcBef>
                <a:spcPct val="0"/>
              </a:spcBef>
              <a:spcAft>
                <a:spcPct val="0"/>
              </a:spcAft>
              <a:buClrTx/>
              <a:buSzTx/>
              <a:buFontTx/>
              <a:buNone/>
              <a:tabLst/>
            </a:pP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②基準面の水平を決めるに当たり、重り支えが示す紙の先端が、中心線からはどれほどの位置にあるのかが、分かり難い。</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0" fontAlgn="base" latinLnBrk="0" hangingPunct="0">
              <a:lnSpc>
                <a:spcPts val="2000"/>
              </a:lnSpc>
              <a:spcBef>
                <a:spcPct val="0"/>
              </a:spcBef>
              <a:spcAft>
                <a:spcPct val="0"/>
              </a:spcAft>
              <a:buClrTx/>
              <a:buSzTx/>
              <a:buFontTx/>
              <a:buNone/>
              <a:tabLst/>
            </a:pP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③中心線から対象物を中心に近い位置で見ることが理想だが、どうしても、左右にずれてしまう。</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0" fontAlgn="base" latinLnBrk="0" hangingPunct="0">
              <a:lnSpc>
                <a:spcPts val="2000"/>
              </a:lnSpc>
              <a:spcBef>
                <a:spcPct val="0"/>
              </a:spcBef>
              <a:spcAft>
                <a:spcPct val="0"/>
              </a:spcAft>
              <a:buClrTx/>
              <a:buSzTx/>
              <a:buFontTx/>
              <a:buNone/>
              <a:tabLst/>
            </a:pP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④</a:t>
            </a:r>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B</a:t>
            </a: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地点（２倍伸ばした距離）で同じ条件で見ようとしても、</a:t>
            </a:r>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A</a:t>
            </a: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地点と同じ視線で読み取ることができにくい。</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0" fontAlgn="base" latinLnBrk="0" hangingPunct="0">
              <a:lnSpc>
                <a:spcPts val="2000"/>
              </a:lnSpc>
              <a:spcBef>
                <a:spcPct val="0"/>
              </a:spcBef>
              <a:spcAft>
                <a:spcPct val="0"/>
              </a:spcAft>
              <a:buClrTx/>
              <a:buSzTx/>
              <a:buFontTx/>
              <a:buNone/>
              <a:tabLst/>
            </a:pPr>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(5)</a:t>
            </a: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以上の状況から、この治具を通しての高さの測定精度は、かなり悪い。</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0" fontAlgn="base" latinLnBrk="0" hangingPunct="0">
              <a:lnSpc>
                <a:spcPts val="2000"/>
              </a:lnSpc>
              <a:spcBef>
                <a:spcPct val="0"/>
              </a:spcBef>
              <a:spcAft>
                <a:spcPct val="0"/>
              </a:spcAft>
              <a:buClrTx/>
              <a:buSzTx/>
              <a:buFontTx/>
              <a:buNone/>
              <a:tabLst/>
            </a:pP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①三角測量の原理などを利用して角度から読み取る場合、基準点の水平をだすことが前提となる。短い糸を使用した場合は既に、この精度が悪くなる。</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0" fontAlgn="base" latinLnBrk="0" hangingPunct="0">
              <a:lnSpc>
                <a:spcPts val="2000"/>
              </a:lnSpc>
              <a:spcBef>
                <a:spcPct val="0"/>
              </a:spcBef>
              <a:spcAft>
                <a:spcPct val="0"/>
              </a:spcAft>
              <a:buClrTx/>
              <a:buSzTx/>
              <a:buFontTx/>
              <a:buNone/>
              <a:tabLst/>
            </a:pP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②倍率の低い望遠鏡を使用した六分儀などは、海面の水平線を利用している。このため精度が高くなる。</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0" fontAlgn="base" latinLnBrk="0" hangingPunct="0">
              <a:lnSpc>
                <a:spcPts val="2000"/>
              </a:lnSpc>
              <a:spcBef>
                <a:spcPct val="0"/>
              </a:spcBef>
              <a:spcAft>
                <a:spcPct val="0"/>
              </a:spcAft>
              <a:buClrTx/>
              <a:buSzTx/>
              <a:buFontTx/>
              <a:buNone/>
              <a:tabLst/>
            </a:pP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③六分儀などは対象物（一般には星や太陽）を導入した際に、観測者自身の目の位置をきちんと決めている。それに対して、この治具で基準となる目の位置を設定することが不十分。</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0" fontAlgn="base" latinLnBrk="0" hangingPunct="0">
              <a:lnSpc>
                <a:spcPts val="2000"/>
              </a:lnSpc>
              <a:spcBef>
                <a:spcPct val="0"/>
              </a:spcBef>
              <a:spcAft>
                <a:spcPct val="0"/>
              </a:spcAft>
              <a:buClrTx/>
              <a:buSzTx/>
              <a:buFontTx/>
              <a:buNone/>
              <a:tabLst/>
            </a:pPr>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(6)</a:t>
            </a: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精度については、余り良くないことになる。講義のポイントとしては身近のものを使用した経験から歩いて距離を測定するに当たり、対象物の距離が地平ではどの程度になるのかについてのイメージが中心となると思った。→スライド</a:t>
            </a:r>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12</a:t>
            </a: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のように、本来は垂直で立っている木が、地平線ではどのような長さになっているのか。これが実体験にもつながっている。</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501865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7077" y="151066"/>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a:ea typeface="ＭＳ Ｐゴシック" panose="020B0600070205080204" pitchFamily="50" charset="-128"/>
              </a:rPr>
              <a:t>使い方の例</a:t>
            </a:r>
          </a:p>
        </p:txBody>
      </p:sp>
      <p:sp>
        <p:nvSpPr>
          <p:cNvPr id="2" name="Rectangle 2">
            <a:extLst>
              <a:ext uri="{FF2B5EF4-FFF2-40B4-BE49-F238E27FC236}">
                <a16:creationId xmlns:a16="http://schemas.microsoft.com/office/drawing/2014/main" id="{4E32EB5B-10E6-D5A2-3ED8-B29F3DF55E6A}"/>
              </a:ext>
            </a:extLst>
          </p:cNvPr>
          <p:cNvSpPr>
            <a:spLocks noChangeArrowheads="1"/>
          </p:cNvSpPr>
          <p:nvPr/>
        </p:nvSpPr>
        <p:spPr bwMode="gray">
          <a:xfrm>
            <a:off x="61056" y="-26720"/>
            <a:ext cx="608027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a:latin typeface="游ゴシック" panose="020B0400000000000000" pitchFamily="50" charset="-128"/>
              </a:rPr>
              <a:t>つき　　　　　　　　　　　　　　</a:t>
            </a:r>
          </a:p>
        </p:txBody>
      </p:sp>
    </p:spTree>
    <p:extLst>
      <p:ext uri="{BB962C8B-B14F-4D97-AF65-F5344CB8AC3E}">
        <p14:creationId xmlns:p14="http://schemas.microsoft.com/office/powerpoint/2010/main" val="2580848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E180BA-E487-BF29-A163-FEF5AB6CA8AE}"/>
              </a:ext>
            </a:extLst>
          </p:cNvPr>
          <p:cNvSpPr>
            <a:spLocks noGrp="1"/>
          </p:cNvSpPr>
          <p:nvPr>
            <p:ph type="ctrTitle"/>
          </p:nvPr>
        </p:nvSpPr>
        <p:spPr/>
        <p:txBody>
          <a:bodyPr/>
          <a:lstStyle/>
          <a:p>
            <a:endParaRPr kumimoji="1" lang="ja-JP" altLang="en-US"/>
          </a:p>
        </p:txBody>
      </p:sp>
      <p:sp>
        <p:nvSpPr>
          <p:cNvPr id="3" name="字幕 2">
            <a:extLst>
              <a:ext uri="{FF2B5EF4-FFF2-40B4-BE49-F238E27FC236}">
                <a16:creationId xmlns:a16="http://schemas.microsoft.com/office/drawing/2014/main" id="{79DBFE5D-6F38-F986-FDD4-1B36439A3A9E}"/>
              </a:ext>
            </a:extLst>
          </p:cNvPr>
          <p:cNvSpPr>
            <a:spLocks noGrp="1"/>
          </p:cNvSpPr>
          <p:nvPr>
            <p:ph type="subTitle" idx="1"/>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E5CCBA12-2E14-524D-6005-44829905D8DA}"/>
              </a:ext>
            </a:extLst>
          </p:cNvPr>
          <p:cNvSpPr>
            <a:spLocks noGrp="1"/>
          </p:cNvSpPr>
          <p:nvPr>
            <p:ph type="ftr" sz="quarter" idx="11"/>
          </p:nvPr>
        </p:nvSpPr>
        <p:spPr/>
        <p:txBody>
          <a:bodyPr/>
          <a:lstStyle/>
          <a:p>
            <a:pPr>
              <a:defRPr/>
            </a:pPr>
            <a:r>
              <a:rPr lang="en-US" altLang="zh-TW">
                <a:latin typeface="游ゴシック" panose="020B0400000000000000" pitchFamily="50" charset="-128"/>
              </a:rPr>
              <a:t>2021</a:t>
            </a:r>
            <a:r>
              <a:rPr lang="zh-TW" altLang="en-US">
                <a:latin typeface="游ゴシック" panose="020B0400000000000000" pitchFamily="50" charset="-128"/>
              </a:rPr>
              <a:t>年</a:t>
            </a:r>
            <a:r>
              <a:rPr lang="en-US" altLang="zh-TW">
                <a:latin typeface="游ゴシック" panose="020B0400000000000000" pitchFamily="50" charset="-128"/>
              </a:rPr>
              <a:t>9</a:t>
            </a:r>
            <a:r>
              <a:rPr lang="zh-TW" altLang="en-US">
                <a:latin typeface="游ゴシック" panose="020B0400000000000000" pitchFamily="50" charset="-128"/>
              </a:rPr>
              <a:t>月</a:t>
            </a:r>
            <a:r>
              <a:rPr lang="en-US" altLang="zh-TW">
                <a:latin typeface="游ゴシック" panose="020B0400000000000000" pitchFamily="50" charset="-128"/>
              </a:rPr>
              <a:t>10</a:t>
            </a:r>
            <a:r>
              <a:rPr lang="zh-TW" altLang="en-US">
                <a:latin typeface="游ゴシック" panose="020B0400000000000000" pitchFamily="50" charset="-128"/>
              </a:rPr>
              <a:t>日 </a:t>
            </a:r>
            <a:r>
              <a:rPr lang="ja-JP" altLang="en-US">
                <a:latin typeface="游ゴシック" panose="020B0400000000000000" pitchFamily="50" charset="-128"/>
              </a:rPr>
              <a:t>観測会</a:t>
            </a:r>
          </a:p>
        </p:txBody>
      </p:sp>
    </p:spTree>
    <p:extLst>
      <p:ext uri="{BB962C8B-B14F-4D97-AF65-F5344CB8AC3E}">
        <p14:creationId xmlns:p14="http://schemas.microsoft.com/office/powerpoint/2010/main" val="454822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7077" y="151066"/>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a:ea typeface="ＭＳ Ｐゴシック" panose="020B0600070205080204" pitchFamily="50" charset="-128"/>
              </a:rPr>
              <a:t>そのほかの必要部品と道具</a:t>
            </a:r>
          </a:p>
        </p:txBody>
      </p:sp>
      <p:sp>
        <p:nvSpPr>
          <p:cNvPr id="2" name="Rectangle 2">
            <a:extLst>
              <a:ext uri="{FF2B5EF4-FFF2-40B4-BE49-F238E27FC236}">
                <a16:creationId xmlns:a16="http://schemas.microsoft.com/office/drawing/2014/main" id="{4E32EB5B-10E6-D5A2-3ED8-B29F3DF55E6A}"/>
              </a:ext>
            </a:extLst>
          </p:cNvPr>
          <p:cNvSpPr>
            <a:spLocks noChangeArrowheads="1"/>
          </p:cNvSpPr>
          <p:nvPr/>
        </p:nvSpPr>
        <p:spPr bwMode="gray">
          <a:xfrm>
            <a:off x="61056" y="-26720"/>
            <a:ext cx="608027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a:latin typeface="游ゴシック" panose="020B0400000000000000" pitchFamily="50" charset="-128"/>
              </a:rPr>
              <a:t>つき　　　　　　　　　　　　　　</a:t>
            </a:r>
          </a:p>
        </p:txBody>
      </p:sp>
      <p:graphicFrame>
        <p:nvGraphicFramePr>
          <p:cNvPr id="3" name="表 4">
            <a:extLst>
              <a:ext uri="{FF2B5EF4-FFF2-40B4-BE49-F238E27FC236}">
                <a16:creationId xmlns:a16="http://schemas.microsoft.com/office/drawing/2014/main" id="{4949073F-448D-63C6-9BF1-192742932A7A}"/>
              </a:ext>
            </a:extLst>
          </p:cNvPr>
          <p:cNvGraphicFramePr>
            <a:graphicFrameLocks noGrp="1"/>
          </p:cNvGraphicFramePr>
          <p:nvPr>
            <p:extLst>
              <p:ext uri="{D42A27DB-BD31-4B8C-83A1-F6EECF244321}">
                <p14:modId xmlns:p14="http://schemas.microsoft.com/office/powerpoint/2010/main" val="1490799921"/>
              </p:ext>
            </p:extLst>
          </p:nvPr>
        </p:nvGraphicFramePr>
        <p:xfrm>
          <a:off x="296952" y="729000"/>
          <a:ext cx="8550095" cy="3719958"/>
        </p:xfrm>
        <a:graphic>
          <a:graphicData uri="http://schemas.openxmlformats.org/drawingml/2006/table">
            <a:tbl>
              <a:tblPr firstRow="1" bandRow="1">
                <a:tableStyleId>{5C22544A-7EE6-4342-B048-85BDC9FD1C3A}</a:tableStyleId>
              </a:tblPr>
              <a:tblGrid>
                <a:gridCol w="522049">
                  <a:extLst>
                    <a:ext uri="{9D8B030D-6E8A-4147-A177-3AD203B41FA5}">
                      <a16:colId xmlns:a16="http://schemas.microsoft.com/office/drawing/2014/main" val="1888077609"/>
                    </a:ext>
                  </a:extLst>
                </a:gridCol>
                <a:gridCol w="1682975">
                  <a:extLst>
                    <a:ext uri="{9D8B030D-6E8A-4147-A177-3AD203B41FA5}">
                      <a16:colId xmlns:a16="http://schemas.microsoft.com/office/drawing/2014/main" val="4133612725"/>
                    </a:ext>
                  </a:extLst>
                </a:gridCol>
                <a:gridCol w="1980022">
                  <a:extLst>
                    <a:ext uri="{9D8B030D-6E8A-4147-A177-3AD203B41FA5}">
                      <a16:colId xmlns:a16="http://schemas.microsoft.com/office/drawing/2014/main" val="4276020485"/>
                    </a:ext>
                  </a:extLst>
                </a:gridCol>
                <a:gridCol w="450005">
                  <a:extLst>
                    <a:ext uri="{9D8B030D-6E8A-4147-A177-3AD203B41FA5}">
                      <a16:colId xmlns:a16="http://schemas.microsoft.com/office/drawing/2014/main" val="761912077"/>
                    </a:ext>
                  </a:extLst>
                </a:gridCol>
                <a:gridCol w="1655996">
                  <a:extLst>
                    <a:ext uri="{9D8B030D-6E8A-4147-A177-3AD203B41FA5}">
                      <a16:colId xmlns:a16="http://schemas.microsoft.com/office/drawing/2014/main" val="1378845475"/>
                    </a:ext>
                  </a:extLst>
                </a:gridCol>
                <a:gridCol w="504000">
                  <a:extLst>
                    <a:ext uri="{9D8B030D-6E8A-4147-A177-3AD203B41FA5}">
                      <a16:colId xmlns:a16="http://schemas.microsoft.com/office/drawing/2014/main" val="2842822391"/>
                    </a:ext>
                  </a:extLst>
                </a:gridCol>
                <a:gridCol w="1755048">
                  <a:extLst>
                    <a:ext uri="{9D8B030D-6E8A-4147-A177-3AD203B41FA5}">
                      <a16:colId xmlns:a16="http://schemas.microsoft.com/office/drawing/2014/main" val="3929715840"/>
                    </a:ext>
                  </a:extLst>
                </a:gridCol>
              </a:tblGrid>
              <a:tr h="338178">
                <a:tc>
                  <a:txBody>
                    <a:bodyPr/>
                    <a:lstStyle/>
                    <a:p>
                      <a:endParaRPr kumimoji="1" lang="en-US" altLang="ja-JP" sz="1600"/>
                    </a:p>
                  </a:txBody>
                  <a:tcPr/>
                </a:tc>
                <a:tc>
                  <a:txBody>
                    <a:bodyPr/>
                    <a:lstStyle/>
                    <a:p>
                      <a:r>
                        <a:rPr kumimoji="1" lang="ja-JP" altLang="en-US" sz="1600">
                          <a:solidFill>
                            <a:schemeClr val="tx1"/>
                          </a:solidFill>
                        </a:rPr>
                        <a:t>各自配布用</a:t>
                      </a:r>
                    </a:p>
                  </a:txBody>
                  <a:tcPr/>
                </a:tc>
                <a:tc>
                  <a:txBody>
                    <a:bodyPr/>
                    <a:lstStyle/>
                    <a:p>
                      <a:endParaRPr kumimoji="1" lang="ja-JP" altLang="en-US" sz="1600">
                        <a:solidFill>
                          <a:schemeClr val="tx1"/>
                        </a:solidFill>
                      </a:endParaRPr>
                    </a:p>
                  </a:txBody>
                  <a:tcPr/>
                </a:tc>
                <a:tc>
                  <a:txBody>
                    <a:bodyPr/>
                    <a:lstStyle/>
                    <a:p>
                      <a:endParaRPr kumimoji="1" lang="ja-JP" altLang="en-US" sz="1600">
                        <a:solidFill>
                          <a:srgbClr val="FF0000"/>
                        </a:solidFill>
                      </a:endParaRPr>
                    </a:p>
                  </a:txBody>
                  <a:tcPr>
                    <a:solidFill>
                      <a:schemeClr val="bg1"/>
                    </a:solidFill>
                  </a:tcPr>
                </a:tc>
                <a:tc>
                  <a:txBody>
                    <a:bodyPr/>
                    <a:lstStyle/>
                    <a:p>
                      <a:r>
                        <a:rPr kumimoji="1" lang="ja-JP" altLang="en-US" sz="1600">
                          <a:solidFill>
                            <a:schemeClr val="tx1"/>
                          </a:solidFill>
                        </a:rPr>
                        <a:t>共用の道具など</a:t>
                      </a:r>
                    </a:p>
                  </a:txBody>
                  <a:tcPr>
                    <a:noFill/>
                  </a:tcPr>
                </a:tc>
                <a:tc gridSpan="2">
                  <a:txBody>
                    <a:bodyPr/>
                    <a:lstStyle/>
                    <a:p>
                      <a:endParaRPr kumimoji="1" lang="ja-JP" altLang="en-US" sz="1600">
                        <a:solidFill>
                          <a:srgbClr val="FF0000"/>
                        </a:solidFill>
                      </a:endParaRPr>
                    </a:p>
                  </a:txBody>
                  <a:tcPr>
                    <a:solidFill>
                      <a:schemeClr val="bg1"/>
                    </a:solidFill>
                  </a:tcPr>
                </a:tc>
                <a:tc hMerge="1">
                  <a:txBody>
                    <a:bodyPr/>
                    <a:lstStyle/>
                    <a:p>
                      <a:endParaRPr kumimoji="1" lang="ja-JP" altLang="en-US"/>
                    </a:p>
                  </a:txBody>
                  <a:tcPr/>
                </a:tc>
                <a:extLst>
                  <a:ext uri="{0D108BD9-81ED-4DB2-BD59-A6C34878D82A}">
                    <a16:rowId xmlns:a16="http://schemas.microsoft.com/office/drawing/2014/main" val="3268015090"/>
                  </a:ext>
                </a:extLst>
              </a:tr>
              <a:tr h="338178">
                <a:tc>
                  <a:txBody>
                    <a:bodyPr/>
                    <a:lstStyle/>
                    <a:p>
                      <a:r>
                        <a:rPr kumimoji="1" lang="en-US" altLang="ja-JP" sz="1200">
                          <a:latin typeface="ＭＳ ゴシック" panose="020B0609070205080204" pitchFamily="49" charset="-128"/>
                          <a:ea typeface="ＭＳ ゴシック" panose="020B0609070205080204" pitchFamily="49" charset="-128"/>
                        </a:rPr>
                        <a:t>1</a:t>
                      </a: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貼れパネ</a:t>
                      </a:r>
                    </a:p>
                  </a:txBody>
                  <a:tcPr/>
                </a:tc>
                <a:tc>
                  <a:txBody>
                    <a:bodyPr/>
                    <a:lstStyle/>
                    <a:p>
                      <a:r>
                        <a:rPr kumimoji="1" lang="en-US" altLang="ja-JP" sz="1200">
                          <a:latin typeface="ＭＳ ゴシック" panose="020B0609070205080204" pitchFamily="49" charset="-128"/>
                          <a:ea typeface="ＭＳ ゴシック" panose="020B0609070205080204" pitchFamily="49" charset="-128"/>
                        </a:rPr>
                        <a:t>11</a:t>
                      </a:r>
                      <a:r>
                        <a:rPr kumimoji="1" lang="ja-JP" altLang="en-US" sz="1200">
                          <a:latin typeface="ＭＳ ゴシック" panose="020B0609070205080204" pitchFamily="49" charset="-128"/>
                          <a:ea typeface="ＭＳ ゴシック" panose="020B0609070205080204" pitchFamily="49" charset="-128"/>
                        </a:rPr>
                        <a:t>　　クリップ　小</a:t>
                      </a: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１</a:t>
                      </a: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マジック</a:t>
                      </a:r>
                    </a:p>
                  </a:txBody>
                  <a:tcPr/>
                </a:tc>
                <a:tc>
                  <a:txBody>
                    <a:bodyPr/>
                    <a:lstStyle/>
                    <a:p>
                      <a:r>
                        <a:rPr kumimoji="1" lang="en-US" altLang="ja-JP" sz="1200">
                          <a:latin typeface="ＭＳ ゴシック" panose="020B0609070205080204" pitchFamily="49" charset="-128"/>
                          <a:ea typeface="ＭＳ ゴシック" panose="020B0609070205080204" pitchFamily="49" charset="-128"/>
                        </a:rPr>
                        <a:t>11</a:t>
                      </a:r>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20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2699234210"/>
                  </a:ext>
                </a:extLst>
              </a:tr>
              <a:tr h="338178">
                <a:tc>
                  <a:txBody>
                    <a:bodyPr/>
                    <a:lstStyle/>
                    <a:p>
                      <a:r>
                        <a:rPr kumimoji="1" lang="en-US" altLang="ja-JP" sz="1200">
                          <a:latin typeface="ＭＳ ゴシック" panose="020B0609070205080204" pitchFamily="49" charset="-128"/>
                          <a:ea typeface="ＭＳ ゴシック" panose="020B0609070205080204" pitchFamily="49" charset="-128"/>
                        </a:rPr>
                        <a:t>2</a:t>
                      </a:r>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a:latin typeface="ＭＳ ゴシック" panose="020B0609070205080204" pitchFamily="49" charset="-128"/>
                          <a:ea typeface="ＭＳ ゴシック" panose="020B0609070205080204" pitchFamily="49" charset="-128"/>
                        </a:rPr>
                        <a:t>工作画用紙</a:t>
                      </a:r>
                    </a:p>
                  </a:txBody>
                  <a:tcPr/>
                </a:tc>
                <a:tc>
                  <a:txBody>
                    <a:bodyPr/>
                    <a:lstStyle/>
                    <a:p>
                      <a:r>
                        <a:rPr kumimoji="1" lang="en-US" altLang="ja-JP" sz="1200">
                          <a:latin typeface="ＭＳ ゴシック" panose="020B0609070205080204" pitchFamily="49" charset="-128"/>
                          <a:ea typeface="ＭＳ ゴシック" panose="020B0609070205080204" pitchFamily="49" charset="-128"/>
                        </a:rPr>
                        <a:t>12</a:t>
                      </a:r>
                      <a:r>
                        <a:rPr kumimoji="1" lang="ja-JP" altLang="en-US" sz="1200">
                          <a:latin typeface="ＭＳ ゴシック" panose="020B0609070205080204" pitchFamily="49" charset="-128"/>
                          <a:ea typeface="ＭＳ ゴシック" panose="020B0609070205080204" pitchFamily="49" charset="-128"/>
                        </a:rPr>
                        <a:t>　ワッシャー　</a:t>
                      </a:r>
                      <a:r>
                        <a:rPr kumimoji="1" lang="en-US" altLang="ja-JP" sz="1200">
                          <a:latin typeface="ＭＳ ゴシック" panose="020B0609070205080204" pitchFamily="49" charset="-128"/>
                          <a:ea typeface="ＭＳ ゴシック" panose="020B0609070205080204" pitchFamily="49" charset="-128"/>
                        </a:rPr>
                        <a:t>M10</a:t>
                      </a:r>
                      <a:r>
                        <a:rPr kumimoji="1" lang="ja-JP" altLang="en-US" sz="1200">
                          <a:latin typeface="ＭＳ ゴシック" panose="020B0609070205080204" pitchFamily="49" charset="-128"/>
                          <a:ea typeface="ＭＳ ゴシック" panose="020B0609070205080204" pitchFamily="49" charset="-128"/>
                        </a:rPr>
                        <a:t>　</a:t>
                      </a:r>
                      <a:r>
                        <a:rPr kumimoji="1" lang="en-US" altLang="ja-JP" sz="1200">
                          <a:latin typeface="ＭＳ ゴシック" panose="020B0609070205080204" pitchFamily="49" charset="-128"/>
                          <a:ea typeface="ＭＳ ゴシック" panose="020B0609070205080204" pitchFamily="49" charset="-128"/>
                        </a:rPr>
                        <a:t>M5</a:t>
                      </a:r>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２</a:t>
                      </a:r>
                      <a:endParaRPr kumimoji="1" lang="en-US" altLang="ja-JP" sz="1200">
                        <a:latin typeface="ＭＳ ゴシック" panose="020B0609070205080204" pitchFamily="49" charset="-128"/>
                        <a:ea typeface="ＭＳ ゴシック" panose="020B0609070205080204" pitchFamily="49" charset="-128"/>
                      </a:endParaRP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セロテープ</a:t>
                      </a:r>
                    </a:p>
                  </a:txBody>
                  <a:tcPr/>
                </a:tc>
                <a:tc>
                  <a:txBody>
                    <a:bodyPr/>
                    <a:lstStyle/>
                    <a:p>
                      <a:r>
                        <a:rPr kumimoji="1" lang="en-US" altLang="ja-JP" sz="1200">
                          <a:latin typeface="ＭＳ ゴシック" panose="020B0609070205080204" pitchFamily="49" charset="-128"/>
                          <a:ea typeface="ＭＳ ゴシック" panose="020B0609070205080204" pitchFamily="49" charset="-128"/>
                        </a:rPr>
                        <a:t>12</a:t>
                      </a:r>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20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548615758"/>
                  </a:ext>
                </a:extLst>
              </a:tr>
              <a:tr h="338178">
                <a:tc>
                  <a:txBody>
                    <a:bodyPr/>
                    <a:lstStyle/>
                    <a:p>
                      <a:r>
                        <a:rPr kumimoji="1" lang="en-US" altLang="ja-JP" sz="1200">
                          <a:latin typeface="ＭＳ ゴシック" panose="020B0609070205080204" pitchFamily="49" charset="-128"/>
                          <a:ea typeface="ＭＳ ゴシック" panose="020B0609070205080204" pitchFamily="49" charset="-128"/>
                        </a:rPr>
                        <a:t>3</a:t>
                      </a:r>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r>
                        <a:rPr kumimoji="1" lang="ja-JP" altLang="en-US" sz="1200" strike="noStrike" baseline="0">
                          <a:latin typeface="ＭＳ ゴシック" panose="020B0609070205080204" pitchFamily="49" charset="-128"/>
                          <a:ea typeface="ＭＳ ゴシック" panose="020B0609070205080204" pitchFamily="49" charset="-128"/>
                        </a:rPr>
                        <a:t>両面テープ　</a:t>
                      </a:r>
                      <a:r>
                        <a:rPr kumimoji="1" lang="en-US" altLang="ja-JP" sz="1200" strike="noStrike" baseline="0">
                          <a:latin typeface="ＭＳ ゴシック" panose="020B0609070205080204" pitchFamily="49" charset="-128"/>
                          <a:ea typeface="ＭＳ ゴシック" panose="020B0609070205080204" pitchFamily="49" charset="-128"/>
                        </a:rPr>
                        <a:t>15㎜</a:t>
                      </a:r>
                      <a:endParaRPr kumimoji="1" lang="ja-JP" altLang="en-US" sz="1200" strike="noStrike" baseline="0">
                        <a:latin typeface="ＭＳ ゴシック" panose="020B0609070205080204" pitchFamily="49" charset="-128"/>
                        <a:ea typeface="ＭＳ ゴシック" panose="020B0609070205080204" pitchFamily="49" charset="-128"/>
                      </a:endParaRPr>
                    </a:p>
                  </a:txBody>
                  <a:tcPr/>
                </a:tc>
                <a:tc>
                  <a:txBody>
                    <a:bodyPr/>
                    <a:lstStyle/>
                    <a:p>
                      <a:r>
                        <a:rPr kumimoji="1" lang="en-US" altLang="ja-JP" sz="1200" strike="noStrike" baseline="0">
                          <a:latin typeface="ＭＳ ゴシック" panose="020B0609070205080204" pitchFamily="49" charset="-128"/>
                          <a:ea typeface="ＭＳ ゴシック" panose="020B0609070205080204" pitchFamily="49" charset="-128"/>
                        </a:rPr>
                        <a:t>13</a:t>
                      </a:r>
                      <a:r>
                        <a:rPr kumimoji="1" lang="ja-JP" altLang="en-US" sz="1200" strike="noStrike" baseline="0">
                          <a:latin typeface="ＭＳ ゴシック" panose="020B0609070205080204" pitchFamily="49" charset="-128"/>
                          <a:ea typeface="ＭＳ ゴシック" panose="020B0609070205080204" pitchFamily="49" charset="-128"/>
                        </a:rPr>
                        <a:t>　　糸</a:t>
                      </a: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３</a:t>
                      </a: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ガムテープ</a:t>
                      </a:r>
                    </a:p>
                  </a:txBody>
                  <a:tcPr/>
                </a:tc>
                <a:tc>
                  <a:txBody>
                    <a:bodyPr/>
                    <a:lstStyle/>
                    <a:p>
                      <a:r>
                        <a:rPr kumimoji="1" lang="en-US" altLang="ja-JP" sz="1200">
                          <a:latin typeface="ＭＳ ゴシック" panose="020B0609070205080204" pitchFamily="49" charset="-128"/>
                          <a:ea typeface="ＭＳ ゴシック" panose="020B0609070205080204" pitchFamily="49" charset="-128"/>
                        </a:rPr>
                        <a:t>13</a:t>
                      </a:r>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20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2886111446"/>
                  </a:ext>
                </a:extLst>
              </a:tr>
              <a:tr h="338178">
                <a:tc>
                  <a:txBody>
                    <a:bodyPr/>
                    <a:lstStyle/>
                    <a:p>
                      <a:r>
                        <a:rPr kumimoji="1" lang="en-US" altLang="ja-JP" sz="1200">
                          <a:latin typeface="ＭＳ ゴシック" panose="020B0609070205080204" pitchFamily="49" charset="-128"/>
                          <a:ea typeface="ＭＳ ゴシック" panose="020B0609070205080204" pitchFamily="49" charset="-128"/>
                        </a:rPr>
                        <a:t>4</a:t>
                      </a:r>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strike="noStrike" baseline="0">
                          <a:latin typeface="ＭＳ ゴシック" panose="020B0609070205080204" pitchFamily="49" charset="-128"/>
                          <a:ea typeface="ＭＳ ゴシック" panose="020B0609070205080204" pitchFamily="49" charset="-128"/>
                        </a:rPr>
                        <a:t>両面テープ　</a:t>
                      </a:r>
                      <a:r>
                        <a:rPr kumimoji="1" lang="en-US" altLang="ja-JP" sz="1200" strike="noStrike" baseline="0">
                          <a:latin typeface="ＭＳ ゴシック" panose="020B0609070205080204" pitchFamily="49" charset="-128"/>
                          <a:ea typeface="ＭＳ ゴシック" panose="020B0609070205080204" pitchFamily="49" charset="-128"/>
                        </a:rPr>
                        <a:t>10㎜</a:t>
                      </a:r>
                      <a:endParaRPr kumimoji="1" lang="ja-JP" altLang="en-US" sz="1200" strike="noStrike" baseline="0">
                        <a:latin typeface="ＭＳ ゴシック" panose="020B0609070205080204" pitchFamily="49" charset="-128"/>
                        <a:ea typeface="ＭＳ ゴシック" panose="020B0609070205080204" pitchFamily="49" charset="-128"/>
                      </a:endParaRPr>
                    </a:p>
                  </a:txBody>
                  <a:tcPr/>
                </a:tc>
                <a:tc>
                  <a:txBody>
                    <a:bodyPr/>
                    <a:lstStyle/>
                    <a:p>
                      <a:r>
                        <a:rPr kumimoji="1" lang="en-US" altLang="ja-JP" sz="1200">
                          <a:latin typeface="ＭＳ ゴシック" panose="020B0609070205080204" pitchFamily="49" charset="-128"/>
                          <a:ea typeface="ＭＳ ゴシック" panose="020B0609070205080204" pitchFamily="49" charset="-128"/>
                        </a:rPr>
                        <a:t>14</a:t>
                      </a:r>
                      <a:r>
                        <a:rPr kumimoji="1" lang="ja-JP" altLang="en-US" sz="1200">
                          <a:latin typeface="ＭＳ ゴシック" panose="020B0609070205080204" pitchFamily="49" charset="-128"/>
                          <a:ea typeface="ＭＳ ゴシック" panose="020B0609070205080204" pitchFamily="49" charset="-128"/>
                        </a:rPr>
                        <a:t>　ふせん</a:t>
                      </a: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４</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a:latin typeface="ＭＳ ゴシック" panose="020B0609070205080204" pitchFamily="49" charset="-128"/>
                          <a:ea typeface="ＭＳ ゴシック" panose="020B0609070205080204" pitchFamily="49" charset="-128"/>
                        </a:rPr>
                        <a:t>ペンチ</a:t>
                      </a:r>
                    </a:p>
                  </a:txBody>
                  <a:tcPr/>
                </a:tc>
                <a:tc>
                  <a:txBody>
                    <a:bodyPr/>
                    <a:lstStyle/>
                    <a:p>
                      <a:r>
                        <a:rPr kumimoji="1" lang="en-US" altLang="ja-JP" sz="1200">
                          <a:latin typeface="ＭＳ ゴシック" panose="020B0609070205080204" pitchFamily="49" charset="-128"/>
                          <a:ea typeface="ＭＳ ゴシック" panose="020B0609070205080204" pitchFamily="49" charset="-128"/>
                        </a:rPr>
                        <a:t>14</a:t>
                      </a:r>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20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185933345"/>
                  </a:ext>
                </a:extLst>
              </a:tr>
              <a:tr h="338178">
                <a:tc>
                  <a:txBody>
                    <a:bodyPr/>
                    <a:lstStyle/>
                    <a:p>
                      <a:r>
                        <a:rPr kumimoji="1" lang="en-US" altLang="ja-JP" sz="1200">
                          <a:latin typeface="ＭＳ ゴシック" panose="020B0609070205080204" pitchFamily="49" charset="-128"/>
                          <a:ea typeface="ＭＳ ゴシック" panose="020B0609070205080204" pitchFamily="49" charset="-128"/>
                        </a:rPr>
                        <a:t>5</a:t>
                      </a:r>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strike="noStrike" baseline="0">
                          <a:latin typeface="ＭＳ ゴシック" panose="020B0609070205080204" pitchFamily="49" charset="-128"/>
                          <a:ea typeface="ＭＳ ゴシック" panose="020B0609070205080204" pitchFamily="49" charset="-128"/>
                        </a:rPr>
                        <a:t>両面テープ　</a:t>
                      </a:r>
                      <a:r>
                        <a:rPr kumimoji="1" lang="en-US" altLang="ja-JP" sz="1200" strike="noStrike" baseline="0">
                          <a:latin typeface="ＭＳ ゴシック" panose="020B0609070205080204" pitchFamily="49" charset="-128"/>
                          <a:ea typeface="ＭＳ ゴシック" panose="020B0609070205080204" pitchFamily="49" charset="-128"/>
                        </a:rPr>
                        <a:t>5㎜</a:t>
                      </a:r>
                      <a:endParaRPr kumimoji="1" lang="ja-JP" altLang="en-US" sz="1200" strike="noStrike" baseline="0">
                        <a:latin typeface="ＭＳ ゴシック" panose="020B0609070205080204" pitchFamily="49" charset="-128"/>
                        <a:ea typeface="ＭＳ ゴシック" panose="020B0609070205080204" pitchFamily="49" charset="-128"/>
                      </a:endParaRPr>
                    </a:p>
                  </a:txBody>
                  <a:tcPr/>
                </a:tc>
                <a:tc>
                  <a:txBody>
                    <a:bodyPr/>
                    <a:lstStyle/>
                    <a:p>
                      <a:r>
                        <a:rPr kumimoji="1" lang="en-US" altLang="ja-JP" sz="1200">
                          <a:latin typeface="ＭＳ ゴシック" panose="020B0609070205080204" pitchFamily="49" charset="-128"/>
                          <a:ea typeface="ＭＳ ゴシック" panose="020B0609070205080204" pitchFamily="49" charset="-128"/>
                        </a:rPr>
                        <a:t>15</a:t>
                      </a:r>
                      <a:r>
                        <a:rPr kumimoji="1" lang="ja-JP" altLang="en-US" sz="1200">
                          <a:latin typeface="ＭＳ ゴシック" panose="020B0609070205080204" pitchFamily="49" charset="-128"/>
                          <a:ea typeface="ＭＳ ゴシック" panose="020B0609070205080204" pitchFamily="49" charset="-128"/>
                        </a:rPr>
                        <a:t>　鉛筆</a:t>
                      </a: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５</a:t>
                      </a: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ポリ袋（ゴミ回収）</a:t>
                      </a:r>
                    </a:p>
                  </a:txBody>
                  <a:tcPr/>
                </a:tc>
                <a:tc>
                  <a:txBody>
                    <a:bodyPr/>
                    <a:lstStyle/>
                    <a:p>
                      <a:r>
                        <a:rPr kumimoji="1" lang="en-US" altLang="ja-JP" sz="1200">
                          <a:latin typeface="ＭＳ ゴシック" panose="020B0609070205080204" pitchFamily="49" charset="-128"/>
                          <a:ea typeface="ＭＳ ゴシック" panose="020B0609070205080204" pitchFamily="49" charset="-128"/>
                        </a:rPr>
                        <a:t>15</a:t>
                      </a:r>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20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3345529555"/>
                  </a:ext>
                </a:extLst>
              </a:tr>
              <a:tr h="338178">
                <a:tc>
                  <a:txBody>
                    <a:bodyPr/>
                    <a:lstStyle/>
                    <a:p>
                      <a:r>
                        <a:rPr kumimoji="1" lang="en-US" altLang="ja-JP" sz="1200">
                          <a:latin typeface="ＭＳ ゴシック" panose="020B0609070205080204" pitchFamily="49" charset="-128"/>
                          <a:ea typeface="ＭＳ ゴシック" panose="020B0609070205080204" pitchFamily="49" charset="-128"/>
                        </a:rPr>
                        <a:t>6</a:t>
                      </a:r>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カッター</a:t>
                      </a:r>
                    </a:p>
                  </a:txBody>
                  <a:tcPr/>
                </a:tc>
                <a:tc>
                  <a:txBody>
                    <a:bodyPr/>
                    <a:lstStyle/>
                    <a:p>
                      <a:r>
                        <a:rPr kumimoji="1" lang="en-US" altLang="ja-JP" sz="1200" dirty="0">
                          <a:latin typeface="ＭＳ ゴシック" panose="020B0609070205080204" pitchFamily="49" charset="-128"/>
                          <a:ea typeface="ＭＳ ゴシック" panose="020B0609070205080204" pitchFamily="49" charset="-128"/>
                        </a:rPr>
                        <a:t>16</a:t>
                      </a:r>
                      <a:r>
                        <a:rPr kumimoji="1" lang="ja-JP" altLang="en-US" sz="1200">
                          <a:latin typeface="ＭＳ ゴシック" panose="020B0609070205080204" pitchFamily="49" charset="-128"/>
                          <a:ea typeface="ＭＳ ゴシック" panose="020B0609070205080204" pitchFamily="49" charset="-128"/>
                        </a:rPr>
                        <a:t>　釘</a:t>
                      </a: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６</a:t>
                      </a: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巻き尺</a:t>
                      </a:r>
                    </a:p>
                  </a:txBody>
                  <a:tcPr/>
                </a:tc>
                <a:tc>
                  <a:txBody>
                    <a:bodyPr/>
                    <a:lstStyle/>
                    <a:p>
                      <a:r>
                        <a:rPr kumimoji="1" lang="en-US" altLang="ja-JP" sz="1200">
                          <a:latin typeface="ＭＳ ゴシック" panose="020B0609070205080204" pitchFamily="49" charset="-128"/>
                          <a:ea typeface="ＭＳ ゴシック" panose="020B0609070205080204" pitchFamily="49" charset="-128"/>
                        </a:rPr>
                        <a:t>16</a:t>
                      </a:r>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20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944561102"/>
                  </a:ext>
                </a:extLst>
              </a:tr>
              <a:tr h="338178">
                <a:tc>
                  <a:txBody>
                    <a:bodyPr/>
                    <a:lstStyle/>
                    <a:p>
                      <a:r>
                        <a:rPr kumimoji="1" lang="en-US" altLang="ja-JP" sz="1200">
                          <a:latin typeface="ＭＳ ゴシック" panose="020B0609070205080204" pitchFamily="49" charset="-128"/>
                          <a:ea typeface="ＭＳ ゴシック" panose="020B0609070205080204" pitchFamily="49" charset="-128"/>
                        </a:rPr>
                        <a:t>7</a:t>
                      </a:r>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カッター台</a:t>
                      </a:r>
                    </a:p>
                  </a:txBody>
                  <a:tcPr/>
                </a:tc>
                <a:tc>
                  <a:txBody>
                    <a:bodyPr/>
                    <a:lstStyle/>
                    <a:p>
                      <a:r>
                        <a:rPr kumimoji="1" lang="en-US" altLang="ja-JP" sz="1200">
                          <a:latin typeface="ＭＳ ゴシック" panose="020B0609070205080204" pitchFamily="49" charset="-128"/>
                          <a:ea typeface="ＭＳ ゴシック" panose="020B0609070205080204" pitchFamily="49" charset="-128"/>
                        </a:rPr>
                        <a:t>17</a:t>
                      </a:r>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７</a:t>
                      </a: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消しゴム</a:t>
                      </a:r>
                    </a:p>
                  </a:txBody>
                  <a:tcPr/>
                </a:tc>
                <a:tc>
                  <a:txBody>
                    <a:bodyPr/>
                    <a:lstStyle/>
                    <a:p>
                      <a:r>
                        <a:rPr kumimoji="1" lang="en-US" altLang="ja-JP" sz="1200">
                          <a:latin typeface="ＭＳ ゴシック" panose="020B0609070205080204" pitchFamily="49" charset="-128"/>
                          <a:ea typeface="ＭＳ ゴシック" panose="020B0609070205080204" pitchFamily="49" charset="-128"/>
                        </a:rPr>
                        <a:t>17</a:t>
                      </a:r>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20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2467474840"/>
                  </a:ext>
                </a:extLst>
              </a:tr>
              <a:tr h="338178">
                <a:tc>
                  <a:txBody>
                    <a:bodyPr/>
                    <a:lstStyle/>
                    <a:p>
                      <a:r>
                        <a:rPr kumimoji="1" lang="en-US" altLang="ja-JP" sz="1200">
                          <a:latin typeface="ＭＳ ゴシック" panose="020B0609070205080204" pitchFamily="49" charset="-128"/>
                          <a:ea typeface="ＭＳ ゴシック" panose="020B0609070205080204" pitchFamily="49" charset="-128"/>
                        </a:rPr>
                        <a:t>8</a:t>
                      </a:r>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ハサミ</a:t>
                      </a:r>
                    </a:p>
                  </a:txBody>
                  <a:tcPr/>
                </a:tc>
                <a:tc>
                  <a:txBody>
                    <a:bodyPr/>
                    <a:lstStyle/>
                    <a:p>
                      <a:r>
                        <a:rPr kumimoji="1" lang="en-US" altLang="ja-JP" sz="1200">
                          <a:latin typeface="ＭＳ ゴシック" panose="020B0609070205080204" pitchFamily="49" charset="-128"/>
                          <a:ea typeface="ＭＳ ゴシック" panose="020B0609070205080204" pitchFamily="49" charset="-128"/>
                        </a:rPr>
                        <a:t>18</a:t>
                      </a:r>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８</a:t>
                      </a: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ノギス</a:t>
                      </a:r>
                    </a:p>
                  </a:txBody>
                  <a:tcPr/>
                </a:tc>
                <a:tc>
                  <a:txBody>
                    <a:bodyPr/>
                    <a:lstStyle/>
                    <a:p>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20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360748986"/>
                  </a:ext>
                </a:extLst>
              </a:tr>
              <a:tr h="338178">
                <a:tc>
                  <a:txBody>
                    <a:bodyPr/>
                    <a:lstStyle/>
                    <a:p>
                      <a:r>
                        <a:rPr kumimoji="1" lang="en-US" altLang="ja-JP" sz="1200">
                          <a:latin typeface="ＭＳ ゴシック" panose="020B0609070205080204" pitchFamily="49" charset="-128"/>
                          <a:ea typeface="ＭＳ ゴシック" panose="020B0609070205080204" pitchFamily="49" charset="-128"/>
                        </a:rPr>
                        <a:t>9</a:t>
                      </a:r>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定規</a:t>
                      </a:r>
                    </a:p>
                  </a:txBody>
                  <a:tcPr/>
                </a:tc>
                <a:tc>
                  <a:txBody>
                    <a:bodyPr/>
                    <a:lstStyle/>
                    <a:p>
                      <a:r>
                        <a:rPr kumimoji="1" lang="en-US" altLang="ja-JP" sz="1200">
                          <a:latin typeface="ＭＳ ゴシック" panose="020B0609070205080204" pitchFamily="49" charset="-128"/>
                          <a:ea typeface="ＭＳ ゴシック" panose="020B0609070205080204" pitchFamily="49" charset="-128"/>
                        </a:rPr>
                        <a:t>19</a:t>
                      </a:r>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９</a:t>
                      </a:r>
                    </a:p>
                  </a:txBody>
                  <a:tcPr/>
                </a:tc>
                <a:tc>
                  <a:txBody>
                    <a:bodyPr/>
                    <a:lstStyle/>
                    <a:p>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20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3177460411"/>
                  </a:ext>
                </a:extLst>
              </a:tr>
              <a:tr h="338178">
                <a:tc>
                  <a:txBody>
                    <a:bodyPr/>
                    <a:lstStyle/>
                    <a:p>
                      <a:r>
                        <a:rPr kumimoji="1" lang="en-US" altLang="ja-JP" sz="1200">
                          <a:latin typeface="ＭＳ ゴシック" panose="020B0609070205080204" pitchFamily="49" charset="-128"/>
                          <a:ea typeface="ＭＳ ゴシック" panose="020B0609070205080204" pitchFamily="49" charset="-128"/>
                        </a:rPr>
                        <a:t>10</a:t>
                      </a:r>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クリップ　大</a:t>
                      </a:r>
                    </a:p>
                  </a:txBody>
                  <a:tcPr/>
                </a:tc>
                <a:tc>
                  <a:txBody>
                    <a:bodyPr/>
                    <a:lstStyle/>
                    <a:p>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r>
                        <a:rPr kumimoji="1" lang="en-US" altLang="ja-JP" sz="1200">
                          <a:latin typeface="ＭＳ ゴシック" panose="020B0609070205080204" pitchFamily="49" charset="-128"/>
                          <a:ea typeface="ＭＳ ゴシック" panose="020B0609070205080204" pitchFamily="49" charset="-128"/>
                        </a:rPr>
                        <a:t>10</a:t>
                      </a:r>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431190582"/>
                  </a:ext>
                </a:extLst>
              </a:tr>
            </a:tbl>
          </a:graphicData>
        </a:graphic>
      </p:graphicFrame>
    </p:spTree>
    <p:extLst>
      <p:ext uri="{BB962C8B-B14F-4D97-AF65-F5344CB8AC3E}">
        <p14:creationId xmlns:p14="http://schemas.microsoft.com/office/powerpoint/2010/main" val="847683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7077" y="151066"/>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a:ea typeface="ＭＳ Ｐゴシック" panose="020B0600070205080204" pitchFamily="50" charset="-128"/>
              </a:rPr>
              <a:t>使い方の例</a:t>
            </a:r>
          </a:p>
        </p:txBody>
      </p:sp>
      <p:sp>
        <p:nvSpPr>
          <p:cNvPr id="2" name="Rectangle 2">
            <a:extLst>
              <a:ext uri="{FF2B5EF4-FFF2-40B4-BE49-F238E27FC236}">
                <a16:creationId xmlns:a16="http://schemas.microsoft.com/office/drawing/2014/main" id="{4E32EB5B-10E6-D5A2-3ED8-B29F3DF55E6A}"/>
              </a:ext>
            </a:extLst>
          </p:cNvPr>
          <p:cNvSpPr>
            <a:spLocks noChangeArrowheads="1"/>
          </p:cNvSpPr>
          <p:nvPr/>
        </p:nvSpPr>
        <p:spPr bwMode="gray">
          <a:xfrm>
            <a:off x="61056" y="-26720"/>
            <a:ext cx="608027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a:latin typeface="游ゴシック" panose="020B0400000000000000" pitchFamily="50" charset="-128"/>
              </a:rPr>
              <a:t>つき　　　　　　　　　　　　　　</a:t>
            </a:r>
          </a:p>
        </p:txBody>
      </p:sp>
    </p:spTree>
    <p:extLst>
      <p:ext uri="{BB962C8B-B14F-4D97-AF65-F5344CB8AC3E}">
        <p14:creationId xmlns:p14="http://schemas.microsoft.com/office/powerpoint/2010/main" val="871283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7077" y="151066"/>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a:ea typeface="ＭＳ Ｐゴシック" panose="020B0600070205080204" pitchFamily="50" charset="-128"/>
              </a:rPr>
              <a:t>月について</a:t>
            </a:r>
          </a:p>
        </p:txBody>
      </p:sp>
      <p:sp>
        <p:nvSpPr>
          <p:cNvPr id="2" name="Rectangle 2">
            <a:extLst>
              <a:ext uri="{FF2B5EF4-FFF2-40B4-BE49-F238E27FC236}">
                <a16:creationId xmlns:a16="http://schemas.microsoft.com/office/drawing/2014/main" id="{4E32EB5B-10E6-D5A2-3ED8-B29F3DF55E6A}"/>
              </a:ext>
            </a:extLst>
          </p:cNvPr>
          <p:cNvSpPr>
            <a:spLocks noChangeArrowheads="1"/>
          </p:cNvSpPr>
          <p:nvPr/>
        </p:nvSpPr>
        <p:spPr bwMode="gray">
          <a:xfrm>
            <a:off x="61056" y="-26720"/>
            <a:ext cx="608027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a:latin typeface="游ゴシック" panose="020B0400000000000000" pitchFamily="50" charset="-128"/>
              </a:rPr>
              <a:t>つき　　　　　　　　　　　　　　</a:t>
            </a:r>
          </a:p>
        </p:txBody>
      </p:sp>
      <p:pic>
        <p:nvPicPr>
          <p:cNvPr id="3" name="図 2">
            <a:extLst>
              <a:ext uri="{FF2B5EF4-FFF2-40B4-BE49-F238E27FC236}">
                <a16:creationId xmlns:a16="http://schemas.microsoft.com/office/drawing/2014/main" id="{ED534E09-C5CE-A962-125D-C8B9AE1C188D}"/>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6573"/>
                    </a14:imgEffect>
                    <a14:imgEffect>
                      <a14:saturation sat="20000"/>
                    </a14:imgEffect>
                  </a14:imgLayer>
                </a14:imgProps>
              </a:ext>
              <a:ext uri="{28A0092B-C50C-407E-A947-70E740481C1C}">
                <a14:useLocalDpi xmlns:a14="http://schemas.microsoft.com/office/drawing/2010/main" val="0"/>
              </a:ext>
            </a:extLst>
          </a:blip>
          <a:stretch>
            <a:fillRect/>
          </a:stretch>
        </p:blipFill>
        <p:spPr>
          <a:xfrm>
            <a:off x="3124483" y="3807032"/>
            <a:ext cx="843845" cy="2111669"/>
          </a:xfrm>
          <a:prstGeom prst="rect">
            <a:avLst/>
          </a:prstGeom>
        </p:spPr>
      </p:pic>
    </p:spTree>
    <p:extLst>
      <p:ext uri="{BB962C8B-B14F-4D97-AF65-F5344CB8AC3E}">
        <p14:creationId xmlns:p14="http://schemas.microsoft.com/office/powerpoint/2010/main" val="3507045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7077" y="151066"/>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a:ea typeface="ＭＳ Ｐゴシック" panose="020B0600070205080204" pitchFamily="50" charset="-128"/>
              </a:rPr>
              <a:t>月について</a:t>
            </a:r>
          </a:p>
        </p:txBody>
      </p:sp>
      <p:sp>
        <p:nvSpPr>
          <p:cNvPr id="2" name="Rectangle 2">
            <a:extLst>
              <a:ext uri="{FF2B5EF4-FFF2-40B4-BE49-F238E27FC236}">
                <a16:creationId xmlns:a16="http://schemas.microsoft.com/office/drawing/2014/main" id="{4E32EB5B-10E6-D5A2-3ED8-B29F3DF55E6A}"/>
              </a:ext>
            </a:extLst>
          </p:cNvPr>
          <p:cNvSpPr>
            <a:spLocks noChangeArrowheads="1"/>
          </p:cNvSpPr>
          <p:nvPr/>
        </p:nvSpPr>
        <p:spPr bwMode="gray">
          <a:xfrm>
            <a:off x="61056" y="-26720"/>
            <a:ext cx="608027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a:latin typeface="游ゴシック" panose="020B0400000000000000" pitchFamily="50" charset="-128"/>
              </a:rPr>
              <a:t>つき　　　　　　　　　　　　　　</a:t>
            </a:r>
          </a:p>
        </p:txBody>
      </p:sp>
    </p:spTree>
    <p:extLst>
      <p:ext uri="{BB962C8B-B14F-4D97-AF65-F5344CB8AC3E}">
        <p14:creationId xmlns:p14="http://schemas.microsoft.com/office/powerpoint/2010/main" val="968962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286598" y="131974"/>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a:ea typeface="ＭＳ Ｐゴシック" panose="020B0600070205080204" pitchFamily="50" charset="-128"/>
              </a:rPr>
              <a:t>巻き尺を使わないで、高さをはかれないか？</a:t>
            </a:r>
          </a:p>
        </p:txBody>
      </p:sp>
      <p:sp>
        <p:nvSpPr>
          <p:cNvPr id="2" name="Rectangle 2">
            <a:extLst>
              <a:ext uri="{FF2B5EF4-FFF2-40B4-BE49-F238E27FC236}">
                <a16:creationId xmlns:a16="http://schemas.microsoft.com/office/drawing/2014/main" id="{4E32EB5B-10E6-D5A2-3ED8-B29F3DF55E6A}"/>
              </a:ext>
            </a:extLst>
          </p:cNvPr>
          <p:cNvSpPr>
            <a:spLocks noChangeArrowheads="1"/>
          </p:cNvSpPr>
          <p:nvPr/>
        </p:nvSpPr>
        <p:spPr bwMode="gray">
          <a:xfrm>
            <a:off x="452250" y="-26720"/>
            <a:ext cx="608027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a:latin typeface="游ゴシック" panose="020B0400000000000000" pitchFamily="50" charset="-128"/>
              </a:rPr>
              <a:t>まき　　じゃく　　　つか　　　　　　　　　　　　　　　　たか　　　　　　　　　　　　　　</a:t>
            </a:r>
          </a:p>
        </p:txBody>
      </p:sp>
      <p:grpSp>
        <p:nvGrpSpPr>
          <p:cNvPr id="19" name="グループ化 18">
            <a:extLst>
              <a:ext uri="{FF2B5EF4-FFF2-40B4-BE49-F238E27FC236}">
                <a16:creationId xmlns:a16="http://schemas.microsoft.com/office/drawing/2014/main" id="{B386956A-598A-9F93-1A69-F4176494F109}"/>
              </a:ext>
            </a:extLst>
          </p:cNvPr>
          <p:cNvGrpSpPr/>
          <p:nvPr/>
        </p:nvGrpSpPr>
        <p:grpSpPr>
          <a:xfrm>
            <a:off x="2333849" y="914867"/>
            <a:ext cx="3382811" cy="3219335"/>
            <a:chOff x="2333849" y="914867"/>
            <a:chExt cx="3382811" cy="3219335"/>
          </a:xfrm>
        </p:grpSpPr>
        <p:pic>
          <p:nvPicPr>
            <p:cNvPr id="5" name="図 4" descr="テーブル が含まれている画像&#10;&#10;自動的に生成された説明">
              <a:extLst>
                <a:ext uri="{FF2B5EF4-FFF2-40B4-BE49-F238E27FC236}">
                  <a16:creationId xmlns:a16="http://schemas.microsoft.com/office/drawing/2014/main" id="{791DC836-2472-A11A-C96F-6B5F6B3C779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239274">
              <a:off x="2333849" y="1183817"/>
              <a:ext cx="659862" cy="1931507"/>
            </a:xfrm>
            <a:prstGeom prst="rect">
              <a:avLst/>
            </a:prstGeom>
          </p:spPr>
        </p:pic>
        <p:pic>
          <p:nvPicPr>
            <p:cNvPr id="16" name="図 15" descr="レンガの屋根の家&#10;&#10;自動的に生成された説明">
              <a:extLst>
                <a:ext uri="{FF2B5EF4-FFF2-40B4-BE49-F238E27FC236}">
                  <a16:creationId xmlns:a16="http://schemas.microsoft.com/office/drawing/2014/main" id="{0867F381-F6BA-2BB4-37A2-532125D4E0B4}"/>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925380" y="914867"/>
              <a:ext cx="2791280" cy="1816298"/>
            </a:xfrm>
            <a:prstGeom prst="rect">
              <a:avLst/>
            </a:prstGeom>
          </p:spPr>
        </p:pic>
        <p:sp>
          <p:nvSpPr>
            <p:cNvPr id="23" name="Text Box 5">
              <a:extLst>
                <a:ext uri="{FF2B5EF4-FFF2-40B4-BE49-F238E27FC236}">
                  <a16:creationId xmlns:a16="http://schemas.microsoft.com/office/drawing/2014/main" id="{ED03887A-F4E4-FEFB-A7C3-7E18887FD0E8}"/>
                </a:ext>
              </a:extLst>
            </p:cNvPr>
            <p:cNvSpPr txBox="1">
              <a:spLocks noChangeArrowheads="1"/>
            </p:cNvSpPr>
            <p:nvPr/>
          </p:nvSpPr>
          <p:spPr bwMode="auto">
            <a:xfrm>
              <a:off x="2952550" y="2810763"/>
              <a:ext cx="2736939" cy="1323439"/>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城をせめるとき、高い屋根から上がる。昔はどのように高さをはかっていたのか？</a:t>
              </a:r>
              <a:endPar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grpSp>
      <p:grpSp>
        <p:nvGrpSpPr>
          <p:cNvPr id="20" name="グループ化 19">
            <a:extLst>
              <a:ext uri="{FF2B5EF4-FFF2-40B4-BE49-F238E27FC236}">
                <a16:creationId xmlns:a16="http://schemas.microsoft.com/office/drawing/2014/main" id="{B27954BB-71D3-57DA-C9F8-FD41EDA227F1}"/>
              </a:ext>
            </a:extLst>
          </p:cNvPr>
          <p:cNvGrpSpPr/>
          <p:nvPr/>
        </p:nvGrpSpPr>
        <p:grpSpPr>
          <a:xfrm>
            <a:off x="6061791" y="806897"/>
            <a:ext cx="2605209" cy="3064362"/>
            <a:chOff x="6061791" y="806897"/>
            <a:chExt cx="2605209" cy="3064362"/>
          </a:xfrm>
        </p:grpSpPr>
        <p:pic>
          <p:nvPicPr>
            <p:cNvPr id="25" name="図 24" descr="雪が積もっている山と湖の景色&#10;&#10;自動的に生成された説明">
              <a:extLst>
                <a:ext uri="{FF2B5EF4-FFF2-40B4-BE49-F238E27FC236}">
                  <a16:creationId xmlns:a16="http://schemas.microsoft.com/office/drawing/2014/main" id="{E8C3631A-0554-381D-C259-DCA636F0DB37}"/>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061791" y="806897"/>
              <a:ext cx="2509461" cy="1882096"/>
            </a:xfrm>
            <a:prstGeom prst="rect">
              <a:avLst/>
            </a:prstGeom>
          </p:spPr>
        </p:pic>
        <p:sp>
          <p:nvSpPr>
            <p:cNvPr id="37" name="Text Box 5">
              <a:extLst>
                <a:ext uri="{FF2B5EF4-FFF2-40B4-BE49-F238E27FC236}">
                  <a16:creationId xmlns:a16="http://schemas.microsoft.com/office/drawing/2014/main" id="{F0B928DD-473E-E281-45F6-61336B056AF2}"/>
                </a:ext>
              </a:extLst>
            </p:cNvPr>
            <p:cNvSpPr txBox="1">
              <a:spLocks noChangeArrowheads="1"/>
            </p:cNvSpPr>
            <p:nvPr/>
          </p:nvSpPr>
          <p:spPr bwMode="auto">
            <a:xfrm>
              <a:off x="6061791" y="2855596"/>
              <a:ext cx="2605209" cy="1015663"/>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山の高さを昔はどのように、はかっていたのか？</a:t>
              </a:r>
              <a:endPar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grpSp>
      <p:grpSp>
        <p:nvGrpSpPr>
          <p:cNvPr id="18" name="グループ化 17">
            <a:extLst>
              <a:ext uri="{FF2B5EF4-FFF2-40B4-BE49-F238E27FC236}">
                <a16:creationId xmlns:a16="http://schemas.microsoft.com/office/drawing/2014/main" id="{FA9ADA8B-80B5-D0F4-ADBF-4D4413ED9FF2}"/>
              </a:ext>
            </a:extLst>
          </p:cNvPr>
          <p:cNvGrpSpPr/>
          <p:nvPr/>
        </p:nvGrpSpPr>
        <p:grpSpPr>
          <a:xfrm>
            <a:off x="0" y="613415"/>
            <a:ext cx="2193561" cy="3292224"/>
            <a:chOff x="0" y="613415"/>
            <a:chExt cx="2193561" cy="3292224"/>
          </a:xfrm>
        </p:grpSpPr>
        <p:pic>
          <p:nvPicPr>
            <p:cNvPr id="33" name="図 32">
              <a:extLst>
                <a:ext uri="{FF2B5EF4-FFF2-40B4-BE49-F238E27FC236}">
                  <a16:creationId xmlns:a16="http://schemas.microsoft.com/office/drawing/2014/main" id="{DD484CC6-D0EA-F065-4F7D-4DA00547975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613415"/>
              <a:ext cx="1036634" cy="1986019"/>
            </a:xfrm>
            <a:prstGeom prst="rect">
              <a:avLst/>
            </a:prstGeom>
          </p:spPr>
        </p:pic>
        <p:sp>
          <p:nvSpPr>
            <p:cNvPr id="34" name="Text Box 5">
              <a:extLst>
                <a:ext uri="{FF2B5EF4-FFF2-40B4-BE49-F238E27FC236}">
                  <a16:creationId xmlns:a16="http://schemas.microsoft.com/office/drawing/2014/main" id="{70E447F0-CB56-E5FC-EBA7-1DA0815F22A3}"/>
                </a:ext>
              </a:extLst>
            </p:cNvPr>
            <p:cNvSpPr txBox="1">
              <a:spLocks noChangeArrowheads="1"/>
            </p:cNvSpPr>
            <p:nvPr/>
          </p:nvSpPr>
          <p:spPr bwMode="auto">
            <a:xfrm>
              <a:off x="139139" y="2889976"/>
              <a:ext cx="2054422" cy="1015663"/>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巻き尺を使わなくても高さがはかれないか？</a:t>
              </a:r>
              <a:endPar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grpSp>
          <p:nvGrpSpPr>
            <p:cNvPr id="3" name="グループ化 2">
              <a:extLst>
                <a:ext uri="{FF2B5EF4-FFF2-40B4-BE49-F238E27FC236}">
                  <a16:creationId xmlns:a16="http://schemas.microsoft.com/office/drawing/2014/main" id="{76A811B1-50DE-F6B1-8E75-EC468DA901C0}"/>
                </a:ext>
              </a:extLst>
            </p:cNvPr>
            <p:cNvGrpSpPr/>
            <p:nvPr/>
          </p:nvGrpSpPr>
          <p:grpSpPr>
            <a:xfrm>
              <a:off x="1036634" y="1143242"/>
              <a:ext cx="1140433" cy="1376900"/>
              <a:chOff x="6580271" y="2974886"/>
              <a:chExt cx="2351121" cy="2314919"/>
            </a:xfrm>
          </p:grpSpPr>
          <p:pic>
            <p:nvPicPr>
              <p:cNvPr id="4" name="図 3" descr="ツール が含まれている画像&#10;&#10;自動的に生成された説明">
                <a:extLst>
                  <a:ext uri="{FF2B5EF4-FFF2-40B4-BE49-F238E27FC236}">
                    <a16:creationId xmlns:a16="http://schemas.microsoft.com/office/drawing/2014/main" id="{AD572A7C-0468-BC5F-5003-786A907F3FD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9948" t="23735" r="9281" b="14360"/>
              <a:stretch/>
            </p:blipFill>
            <p:spPr>
              <a:xfrm>
                <a:off x="6580271" y="3195463"/>
                <a:ext cx="2186805" cy="1676001"/>
              </a:xfrm>
              <a:prstGeom prst="rect">
                <a:avLst/>
              </a:prstGeom>
            </p:spPr>
          </p:pic>
          <p:sp>
            <p:nvSpPr>
              <p:cNvPr id="7" name="正方形/長方形 6">
                <a:extLst>
                  <a:ext uri="{FF2B5EF4-FFF2-40B4-BE49-F238E27FC236}">
                    <a16:creationId xmlns:a16="http://schemas.microsoft.com/office/drawing/2014/main" id="{9D25806D-55DA-FB3B-4C9D-D1E55A4A9FE0}"/>
                  </a:ext>
                </a:extLst>
              </p:cNvPr>
              <p:cNvSpPr/>
              <p:nvPr/>
            </p:nvSpPr>
            <p:spPr>
              <a:xfrm rot="2815433">
                <a:off x="7708916" y="2876003"/>
                <a:ext cx="130033" cy="2314919"/>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C8DBAA56-D263-EC32-CA7B-4F8848B4EE7B}"/>
                  </a:ext>
                </a:extLst>
              </p:cNvPr>
              <p:cNvSpPr/>
              <p:nvPr/>
            </p:nvSpPr>
            <p:spPr>
              <a:xfrm rot="18920315">
                <a:off x="7700306" y="2974886"/>
                <a:ext cx="130033" cy="2314919"/>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21" name="グループ化 20">
            <a:extLst>
              <a:ext uri="{FF2B5EF4-FFF2-40B4-BE49-F238E27FC236}">
                <a16:creationId xmlns:a16="http://schemas.microsoft.com/office/drawing/2014/main" id="{C5B3640E-B1F9-F652-73B6-13F1B6BCA88D}"/>
              </a:ext>
            </a:extLst>
          </p:cNvPr>
          <p:cNvGrpSpPr/>
          <p:nvPr/>
        </p:nvGrpSpPr>
        <p:grpSpPr>
          <a:xfrm>
            <a:off x="25808" y="4190805"/>
            <a:ext cx="8641192" cy="2514533"/>
            <a:chOff x="73921" y="4278994"/>
            <a:chExt cx="8641192" cy="2514533"/>
          </a:xfrm>
        </p:grpSpPr>
        <p:pic>
          <p:nvPicPr>
            <p:cNvPr id="10" name="図 9" descr="砂漠を歩いている人&#10;&#10;中程度の精度で自動的に生成された説明">
              <a:extLst>
                <a:ext uri="{FF2B5EF4-FFF2-40B4-BE49-F238E27FC236}">
                  <a16:creationId xmlns:a16="http://schemas.microsoft.com/office/drawing/2014/main" id="{290F1B83-B702-D270-7EFA-F0FF032ABF52}"/>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73921" y="4278994"/>
              <a:ext cx="2986155" cy="1989992"/>
            </a:xfrm>
            <a:prstGeom prst="rect">
              <a:avLst/>
            </a:prstGeom>
          </p:spPr>
        </p:pic>
        <p:pic>
          <p:nvPicPr>
            <p:cNvPr id="13" name="図 12" descr="草の上にあるベンチ&#10;&#10;中程度の精度で自動的に生成された説明">
              <a:extLst>
                <a:ext uri="{FF2B5EF4-FFF2-40B4-BE49-F238E27FC236}">
                  <a16:creationId xmlns:a16="http://schemas.microsoft.com/office/drawing/2014/main" id="{5D504ADA-AA2D-1F0D-2683-F43C4F279B67}"/>
                </a:ext>
              </a:extLst>
            </p:cNvPr>
            <p:cNvPicPr>
              <a:picLocks noChangeAspect="1"/>
            </p:cNvPicPr>
            <p:nvPr/>
          </p:nvPicPr>
          <p:blipFill>
            <a:blip r:embed="rId13" cstate="print">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3209966" y="4291230"/>
              <a:ext cx="2653323" cy="1989992"/>
            </a:xfrm>
            <a:prstGeom prst="rect">
              <a:avLst/>
            </a:prstGeom>
          </p:spPr>
        </p:pic>
        <p:sp>
          <p:nvSpPr>
            <p:cNvPr id="14" name="Text Box 5">
              <a:extLst>
                <a:ext uri="{FF2B5EF4-FFF2-40B4-BE49-F238E27FC236}">
                  <a16:creationId xmlns:a16="http://schemas.microsoft.com/office/drawing/2014/main" id="{2921DC65-F12F-4032-CDC2-883ECF071868}"/>
                </a:ext>
              </a:extLst>
            </p:cNvPr>
            <p:cNvSpPr txBox="1">
              <a:spLocks noChangeArrowheads="1"/>
            </p:cNvSpPr>
            <p:nvPr/>
          </p:nvSpPr>
          <p:spPr bwMode="auto">
            <a:xfrm>
              <a:off x="198723" y="6393417"/>
              <a:ext cx="2787431"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エジプト　ピラミッド</a:t>
              </a:r>
              <a:endPar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5" name="Text Box 5">
              <a:extLst>
                <a:ext uri="{FF2B5EF4-FFF2-40B4-BE49-F238E27FC236}">
                  <a16:creationId xmlns:a16="http://schemas.microsoft.com/office/drawing/2014/main" id="{33574ABE-29A5-B196-ECEA-BE3BBD94794F}"/>
                </a:ext>
              </a:extLst>
            </p:cNvPr>
            <p:cNvSpPr txBox="1">
              <a:spLocks noChangeArrowheads="1"/>
            </p:cNvSpPr>
            <p:nvPr/>
          </p:nvSpPr>
          <p:spPr bwMode="auto">
            <a:xfrm>
              <a:off x="3132601" y="6393417"/>
              <a:ext cx="2787431"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三次市　古墳</a:t>
              </a:r>
              <a:endPar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7" name="Text Box 5">
              <a:extLst>
                <a:ext uri="{FF2B5EF4-FFF2-40B4-BE49-F238E27FC236}">
                  <a16:creationId xmlns:a16="http://schemas.microsoft.com/office/drawing/2014/main" id="{A3BDBB5B-6A6A-C1F4-2420-476526E00CE8}"/>
                </a:ext>
              </a:extLst>
            </p:cNvPr>
            <p:cNvSpPr txBox="1">
              <a:spLocks noChangeArrowheads="1"/>
            </p:cNvSpPr>
            <p:nvPr/>
          </p:nvSpPr>
          <p:spPr bwMode="auto">
            <a:xfrm>
              <a:off x="6061790" y="4291229"/>
              <a:ext cx="2653323" cy="1323439"/>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昔から大きなものを作るときは、高をはかっていたかもしれない。</a:t>
              </a:r>
              <a:endPar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grpSp>
    </p:spTree>
    <p:extLst>
      <p:ext uri="{BB962C8B-B14F-4D97-AF65-F5344CB8AC3E}">
        <p14:creationId xmlns:p14="http://schemas.microsoft.com/office/powerpoint/2010/main" val="328356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55192" y="7205"/>
            <a:ext cx="889907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a:ea typeface="ＭＳ Ｐゴシック" panose="020B0600070205080204" pitchFamily="50" charset="-128"/>
              </a:rPr>
              <a:t>高さをはかる道具は？　</a:t>
            </a:r>
            <a:endParaRPr lang="ja-JP" altLang="en-US" sz="2400" kern="0">
              <a:ea typeface="ＭＳ Ｐゴシック" panose="020B0600070205080204" pitchFamily="50" charset="-128"/>
            </a:endParaRPr>
          </a:p>
        </p:txBody>
      </p:sp>
      <p:cxnSp>
        <p:nvCxnSpPr>
          <p:cNvPr id="78" name="直線コネクタ 77">
            <a:extLst>
              <a:ext uri="{FF2B5EF4-FFF2-40B4-BE49-F238E27FC236}">
                <a16:creationId xmlns:a16="http://schemas.microsoft.com/office/drawing/2014/main" id="{8716DE98-9A48-11FF-A7CA-24D5CBFB285A}"/>
              </a:ext>
            </a:extLst>
          </p:cNvPr>
          <p:cNvCxnSpPr>
            <a:cxnSpLocks/>
          </p:cNvCxnSpPr>
          <p:nvPr/>
        </p:nvCxnSpPr>
        <p:spPr>
          <a:xfrm>
            <a:off x="-13637" y="3183328"/>
            <a:ext cx="8673663" cy="12182"/>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44B1CBDE-AF9B-F90E-3CB9-7DEC24AC1BF7}"/>
              </a:ext>
            </a:extLst>
          </p:cNvPr>
          <p:cNvCxnSpPr>
            <a:cxnSpLocks/>
          </p:cNvCxnSpPr>
          <p:nvPr/>
        </p:nvCxnSpPr>
        <p:spPr>
          <a:xfrm flipH="1">
            <a:off x="284595" y="964892"/>
            <a:ext cx="18402" cy="215254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8E58646E-0550-3D56-D45B-E3DD97840CE5}"/>
              </a:ext>
            </a:extLst>
          </p:cNvPr>
          <p:cNvCxnSpPr>
            <a:cxnSpLocks/>
          </p:cNvCxnSpPr>
          <p:nvPr/>
        </p:nvCxnSpPr>
        <p:spPr>
          <a:xfrm>
            <a:off x="302997" y="964892"/>
            <a:ext cx="3807600" cy="222360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46" name="グラフィックス 45">
            <a:extLst>
              <a:ext uri="{FF2B5EF4-FFF2-40B4-BE49-F238E27FC236}">
                <a16:creationId xmlns:a16="http://schemas.microsoft.com/office/drawing/2014/main" id="{3BCB7C4F-5637-0302-80A5-9BF76ED1641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4117308" y="2761776"/>
            <a:ext cx="250578" cy="407176"/>
          </a:xfrm>
          <a:prstGeom prst="rect">
            <a:avLst/>
          </a:prstGeom>
        </p:spPr>
      </p:pic>
      <p:sp>
        <p:nvSpPr>
          <p:cNvPr id="49" name="テキスト ボックス 2">
            <a:extLst>
              <a:ext uri="{FF2B5EF4-FFF2-40B4-BE49-F238E27FC236}">
                <a16:creationId xmlns:a16="http://schemas.microsoft.com/office/drawing/2014/main" id="{C1009DF5-7875-23C2-D1CB-E1E9AE860E13}"/>
              </a:ext>
            </a:extLst>
          </p:cNvPr>
          <p:cNvSpPr txBox="1">
            <a:spLocks noChangeArrowheads="1"/>
          </p:cNvSpPr>
          <p:nvPr/>
        </p:nvSpPr>
        <p:spPr bwMode="auto">
          <a:xfrm>
            <a:off x="3800917" y="2667664"/>
            <a:ext cx="388232"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rPr>
              <a:t>A</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0" name="テキスト ボックス 2">
            <a:extLst>
              <a:ext uri="{FF2B5EF4-FFF2-40B4-BE49-F238E27FC236}">
                <a16:creationId xmlns:a16="http://schemas.microsoft.com/office/drawing/2014/main" id="{A582AAF4-6355-D020-0798-F3B912976CC6}"/>
              </a:ext>
            </a:extLst>
          </p:cNvPr>
          <p:cNvSpPr txBox="1">
            <a:spLocks noChangeArrowheads="1"/>
          </p:cNvSpPr>
          <p:nvPr/>
        </p:nvSpPr>
        <p:spPr bwMode="auto">
          <a:xfrm>
            <a:off x="32872" y="821745"/>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C</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1" name="テキスト ボックス 2">
            <a:extLst>
              <a:ext uri="{FF2B5EF4-FFF2-40B4-BE49-F238E27FC236}">
                <a16:creationId xmlns:a16="http://schemas.microsoft.com/office/drawing/2014/main" id="{E0D97BE1-662B-7791-7111-C993BC35E490}"/>
              </a:ext>
            </a:extLst>
          </p:cNvPr>
          <p:cNvSpPr txBox="1">
            <a:spLocks noChangeArrowheads="1"/>
          </p:cNvSpPr>
          <p:nvPr/>
        </p:nvSpPr>
        <p:spPr bwMode="auto">
          <a:xfrm>
            <a:off x="2036" y="2948156"/>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E</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grpSp>
        <p:nvGrpSpPr>
          <p:cNvPr id="90" name="グループ化 89">
            <a:extLst>
              <a:ext uri="{FF2B5EF4-FFF2-40B4-BE49-F238E27FC236}">
                <a16:creationId xmlns:a16="http://schemas.microsoft.com/office/drawing/2014/main" id="{68B10F56-8884-2611-B443-47F77608A9F2}"/>
              </a:ext>
            </a:extLst>
          </p:cNvPr>
          <p:cNvGrpSpPr/>
          <p:nvPr/>
        </p:nvGrpSpPr>
        <p:grpSpPr>
          <a:xfrm>
            <a:off x="114722" y="975629"/>
            <a:ext cx="174255" cy="2171700"/>
            <a:chOff x="596117" y="1248733"/>
            <a:chExt cx="174255" cy="2171700"/>
          </a:xfrm>
        </p:grpSpPr>
        <p:sp>
          <p:nvSpPr>
            <p:cNvPr id="86" name="フリーフォーム: 図形 85">
              <a:extLst>
                <a:ext uri="{FF2B5EF4-FFF2-40B4-BE49-F238E27FC236}">
                  <a16:creationId xmlns:a16="http://schemas.microsoft.com/office/drawing/2014/main" id="{ECBF232A-0DC7-0777-07A3-2D9EED67343A}"/>
                </a:ext>
              </a:extLst>
            </p:cNvPr>
            <p:cNvSpPr/>
            <p:nvPr/>
          </p:nvSpPr>
          <p:spPr>
            <a:xfrm>
              <a:off x="660520" y="1248733"/>
              <a:ext cx="109852" cy="2171700"/>
            </a:xfrm>
            <a:custGeom>
              <a:avLst/>
              <a:gdLst>
                <a:gd name="connsiteX0" fmla="*/ 15240 w 15240"/>
                <a:gd name="connsiteY0" fmla="*/ 0 h 2171700"/>
                <a:gd name="connsiteX1" fmla="*/ 0 w 15240"/>
                <a:gd name="connsiteY1" fmla="*/ 2171700 h 2171700"/>
                <a:gd name="connsiteX0" fmla="*/ 60960 w 60960"/>
                <a:gd name="connsiteY0" fmla="*/ 0 h 2171700"/>
                <a:gd name="connsiteX1" fmla="*/ 0 w 60960"/>
                <a:gd name="connsiteY1" fmla="*/ 1104900 h 2171700"/>
                <a:gd name="connsiteX2" fmla="*/ 45720 w 60960"/>
                <a:gd name="connsiteY2" fmla="*/ 2171700 h 2171700"/>
                <a:gd name="connsiteX0" fmla="*/ 61573 w 61573"/>
                <a:gd name="connsiteY0" fmla="*/ 0 h 2171700"/>
                <a:gd name="connsiteX1" fmla="*/ 613 w 61573"/>
                <a:gd name="connsiteY1" fmla="*/ 1104900 h 2171700"/>
                <a:gd name="connsiteX2" fmla="*/ 31093 w 61573"/>
                <a:gd name="connsiteY2" fmla="*/ 1562100 h 2171700"/>
                <a:gd name="connsiteX3" fmla="*/ 46333 w 61573"/>
                <a:gd name="connsiteY3" fmla="*/ 2171700 h 2171700"/>
                <a:gd name="connsiteX0" fmla="*/ 61573 w 61573"/>
                <a:gd name="connsiteY0" fmla="*/ 0 h 2171700"/>
                <a:gd name="connsiteX1" fmla="*/ 38714 w 61573"/>
                <a:gd name="connsiteY1" fmla="*/ 541020 h 2171700"/>
                <a:gd name="connsiteX2" fmla="*/ 613 w 61573"/>
                <a:gd name="connsiteY2" fmla="*/ 1104900 h 2171700"/>
                <a:gd name="connsiteX3" fmla="*/ 31093 w 61573"/>
                <a:gd name="connsiteY3" fmla="*/ 1562100 h 2171700"/>
                <a:gd name="connsiteX4" fmla="*/ 46333 w 61573"/>
                <a:gd name="connsiteY4" fmla="*/ 2171700 h 2171700"/>
                <a:gd name="connsiteX0" fmla="*/ 63004 w 63004"/>
                <a:gd name="connsiteY0" fmla="*/ 0 h 2171700"/>
                <a:gd name="connsiteX1" fmla="*/ 40145 w 63004"/>
                <a:gd name="connsiteY1" fmla="*/ 541020 h 2171700"/>
                <a:gd name="connsiteX2" fmla="*/ 2044 w 63004"/>
                <a:gd name="connsiteY2" fmla="*/ 1104900 h 2171700"/>
                <a:gd name="connsiteX3" fmla="*/ 9664 w 63004"/>
                <a:gd name="connsiteY3" fmla="*/ 1584960 h 2171700"/>
                <a:gd name="connsiteX4" fmla="*/ 47764 w 63004"/>
                <a:gd name="connsiteY4" fmla="*/ 2171700 h 2171700"/>
                <a:gd name="connsiteX0" fmla="*/ 63004 w 63004"/>
                <a:gd name="connsiteY0" fmla="*/ 0 h 2171700"/>
                <a:gd name="connsiteX1" fmla="*/ 17285 w 63004"/>
                <a:gd name="connsiteY1" fmla="*/ 556260 h 2171700"/>
                <a:gd name="connsiteX2" fmla="*/ 2044 w 63004"/>
                <a:gd name="connsiteY2" fmla="*/ 1104900 h 2171700"/>
                <a:gd name="connsiteX3" fmla="*/ 9664 w 63004"/>
                <a:gd name="connsiteY3" fmla="*/ 1584960 h 2171700"/>
                <a:gd name="connsiteX4" fmla="*/ 47764 w 63004"/>
                <a:gd name="connsiteY4" fmla="*/ 217170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04" h="2171700">
                  <a:moveTo>
                    <a:pt x="63004" y="0"/>
                  </a:moveTo>
                  <a:cubicBezTo>
                    <a:pt x="60464" y="88900"/>
                    <a:pt x="27445" y="372110"/>
                    <a:pt x="17285" y="556260"/>
                  </a:cubicBezTo>
                  <a:cubicBezTo>
                    <a:pt x="7125" y="740410"/>
                    <a:pt x="4584" y="933450"/>
                    <a:pt x="2044" y="1104900"/>
                  </a:cubicBezTo>
                  <a:cubicBezTo>
                    <a:pt x="-3036" y="1365250"/>
                    <a:pt x="2044" y="1407160"/>
                    <a:pt x="9664" y="1584960"/>
                  </a:cubicBezTo>
                  <a:cubicBezTo>
                    <a:pt x="17284" y="1762760"/>
                    <a:pt x="45224" y="2070100"/>
                    <a:pt x="47764" y="2171700"/>
                  </a:cubicBezTo>
                </a:path>
              </a:pathLst>
            </a:cu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8" name="直線コネクタ 87">
              <a:extLst>
                <a:ext uri="{FF2B5EF4-FFF2-40B4-BE49-F238E27FC236}">
                  <a16:creationId xmlns:a16="http://schemas.microsoft.com/office/drawing/2014/main" id="{FCD0F7CD-26DE-A5AF-CB1B-8DA31FD5BBD2}"/>
                </a:ext>
              </a:extLst>
            </p:cNvPr>
            <p:cNvCxnSpPr/>
            <p:nvPr/>
          </p:nvCxnSpPr>
          <p:spPr>
            <a:xfrm>
              <a:off x="596833" y="2347178"/>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F588DB17-BF46-41DA-9DA5-981EF0210453}"/>
                </a:ext>
              </a:extLst>
            </p:cNvPr>
            <p:cNvCxnSpPr/>
            <p:nvPr/>
          </p:nvCxnSpPr>
          <p:spPr>
            <a:xfrm>
              <a:off x="596117" y="2381740"/>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pic>
        <p:nvPicPr>
          <p:cNvPr id="34" name="図 33">
            <a:extLst>
              <a:ext uri="{FF2B5EF4-FFF2-40B4-BE49-F238E27FC236}">
                <a16:creationId xmlns:a16="http://schemas.microsoft.com/office/drawing/2014/main" id="{9FC3AE98-8776-6E4E-9146-C9B57573A18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050" y="932575"/>
            <a:ext cx="921626" cy="2306311"/>
          </a:xfrm>
          <a:prstGeom prst="rect">
            <a:avLst/>
          </a:prstGeom>
        </p:spPr>
      </p:pic>
      <p:sp>
        <p:nvSpPr>
          <p:cNvPr id="9" name="Text Box 5">
            <a:extLst>
              <a:ext uri="{FF2B5EF4-FFF2-40B4-BE49-F238E27FC236}">
                <a16:creationId xmlns:a16="http://schemas.microsoft.com/office/drawing/2014/main" id="{EA32BBE0-FE72-045B-FB01-8A12CE3E9BF0}"/>
              </a:ext>
            </a:extLst>
          </p:cNvPr>
          <p:cNvSpPr txBox="1">
            <a:spLocks noChangeArrowheads="1"/>
          </p:cNvSpPr>
          <p:nvPr/>
        </p:nvSpPr>
        <p:spPr bwMode="auto">
          <a:xfrm>
            <a:off x="162420" y="5745130"/>
            <a:ext cx="1901340" cy="83099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1600">
                <a:latin typeface="ＭＳ ゴシック" panose="020B0609070205080204" pitchFamily="49" charset="-128"/>
                <a:ea typeface="ＭＳ ゴシック" panose="020B0609070205080204" pitchFamily="49" charset="-128"/>
                <a:cs typeface="Times New Roman" panose="02020603050405020304" pitchFamily="18" charset="0"/>
              </a:rPr>
              <a:t>１か所の場所（</a:t>
            </a:r>
            <a:r>
              <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rPr>
              <a:t>A</a:t>
            </a:r>
            <a:r>
              <a:rPr kumimoji="0" lang="ja-JP" altLang="en-US" sz="1600">
                <a:latin typeface="ＭＳ ゴシック" panose="020B0609070205080204" pitchFamily="49" charset="-128"/>
                <a:ea typeface="ＭＳ ゴシック" panose="020B0609070205080204" pitchFamily="49" charset="-128"/>
                <a:cs typeface="Times New Roman" panose="02020603050405020304" pitchFamily="18" charset="0"/>
              </a:rPr>
              <a:t>地点だけ）では高さが分からない。</a:t>
            </a:r>
            <a:endPar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4" name="Text Box 5">
            <a:extLst>
              <a:ext uri="{FF2B5EF4-FFF2-40B4-BE49-F238E27FC236}">
                <a16:creationId xmlns:a16="http://schemas.microsoft.com/office/drawing/2014/main" id="{5862BA2E-F97C-9DFB-CBD7-DEEA0AE8E34A}"/>
              </a:ext>
            </a:extLst>
          </p:cNvPr>
          <p:cNvSpPr txBox="1">
            <a:spLocks noChangeArrowheads="1"/>
          </p:cNvSpPr>
          <p:nvPr/>
        </p:nvSpPr>
        <p:spPr bwMode="auto">
          <a:xfrm>
            <a:off x="8376759" y="3073677"/>
            <a:ext cx="807106"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地面</a:t>
            </a:r>
            <a:endPar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pic>
        <p:nvPicPr>
          <p:cNvPr id="12" name="グラフィックス 11">
            <a:extLst>
              <a:ext uri="{FF2B5EF4-FFF2-40B4-BE49-F238E27FC236}">
                <a16:creationId xmlns:a16="http://schemas.microsoft.com/office/drawing/2014/main" id="{CC9ADDE8-6698-8F58-407D-9F447BC1621F}"/>
              </a:ext>
            </a:extLst>
          </p:cNvPr>
          <p:cNvPicPr>
            <a:picLocks noChangeAspect="1"/>
          </p:cNvPicPr>
          <p:nvPr/>
        </p:nvPicPr>
        <p:blipFill>
          <a:blip r:embed="rId7" cstate="print">
            <a:alphaModFix amt="60000"/>
            <a:extLst>
              <a:ext uri="{28A0092B-C50C-407E-A947-70E740481C1C}">
                <a14:useLocalDpi xmlns:a14="http://schemas.microsoft.com/office/drawing/2010/main" val="0"/>
              </a:ex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380439" y="2909439"/>
            <a:ext cx="3221562" cy="344008"/>
          </a:xfrm>
          <a:prstGeom prst="rect">
            <a:avLst/>
          </a:prstGeom>
        </p:spPr>
      </p:pic>
      <p:sp>
        <p:nvSpPr>
          <p:cNvPr id="22" name="楕円 21">
            <a:extLst>
              <a:ext uri="{FF2B5EF4-FFF2-40B4-BE49-F238E27FC236}">
                <a16:creationId xmlns:a16="http://schemas.microsoft.com/office/drawing/2014/main" id="{DFB30AB8-D368-48A6-AF0E-338CE204EDD0}"/>
              </a:ext>
            </a:extLst>
          </p:cNvPr>
          <p:cNvSpPr/>
          <p:nvPr/>
        </p:nvSpPr>
        <p:spPr>
          <a:xfrm>
            <a:off x="3559731" y="2549865"/>
            <a:ext cx="945000" cy="830997"/>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コネクタ 22">
            <a:extLst>
              <a:ext uri="{FF2B5EF4-FFF2-40B4-BE49-F238E27FC236}">
                <a16:creationId xmlns:a16="http://schemas.microsoft.com/office/drawing/2014/main" id="{25A7ED77-EDD9-1048-AE03-AE939ED70543}"/>
              </a:ext>
            </a:extLst>
          </p:cNvPr>
          <p:cNvCxnSpPr>
            <a:cxnSpLocks/>
          </p:cNvCxnSpPr>
          <p:nvPr/>
        </p:nvCxnSpPr>
        <p:spPr>
          <a:xfrm flipV="1">
            <a:off x="1017000" y="3286710"/>
            <a:ext cx="2585001" cy="2458420"/>
          </a:xfrm>
          <a:prstGeom prst="line">
            <a:avLst/>
          </a:prstGeom>
          <a:ln w="1905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4" name="グループ化 3">
            <a:extLst>
              <a:ext uri="{FF2B5EF4-FFF2-40B4-BE49-F238E27FC236}">
                <a16:creationId xmlns:a16="http://schemas.microsoft.com/office/drawing/2014/main" id="{FADAF327-1600-195C-63BE-FF5E67E9968E}"/>
              </a:ext>
            </a:extLst>
          </p:cNvPr>
          <p:cNvGrpSpPr/>
          <p:nvPr/>
        </p:nvGrpSpPr>
        <p:grpSpPr>
          <a:xfrm>
            <a:off x="413722" y="921636"/>
            <a:ext cx="8365422" cy="5607143"/>
            <a:chOff x="413722" y="921636"/>
            <a:chExt cx="8365422" cy="5607143"/>
          </a:xfrm>
        </p:grpSpPr>
        <p:pic>
          <p:nvPicPr>
            <p:cNvPr id="13" name="グラフィックス 12">
              <a:extLst>
                <a:ext uri="{FF2B5EF4-FFF2-40B4-BE49-F238E27FC236}">
                  <a16:creationId xmlns:a16="http://schemas.microsoft.com/office/drawing/2014/main" id="{DBC402B8-024A-E081-A584-40A473DAE31B}"/>
                </a:ext>
              </a:extLst>
            </p:cNvPr>
            <p:cNvPicPr>
              <a:picLocks noChangeAspect="1"/>
            </p:cNvPicPr>
            <p:nvPr/>
          </p:nvPicPr>
          <p:blipFill>
            <a:blip r:embed="rId7" cstate="print">
              <a:alphaModFix amt="60000"/>
              <a:extLst>
                <a:ext uri="{28A0092B-C50C-407E-A947-70E740481C1C}">
                  <a14:useLocalDpi xmlns:a14="http://schemas.microsoft.com/office/drawing/2010/main" val="0"/>
                </a:ex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4367886" y="2881588"/>
              <a:ext cx="3221562" cy="344008"/>
            </a:xfrm>
            <a:prstGeom prst="rect">
              <a:avLst/>
            </a:prstGeom>
          </p:spPr>
        </p:pic>
        <p:sp>
          <p:nvSpPr>
            <p:cNvPr id="2" name="Text Box 5">
              <a:extLst>
                <a:ext uri="{FF2B5EF4-FFF2-40B4-BE49-F238E27FC236}">
                  <a16:creationId xmlns:a16="http://schemas.microsoft.com/office/drawing/2014/main" id="{6C305921-F53B-6AB0-7511-7BD370C6DFB2}"/>
                </a:ext>
              </a:extLst>
            </p:cNvPr>
            <p:cNvSpPr txBox="1">
              <a:spLocks noChangeArrowheads="1"/>
            </p:cNvSpPr>
            <p:nvPr/>
          </p:nvSpPr>
          <p:spPr bwMode="auto">
            <a:xfrm>
              <a:off x="2410784" y="5697782"/>
              <a:ext cx="2149926" cy="83099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1600">
                  <a:latin typeface="ＭＳ ゴシック" panose="020B0609070205080204" pitchFamily="49" charset="-128"/>
                  <a:ea typeface="ＭＳ ゴシック" panose="020B0609070205080204" pitchFamily="49" charset="-128"/>
                  <a:cs typeface="Times New Roman" panose="02020603050405020304" pitchFamily="18" charset="0"/>
                </a:rPr>
                <a:t>もう１か所の場所（</a:t>
              </a:r>
              <a:r>
                <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rPr>
                <a:t>B</a:t>
              </a:r>
              <a:r>
                <a:rPr kumimoji="0" lang="ja-JP" altLang="en-US" sz="1600">
                  <a:latin typeface="ＭＳ ゴシック" panose="020B0609070205080204" pitchFamily="49" charset="-128"/>
                  <a:ea typeface="ＭＳ ゴシック" panose="020B0609070205080204" pitchFamily="49" charset="-128"/>
                  <a:cs typeface="Times New Roman" panose="02020603050405020304" pitchFamily="18" charset="0"/>
                </a:rPr>
                <a:t>地点）比べてみると高さが分かるかも</a:t>
              </a:r>
              <a:endPar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0" name="矢印: 右 29">
              <a:extLst>
                <a:ext uri="{FF2B5EF4-FFF2-40B4-BE49-F238E27FC236}">
                  <a16:creationId xmlns:a16="http://schemas.microsoft.com/office/drawing/2014/main" id="{F100ADD1-A082-CCFB-6319-8ED8B4169347}"/>
                </a:ext>
              </a:extLst>
            </p:cNvPr>
            <p:cNvSpPr/>
            <p:nvPr/>
          </p:nvSpPr>
          <p:spPr>
            <a:xfrm>
              <a:off x="2140561" y="5909942"/>
              <a:ext cx="283220" cy="34400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7" name="グラフィックス 46">
              <a:extLst>
                <a:ext uri="{FF2B5EF4-FFF2-40B4-BE49-F238E27FC236}">
                  <a16:creationId xmlns:a16="http://schemas.microsoft.com/office/drawing/2014/main" id="{12DAC33A-1A9C-780D-88C7-FE34D33B5A6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8212748" y="2693109"/>
              <a:ext cx="250578" cy="407176"/>
            </a:xfrm>
            <a:prstGeom prst="rect">
              <a:avLst/>
            </a:prstGeom>
          </p:spPr>
        </p:pic>
        <p:cxnSp>
          <p:nvCxnSpPr>
            <p:cNvPr id="41" name="直線コネクタ 40">
              <a:extLst>
                <a:ext uri="{FF2B5EF4-FFF2-40B4-BE49-F238E27FC236}">
                  <a16:creationId xmlns:a16="http://schemas.microsoft.com/office/drawing/2014/main" id="{CB19D7EC-4059-57EB-859D-C93A683686F5}"/>
                </a:ext>
              </a:extLst>
            </p:cNvPr>
            <p:cNvCxnSpPr>
              <a:cxnSpLocks/>
            </p:cNvCxnSpPr>
            <p:nvPr/>
          </p:nvCxnSpPr>
          <p:spPr>
            <a:xfrm>
              <a:off x="413722" y="921636"/>
              <a:ext cx="7768269" cy="2199868"/>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54" name="テキスト ボックス 2">
              <a:extLst>
                <a:ext uri="{FF2B5EF4-FFF2-40B4-BE49-F238E27FC236}">
                  <a16:creationId xmlns:a16="http://schemas.microsoft.com/office/drawing/2014/main" id="{4F2789F1-E667-D2BE-C4DC-99F60F178DF7}"/>
                </a:ext>
              </a:extLst>
            </p:cNvPr>
            <p:cNvSpPr txBox="1">
              <a:spLocks noChangeArrowheads="1"/>
            </p:cNvSpPr>
            <p:nvPr/>
          </p:nvSpPr>
          <p:spPr bwMode="auto">
            <a:xfrm>
              <a:off x="8011468" y="2665397"/>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B</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31" name="楕円 30">
              <a:extLst>
                <a:ext uri="{FF2B5EF4-FFF2-40B4-BE49-F238E27FC236}">
                  <a16:creationId xmlns:a16="http://schemas.microsoft.com/office/drawing/2014/main" id="{3170EBE5-BB87-924D-C640-9CAFE63B1A6B}"/>
                </a:ext>
              </a:extLst>
            </p:cNvPr>
            <p:cNvSpPr/>
            <p:nvPr/>
          </p:nvSpPr>
          <p:spPr>
            <a:xfrm>
              <a:off x="7834144" y="2536987"/>
              <a:ext cx="945000" cy="830997"/>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9" name="直線コネクタ 38">
              <a:extLst>
                <a:ext uri="{FF2B5EF4-FFF2-40B4-BE49-F238E27FC236}">
                  <a16:creationId xmlns:a16="http://schemas.microsoft.com/office/drawing/2014/main" id="{E3643F47-20F0-D6BD-BDE3-5D08D1470340}"/>
                </a:ext>
              </a:extLst>
            </p:cNvPr>
            <p:cNvCxnSpPr>
              <a:cxnSpLocks/>
              <a:endCxn id="31" idx="3"/>
            </p:cNvCxnSpPr>
            <p:nvPr/>
          </p:nvCxnSpPr>
          <p:spPr>
            <a:xfrm flipV="1">
              <a:off x="4579301" y="3246287"/>
              <a:ext cx="3393235" cy="2476016"/>
            </a:xfrm>
            <a:prstGeom prst="line">
              <a:avLst/>
            </a:prstGeom>
            <a:ln w="1905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grpSp>
      <p:grpSp>
        <p:nvGrpSpPr>
          <p:cNvPr id="8" name="グループ化 7">
            <a:extLst>
              <a:ext uri="{FF2B5EF4-FFF2-40B4-BE49-F238E27FC236}">
                <a16:creationId xmlns:a16="http://schemas.microsoft.com/office/drawing/2014/main" id="{CB680888-DE2B-6F95-05DE-D08D78B217E6}"/>
              </a:ext>
            </a:extLst>
          </p:cNvPr>
          <p:cNvGrpSpPr/>
          <p:nvPr/>
        </p:nvGrpSpPr>
        <p:grpSpPr>
          <a:xfrm>
            <a:off x="4652030" y="3521556"/>
            <a:ext cx="4590625" cy="3270000"/>
            <a:chOff x="4638141" y="3588745"/>
            <a:chExt cx="4590625" cy="3270000"/>
          </a:xfrm>
        </p:grpSpPr>
        <p:grpSp>
          <p:nvGrpSpPr>
            <p:cNvPr id="45" name="グループ化 44">
              <a:extLst>
                <a:ext uri="{FF2B5EF4-FFF2-40B4-BE49-F238E27FC236}">
                  <a16:creationId xmlns:a16="http://schemas.microsoft.com/office/drawing/2014/main" id="{21ED79BB-BDD3-170A-0DA4-79934784D1C0}"/>
                </a:ext>
              </a:extLst>
            </p:cNvPr>
            <p:cNvGrpSpPr/>
            <p:nvPr/>
          </p:nvGrpSpPr>
          <p:grpSpPr>
            <a:xfrm>
              <a:off x="4638141" y="3588745"/>
              <a:ext cx="4103338" cy="2912210"/>
              <a:chOff x="4526387" y="3680932"/>
              <a:chExt cx="4103338" cy="2912210"/>
            </a:xfrm>
          </p:grpSpPr>
          <p:pic>
            <p:nvPicPr>
              <p:cNvPr id="11" name="図 10" descr="絵と文字の加工写真&#10;&#10;中程度の精度で自動的に生成された説明">
                <a:extLst>
                  <a:ext uri="{FF2B5EF4-FFF2-40B4-BE49-F238E27FC236}">
                    <a16:creationId xmlns:a16="http://schemas.microsoft.com/office/drawing/2014/main" id="{ADD7B6A6-5177-C1D8-3100-B4E32061041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34747" y="3680932"/>
                <a:ext cx="1194978" cy="1939587"/>
              </a:xfrm>
              <a:prstGeom prst="rect">
                <a:avLst/>
              </a:prstGeom>
            </p:spPr>
          </p:pic>
          <p:sp>
            <p:nvSpPr>
              <p:cNvPr id="5" name="Text Box 5">
                <a:extLst>
                  <a:ext uri="{FF2B5EF4-FFF2-40B4-BE49-F238E27FC236}">
                    <a16:creationId xmlns:a16="http://schemas.microsoft.com/office/drawing/2014/main" id="{129E9908-269F-B299-AA38-D1FCC4BB45AB}"/>
                  </a:ext>
                </a:extLst>
              </p:cNvPr>
              <p:cNvSpPr txBox="1">
                <a:spLocks noChangeArrowheads="1"/>
              </p:cNvSpPr>
              <p:nvPr/>
            </p:nvSpPr>
            <p:spPr bwMode="auto">
              <a:xfrm>
                <a:off x="4809607" y="5762145"/>
                <a:ext cx="2016636" cy="83099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rPr>
                  <a:t>A</a:t>
                </a:r>
                <a:r>
                  <a:rPr kumimoji="0" lang="ja-JP" altLang="en-US" sz="1600">
                    <a:latin typeface="ＭＳ ゴシック" panose="020B0609070205080204" pitchFamily="49" charset="-128"/>
                    <a:ea typeface="ＭＳ ゴシック" panose="020B0609070205080204" pitchFamily="49" charset="-128"/>
                    <a:cs typeface="Times New Roman" panose="02020603050405020304" pitchFamily="18" charset="0"/>
                  </a:rPr>
                  <a:t>地点と</a:t>
                </a:r>
                <a:r>
                  <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rPr>
                  <a:t>B</a:t>
                </a:r>
                <a:r>
                  <a:rPr kumimoji="0" lang="ja-JP" altLang="en-US" sz="1600">
                    <a:latin typeface="ＭＳ ゴシック" panose="020B0609070205080204" pitchFamily="49" charset="-128"/>
                    <a:ea typeface="ＭＳ ゴシック" panose="020B0609070205080204" pitchFamily="49" charset="-128"/>
                    <a:cs typeface="Times New Roman" panose="02020603050405020304" pitchFamily="18" charset="0"/>
                  </a:rPr>
                  <a:t>地点の差から高さを図る方法はないか？</a:t>
                </a:r>
                <a:endPar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3" name="矢印: 右 32">
                <a:extLst>
                  <a:ext uri="{FF2B5EF4-FFF2-40B4-BE49-F238E27FC236}">
                    <a16:creationId xmlns:a16="http://schemas.microsoft.com/office/drawing/2014/main" id="{850DDB86-B786-B54F-9FFA-776424DD7678}"/>
                  </a:ext>
                </a:extLst>
              </p:cNvPr>
              <p:cNvSpPr/>
              <p:nvPr/>
            </p:nvSpPr>
            <p:spPr>
              <a:xfrm>
                <a:off x="4526387" y="5988624"/>
                <a:ext cx="283220" cy="34400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Text Box 5">
              <a:extLst>
                <a:ext uri="{FF2B5EF4-FFF2-40B4-BE49-F238E27FC236}">
                  <a16:creationId xmlns:a16="http://schemas.microsoft.com/office/drawing/2014/main" id="{9498CF1E-92FC-7111-931A-4FCA1E586C09}"/>
                </a:ext>
              </a:extLst>
            </p:cNvPr>
            <p:cNvSpPr txBox="1">
              <a:spLocks noChangeArrowheads="1"/>
            </p:cNvSpPr>
            <p:nvPr/>
          </p:nvSpPr>
          <p:spPr bwMode="auto">
            <a:xfrm>
              <a:off x="7078840" y="5596861"/>
              <a:ext cx="2149926" cy="1261884"/>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1600">
                  <a:latin typeface="ＭＳ ゴシック" panose="020B0609070205080204" pitchFamily="49" charset="-128"/>
                  <a:ea typeface="ＭＳ ゴシック" panose="020B0609070205080204" pitchFamily="49" charset="-128"/>
                  <a:cs typeface="Times New Roman" panose="02020603050405020304" pitchFamily="18" charset="0"/>
                </a:rPr>
                <a:t>ヤコブ・スタッフ</a:t>
              </a:r>
              <a:endPar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endParaRPr>
            </a:p>
            <a:p>
              <a:r>
                <a:rPr kumimoji="0" lang="ja-JP" altLang="en-US" sz="1600">
                  <a:latin typeface="ＭＳ ゴシック" panose="020B0609070205080204" pitchFamily="49" charset="-128"/>
                  <a:ea typeface="ＭＳ ゴシック" panose="020B0609070205080204" pitchFamily="49" charset="-128"/>
                  <a:cs typeface="Times New Roman" panose="02020603050405020304" pitchFamily="18" charset="0"/>
                </a:rPr>
                <a:t>ジョン・セラー　</a:t>
              </a:r>
              <a:endPar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endParaRPr>
            </a:p>
            <a:p>
              <a:r>
                <a:rPr kumimoji="0" lang="ja-JP" altLang="en-US" sz="1600">
                  <a:latin typeface="ＭＳ ゴシック" panose="020B0609070205080204" pitchFamily="49" charset="-128"/>
                  <a:ea typeface="ＭＳ ゴシック" panose="020B0609070205080204" pitchFamily="49" charset="-128"/>
                  <a:cs typeface="Times New Roman" panose="02020603050405020304" pitchFamily="18" charset="0"/>
                </a:rPr>
                <a:t>「実用的な航海術」（</a:t>
              </a:r>
              <a:r>
                <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rPr>
                <a:t>1672</a:t>
              </a:r>
              <a:r>
                <a:rPr kumimoji="0" lang="ja-JP" altLang="en-US" sz="1600">
                  <a:latin typeface="ＭＳ ゴシック" panose="020B0609070205080204" pitchFamily="49" charset="-128"/>
                  <a:ea typeface="ＭＳ ゴシック" panose="020B0609070205080204" pitchFamily="49" charset="-128"/>
                  <a:cs typeface="Times New Roman" panose="02020603050405020304" pitchFamily="18" charset="0"/>
                </a:rPr>
                <a:t>）から　</a:t>
              </a:r>
              <a:r>
                <a:rPr lang="en-US" altLang="ja-JP" sz="1200" b="0" i="0">
                  <a:solidFill>
                    <a:srgbClr val="000000"/>
                  </a:solidFill>
                  <a:effectLst/>
                  <a:latin typeface="Meiryo" panose="020B0604030504040204" pitchFamily="50" charset="-128"/>
                  <a:ea typeface="Meiryo" panose="020B0604030504040204" pitchFamily="50" charset="-128"/>
                </a:rPr>
                <a:t>Wikipedia</a:t>
              </a:r>
              <a:r>
                <a:rPr lang="ja-JP" altLang="en-US" sz="1200" b="0" i="0">
                  <a:solidFill>
                    <a:srgbClr val="000000"/>
                  </a:solidFill>
                  <a:effectLst/>
                  <a:latin typeface="Meiryo" panose="020B0604030504040204" pitchFamily="50" charset="-128"/>
                  <a:ea typeface="Meiryo" panose="020B0604030504040204" pitchFamily="50" charset="-128"/>
                </a:rPr>
                <a:t>　</a:t>
              </a:r>
              <a:endPar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grpSp>
    </p:spTree>
    <p:extLst>
      <p:ext uri="{BB962C8B-B14F-4D97-AF65-F5344CB8AC3E}">
        <p14:creationId xmlns:p14="http://schemas.microsoft.com/office/powerpoint/2010/main" val="227273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7078" y="151066"/>
            <a:ext cx="8492499"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a:ea typeface="ＭＳ Ｐゴシック" panose="020B0600070205080204" pitchFamily="50" charset="-128"/>
              </a:rPr>
              <a:t>ヤコブ・スタッフの棒→　フロント・スタッフとは</a:t>
            </a:r>
          </a:p>
        </p:txBody>
      </p:sp>
      <p:sp>
        <p:nvSpPr>
          <p:cNvPr id="2" name="Rectangle 2">
            <a:extLst>
              <a:ext uri="{FF2B5EF4-FFF2-40B4-BE49-F238E27FC236}">
                <a16:creationId xmlns:a16="http://schemas.microsoft.com/office/drawing/2014/main" id="{4E32EB5B-10E6-D5A2-3ED8-B29F3DF55E6A}"/>
              </a:ext>
            </a:extLst>
          </p:cNvPr>
          <p:cNvSpPr>
            <a:spLocks noChangeArrowheads="1"/>
          </p:cNvSpPr>
          <p:nvPr/>
        </p:nvSpPr>
        <p:spPr bwMode="gray">
          <a:xfrm>
            <a:off x="61056" y="-26720"/>
            <a:ext cx="608027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a:latin typeface="游ゴシック" panose="020B0400000000000000" pitchFamily="50" charset="-128"/>
              </a:rPr>
              <a:t>　　　　　　　　　　　　　　　　　　　　　　　　ぼう　　　　　　　　　　　　　</a:t>
            </a:r>
          </a:p>
        </p:txBody>
      </p:sp>
      <p:sp>
        <p:nvSpPr>
          <p:cNvPr id="21" name="テキスト ボックス 2">
            <a:extLst>
              <a:ext uri="{FF2B5EF4-FFF2-40B4-BE49-F238E27FC236}">
                <a16:creationId xmlns:a16="http://schemas.microsoft.com/office/drawing/2014/main" id="{505996D7-5835-8273-38D9-FB40B344288D}"/>
              </a:ext>
            </a:extLst>
          </p:cNvPr>
          <p:cNvSpPr txBox="1">
            <a:spLocks noChangeArrowheads="1"/>
          </p:cNvSpPr>
          <p:nvPr/>
        </p:nvSpPr>
        <p:spPr bwMode="auto">
          <a:xfrm>
            <a:off x="131834" y="4646933"/>
            <a:ext cx="2663878" cy="46166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a:latin typeface="ＭＳ ゴシック" panose="020B0609070205080204" pitchFamily="49" charset="-128"/>
                <a:ea typeface="ＭＳ ゴシック" panose="020B0609070205080204" pitchFamily="49" charset="-128"/>
                <a:cs typeface="Times New Roman" panose="02020603050405020304" pitchFamily="18" charset="0"/>
              </a:rPr>
              <a:t>主軸</a:t>
            </a:r>
            <a:r>
              <a:rPr kumimoji="0" lang="en-US" altLang="ja-JP">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a:latin typeface="ＭＳ ゴシック" panose="020B0609070205080204" pitchFamily="49" charset="-128"/>
                <a:ea typeface="ＭＳ ゴシック" panose="020B0609070205080204" pitchFamily="49" charset="-128"/>
                <a:cs typeface="Times New Roman" panose="02020603050405020304" pitchFamily="18" charset="0"/>
              </a:rPr>
              <a:t>しゅじく）</a:t>
            </a:r>
            <a:endParaRPr kumimoji="0" lang="ja-JP" altLang="ja-JP"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22" name="テキスト ボックス 2">
            <a:extLst>
              <a:ext uri="{FF2B5EF4-FFF2-40B4-BE49-F238E27FC236}">
                <a16:creationId xmlns:a16="http://schemas.microsoft.com/office/drawing/2014/main" id="{CD88ACA5-E064-6034-A0C5-412459AB2D97}"/>
              </a:ext>
            </a:extLst>
          </p:cNvPr>
          <p:cNvSpPr txBox="1">
            <a:spLocks noChangeArrowheads="1"/>
          </p:cNvSpPr>
          <p:nvPr/>
        </p:nvSpPr>
        <p:spPr bwMode="auto">
          <a:xfrm>
            <a:off x="3396487" y="4625373"/>
            <a:ext cx="2663878" cy="46166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a:latin typeface="ＭＳ ゴシック" panose="020B0609070205080204" pitchFamily="49" charset="-128"/>
                <a:ea typeface="ＭＳ ゴシック" panose="020B0609070205080204" pitchFamily="49" charset="-128"/>
                <a:cs typeface="Times New Roman" panose="02020603050405020304" pitchFamily="18" charset="0"/>
              </a:rPr>
              <a:t>横軸</a:t>
            </a:r>
            <a:r>
              <a:rPr kumimoji="0" lang="en-US" altLang="ja-JP">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a:latin typeface="ＭＳ ゴシック" panose="020B0609070205080204" pitchFamily="49" charset="-128"/>
                <a:ea typeface="ＭＳ ゴシック" panose="020B0609070205080204" pitchFamily="49" charset="-128"/>
                <a:cs typeface="Times New Roman" panose="02020603050405020304" pitchFamily="18" charset="0"/>
              </a:rPr>
              <a:t>よこじく）</a:t>
            </a:r>
            <a:endParaRPr kumimoji="0" lang="ja-JP" altLang="ja-JP"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23" name="テキスト ボックス 2">
            <a:extLst>
              <a:ext uri="{FF2B5EF4-FFF2-40B4-BE49-F238E27FC236}">
                <a16:creationId xmlns:a16="http://schemas.microsoft.com/office/drawing/2014/main" id="{8DCDF1C3-9A54-EC34-F579-A0DE812912CC}"/>
              </a:ext>
            </a:extLst>
          </p:cNvPr>
          <p:cNvSpPr txBox="1">
            <a:spLocks noChangeArrowheads="1"/>
          </p:cNvSpPr>
          <p:nvPr/>
        </p:nvSpPr>
        <p:spPr bwMode="auto">
          <a:xfrm>
            <a:off x="148834" y="821728"/>
            <a:ext cx="8995166" cy="46166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dirty="0">
                <a:latin typeface="ＭＳ ゴシック" panose="020B0609070205080204" pitchFamily="49" charset="-128"/>
                <a:ea typeface="ＭＳ ゴシック" panose="020B0609070205080204" pitchFamily="49" charset="-128"/>
                <a:cs typeface="Times New Roman" panose="02020603050405020304" pitchFamily="18" charset="0"/>
              </a:rPr>
              <a:t>主軸</a:t>
            </a:r>
            <a:r>
              <a:rPr kumimoji="0" lang="en-US" altLang="ja-JP" dirty="0">
                <a:latin typeface="ＭＳ ゴシック" panose="020B0609070205080204" pitchFamily="49" charset="-128"/>
                <a:ea typeface="ＭＳ ゴシック" panose="020B0609070205080204" pitchFamily="49" charset="-128"/>
                <a:cs typeface="Times New Roman" panose="02020603050405020304" pitchFamily="18" charset="0"/>
              </a:rPr>
              <a:t>40</a:t>
            </a:r>
            <a:r>
              <a:rPr kumimoji="0" lang="ja-JP" altLang="en-US" dirty="0">
                <a:latin typeface="ＭＳ ゴシック" panose="020B0609070205080204" pitchFamily="49" charset="-128"/>
                <a:ea typeface="ＭＳ ゴシック" panose="020B0609070205080204" pitchFamily="49" charset="-128"/>
                <a:cs typeface="Times New Roman" panose="02020603050405020304" pitchFamily="18" charset="0"/>
              </a:rPr>
              <a:t>㎝と横軸</a:t>
            </a:r>
            <a:r>
              <a:rPr kumimoji="0" lang="en-US" altLang="ja-JP" dirty="0">
                <a:latin typeface="ＭＳ ゴシック" panose="020B0609070205080204" pitchFamily="49" charset="-128"/>
                <a:ea typeface="ＭＳ ゴシック" panose="020B0609070205080204" pitchFamily="49" charset="-128"/>
                <a:cs typeface="Times New Roman" panose="02020603050405020304" pitchFamily="18" charset="0"/>
              </a:rPr>
              <a:t>10cm</a:t>
            </a:r>
            <a:r>
              <a:rPr kumimoji="0" lang="ja-JP" altLang="en-US" dirty="0">
                <a:latin typeface="ＭＳ ゴシック" panose="020B0609070205080204" pitchFamily="49" charset="-128"/>
                <a:ea typeface="ＭＳ ゴシック" panose="020B0609070205080204" pitchFamily="49" charset="-128"/>
                <a:cs typeface="Times New Roman" panose="02020603050405020304" pitchFamily="18" charset="0"/>
              </a:rPr>
              <a:t>を組みあわせたフロント・スタッフの例</a:t>
            </a:r>
            <a:endParaRPr kumimoji="0" lang="ja-JP" altLang="ja-JP"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4" name="正方形/長方形 3">
            <a:extLst>
              <a:ext uri="{FF2B5EF4-FFF2-40B4-BE49-F238E27FC236}">
                <a16:creationId xmlns:a16="http://schemas.microsoft.com/office/drawing/2014/main" id="{225567FC-6CA9-2158-CC20-4DF14E9FF7D3}"/>
              </a:ext>
            </a:extLst>
          </p:cNvPr>
          <p:cNvSpPr/>
          <p:nvPr/>
        </p:nvSpPr>
        <p:spPr>
          <a:xfrm rot="5400000">
            <a:off x="2700149" y="2595141"/>
            <a:ext cx="2406386" cy="193961"/>
          </a:xfrm>
          <a:prstGeom prst="rect">
            <a:avLst/>
          </a:prstGeom>
          <a:solidFill>
            <a:srgbClr val="FFFF00">
              <a:alpha val="45000"/>
            </a:srgbClr>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B49ECE1D-BD9A-2B98-9F07-E8034532F196}"/>
              </a:ext>
            </a:extLst>
          </p:cNvPr>
          <p:cNvSpPr/>
          <p:nvPr/>
        </p:nvSpPr>
        <p:spPr>
          <a:xfrm rot="5400000">
            <a:off x="4543443" y="2604454"/>
            <a:ext cx="2406386" cy="193961"/>
          </a:xfrm>
          <a:prstGeom prst="rect">
            <a:avLst/>
          </a:prstGeom>
          <a:solidFill>
            <a:srgbClr val="FFC000">
              <a:alpha val="13000"/>
            </a:srgbClr>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4B640E31-F0BD-3D65-034C-394E0DF8EA11}"/>
              </a:ext>
            </a:extLst>
          </p:cNvPr>
          <p:cNvSpPr/>
          <p:nvPr/>
        </p:nvSpPr>
        <p:spPr>
          <a:xfrm>
            <a:off x="2003435" y="2648464"/>
            <a:ext cx="1871601" cy="206276"/>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29D4D826-CDD0-43A4-488C-3D801938081C}"/>
              </a:ext>
            </a:extLst>
          </p:cNvPr>
          <p:cNvSpPr/>
          <p:nvPr/>
        </p:nvSpPr>
        <p:spPr>
          <a:xfrm>
            <a:off x="3913563" y="2648464"/>
            <a:ext cx="1871601" cy="206276"/>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3517DCC4-4786-C9C9-361E-91F8BC73500B}"/>
              </a:ext>
            </a:extLst>
          </p:cNvPr>
          <p:cNvSpPr/>
          <p:nvPr/>
        </p:nvSpPr>
        <p:spPr>
          <a:xfrm>
            <a:off x="5822387" y="2648464"/>
            <a:ext cx="1871601" cy="206276"/>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a:extLst>
              <a:ext uri="{FF2B5EF4-FFF2-40B4-BE49-F238E27FC236}">
                <a16:creationId xmlns:a16="http://schemas.microsoft.com/office/drawing/2014/main" id="{990FCC16-89B0-59DE-E170-72317367E8D6}"/>
              </a:ext>
            </a:extLst>
          </p:cNvPr>
          <p:cNvCxnSpPr/>
          <p:nvPr/>
        </p:nvCxnSpPr>
        <p:spPr>
          <a:xfrm>
            <a:off x="3843322" y="1672546"/>
            <a:ext cx="1959927" cy="0"/>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2">
            <a:extLst>
              <a:ext uri="{FF2B5EF4-FFF2-40B4-BE49-F238E27FC236}">
                <a16:creationId xmlns:a16="http://schemas.microsoft.com/office/drawing/2014/main" id="{2E3E2758-C39C-40A7-19EC-4365A65EDF32}"/>
              </a:ext>
            </a:extLst>
          </p:cNvPr>
          <p:cNvSpPr txBox="1">
            <a:spLocks noChangeArrowheads="1"/>
          </p:cNvSpPr>
          <p:nvPr/>
        </p:nvSpPr>
        <p:spPr bwMode="auto">
          <a:xfrm>
            <a:off x="4606526" y="1358413"/>
            <a:ext cx="864535"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a:latin typeface="ＭＳ ゴシック" panose="020B0609070205080204" pitchFamily="49" charset="-128"/>
                <a:ea typeface="ＭＳ ゴシック" panose="020B0609070205080204" pitchFamily="49" charset="-128"/>
              </a:rPr>
              <a:t>1</a:t>
            </a: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0</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12" name="直線矢印コネクタ 11">
            <a:extLst>
              <a:ext uri="{FF2B5EF4-FFF2-40B4-BE49-F238E27FC236}">
                <a16:creationId xmlns:a16="http://schemas.microsoft.com/office/drawing/2014/main" id="{907C4ED6-7F60-5836-D045-3F93980D598A}"/>
              </a:ext>
            </a:extLst>
          </p:cNvPr>
          <p:cNvCxnSpPr/>
          <p:nvPr/>
        </p:nvCxnSpPr>
        <p:spPr>
          <a:xfrm>
            <a:off x="5718325" y="1672546"/>
            <a:ext cx="1959927" cy="0"/>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2">
            <a:extLst>
              <a:ext uri="{FF2B5EF4-FFF2-40B4-BE49-F238E27FC236}">
                <a16:creationId xmlns:a16="http://schemas.microsoft.com/office/drawing/2014/main" id="{69D34F0C-7087-F0F1-B817-CDDC9ABA46D1}"/>
              </a:ext>
            </a:extLst>
          </p:cNvPr>
          <p:cNvSpPr txBox="1">
            <a:spLocks noChangeArrowheads="1"/>
          </p:cNvSpPr>
          <p:nvPr/>
        </p:nvSpPr>
        <p:spPr bwMode="auto">
          <a:xfrm>
            <a:off x="6428821" y="1344859"/>
            <a:ext cx="864535"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10</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14" name="直線矢印コネクタ 13">
            <a:extLst>
              <a:ext uri="{FF2B5EF4-FFF2-40B4-BE49-F238E27FC236}">
                <a16:creationId xmlns:a16="http://schemas.microsoft.com/office/drawing/2014/main" id="{77CC92CE-095B-ECE9-9D86-3878A476AB59}"/>
              </a:ext>
            </a:extLst>
          </p:cNvPr>
          <p:cNvCxnSpPr>
            <a:cxnSpLocks/>
          </p:cNvCxnSpPr>
          <p:nvPr/>
        </p:nvCxnSpPr>
        <p:spPr>
          <a:xfrm>
            <a:off x="8140219" y="1515418"/>
            <a:ext cx="0" cy="2478439"/>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EF62B5FA-2A3A-1D7A-73FB-E0B898D129B0}"/>
              </a:ext>
            </a:extLst>
          </p:cNvPr>
          <p:cNvCxnSpPr>
            <a:cxnSpLocks/>
          </p:cNvCxnSpPr>
          <p:nvPr/>
        </p:nvCxnSpPr>
        <p:spPr>
          <a:xfrm>
            <a:off x="250806" y="1441661"/>
            <a:ext cx="7560851" cy="0"/>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2">
            <a:extLst>
              <a:ext uri="{FF2B5EF4-FFF2-40B4-BE49-F238E27FC236}">
                <a16:creationId xmlns:a16="http://schemas.microsoft.com/office/drawing/2014/main" id="{BC318BE4-8385-8985-3FF0-6E7DECD3B4E4}"/>
              </a:ext>
            </a:extLst>
          </p:cNvPr>
          <p:cNvSpPr txBox="1">
            <a:spLocks noChangeArrowheads="1"/>
          </p:cNvSpPr>
          <p:nvPr/>
        </p:nvSpPr>
        <p:spPr bwMode="auto">
          <a:xfrm>
            <a:off x="2154511" y="1472422"/>
            <a:ext cx="1282402"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40</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17" name="直線矢印コネクタ 16">
            <a:extLst>
              <a:ext uri="{FF2B5EF4-FFF2-40B4-BE49-F238E27FC236}">
                <a16:creationId xmlns:a16="http://schemas.microsoft.com/office/drawing/2014/main" id="{B9B8E963-79BF-210B-F4B9-D29550B5B394}"/>
              </a:ext>
            </a:extLst>
          </p:cNvPr>
          <p:cNvCxnSpPr>
            <a:cxnSpLocks/>
          </p:cNvCxnSpPr>
          <p:nvPr/>
        </p:nvCxnSpPr>
        <p:spPr>
          <a:xfrm flipH="1">
            <a:off x="7811657" y="1472422"/>
            <a:ext cx="1578" cy="1222026"/>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2">
            <a:extLst>
              <a:ext uri="{FF2B5EF4-FFF2-40B4-BE49-F238E27FC236}">
                <a16:creationId xmlns:a16="http://schemas.microsoft.com/office/drawing/2014/main" id="{B19E7584-3CF0-D973-DDF9-1D2E62C73F15}"/>
              </a:ext>
            </a:extLst>
          </p:cNvPr>
          <p:cNvSpPr txBox="1">
            <a:spLocks noChangeArrowheads="1"/>
          </p:cNvSpPr>
          <p:nvPr/>
        </p:nvSpPr>
        <p:spPr bwMode="auto">
          <a:xfrm rot="16200000">
            <a:off x="7003643" y="1476353"/>
            <a:ext cx="1097727"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5</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19" name="直線矢印コネクタ 18">
            <a:extLst>
              <a:ext uri="{FF2B5EF4-FFF2-40B4-BE49-F238E27FC236}">
                <a16:creationId xmlns:a16="http://schemas.microsoft.com/office/drawing/2014/main" id="{0E96340F-7F2E-788D-26C1-06115BAC022B}"/>
              </a:ext>
            </a:extLst>
          </p:cNvPr>
          <p:cNvCxnSpPr>
            <a:cxnSpLocks/>
          </p:cNvCxnSpPr>
          <p:nvPr/>
        </p:nvCxnSpPr>
        <p:spPr>
          <a:xfrm flipH="1">
            <a:off x="7801664" y="2791688"/>
            <a:ext cx="1578" cy="1222026"/>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2">
            <a:extLst>
              <a:ext uri="{FF2B5EF4-FFF2-40B4-BE49-F238E27FC236}">
                <a16:creationId xmlns:a16="http://schemas.microsoft.com/office/drawing/2014/main" id="{CC5B83B3-2923-533E-9702-247530F929F2}"/>
              </a:ext>
            </a:extLst>
          </p:cNvPr>
          <p:cNvSpPr txBox="1">
            <a:spLocks noChangeArrowheads="1"/>
          </p:cNvSpPr>
          <p:nvPr/>
        </p:nvSpPr>
        <p:spPr bwMode="auto">
          <a:xfrm rot="16200000">
            <a:off x="7254280" y="3192362"/>
            <a:ext cx="477457"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5</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24" name="正方形/長方形 23">
            <a:extLst>
              <a:ext uri="{FF2B5EF4-FFF2-40B4-BE49-F238E27FC236}">
                <a16:creationId xmlns:a16="http://schemas.microsoft.com/office/drawing/2014/main" id="{314EC27A-5B7D-FA30-5F93-323BA9FB2E47}"/>
              </a:ext>
            </a:extLst>
          </p:cNvPr>
          <p:cNvSpPr/>
          <p:nvPr/>
        </p:nvSpPr>
        <p:spPr>
          <a:xfrm>
            <a:off x="131834" y="2648464"/>
            <a:ext cx="1871601" cy="206276"/>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descr="絵と文字の加工写真&#10;&#10;中程度の精度で自動的に生成された説明">
            <a:extLst>
              <a:ext uri="{FF2B5EF4-FFF2-40B4-BE49-F238E27FC236}">
                <a16:creationId xmlns:a16="http://schemas.microsoft.com/office/drawing/2014/main" id="{F946BCD0-F331-9251-9BD8-0E3D52CDC5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4830" y="4370995"/>
            <a:ext cx="1439170" cy="2335939"/>
          </a:xfrm>
          <a:prstGeom prst="rect">
            <a:avLst/>
          </a:prstGeom>
        </p:spPr>
      </p:pic>
      <p:sp>
        <p:nvSpPr>
          <p:cNvPr id="27" name="テキスト ボックス 2">
            <a:extLst>
              <a:ext uri="{FF2B5EF4-FFF2-40B4-BE49-F238E27FC236}">
                <a16:creationId xmlns:a16="http://schemas.microsoft.com/office/drawing/2014/main" id="{6D6BB4A2-67F2-D026-89A7-8A17F2DCBAD2}"/>
              </a:ext>
            </a:extLst>
          </p:cNvPr>
          <p:cNvSpPr txBox="1">
            <a:spLocks noChangeArrowheads="1"/>
          </p:cNvSpPr>
          <p:nvPr/>
        </p:nvSpPr>
        <p:spPr bwMode="auto">
          <a:xfrm rot="16200000">
            <a:off x="7732213" y="2152886"/>
            <a:ext cx="477457"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a:latin typeface="ＭＳ ゴシック" panose="020B0609070205080204" pitchFamily="49" charset="-128"/>
                <a:ea typeface="ＭＳ ゴシック" panose="020B0609070205080204" pitchFamily="49" charset="-128"/>
              </a:rPr>
              <a:t>10</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28" name="直線コネクタ 27">
            <a:extLst>
              <a:ext uri="{FF2B5EF4-FFF2-40B4-BE49-F238E27FC236}">
                <a16:creationId xmlns:a16="http://schemas.microsoft.com/office/drawing/2014/main" id="{1DD6386E-D460-BAC8-1BCA-51A581E01789}"/>
              </a:ext>
            </a:extLst>
          </p:cNvPr>
          <p:cNvCxnSpPr>
            <a:cxnSpLocks/>
          </p:cNvCxnSpPr>
          <p:nvPr/>
        </p:nvCxnSpPr>
        <p:spPr>
          <a:xfrm flipV="1">
            <a:off x="1087458" y="2937894"/>
            <a:ext cx="0" cy="1681101"/>
          </a:xfrm>
          <a:prstGeom prst="line">
            <a:avLst/>
          </a:prstGeom>
          <a:ln w="1905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921CB763-9380-1625-2F94-3ACFFAD32570}"/>
              </a:ext>
            </a:extLst>
          </p:cNvPr>
          <p:cNvCxnSpPr>
            <a:cxnSpLocks/>
          </p:cNvCxnSpPr>
          <p:nvPr/>
        </p:nvCxnSpPr>
        <p:spPr>
          <a:xfrm flipV="1">
            <a:off x="3852419" y="3993857"/>
            <a:ext cx="0" cy="631516"/>
          </a:xfrm>
          <a:prstGeom prst="line">
            <a:avLst/>
          </a:prstGeom>
          <a:ln w="1905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3207CB03-BB02-F07B-280D-D13124530CA6}"/>
              </a:ext>
            </a:extLst>
          </p:cNvPr>
          <p:cNvCxnSpPr>
            <a:cxnSpLocks/>
          </p:cNvCxnSpPr>
          <p:nvPr/>
        </p:nvCxnSpPr>
        <p:spPr>
          <a:xfrm flipV="1">
            <a:off x="3870821" y="3939568"/>
            <a:ext cx="1752799" cy="674245"/>
          </a:xfrm>
          <a:prstGeom prst="line">
            <a:avLst/>
          </a:prstGeom>
          <a:ln w="1905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6" name="吹き出し: 角を丸めた四角形 35">
            <a:extLst>
              <a:ext uri="{FF2B5EF4-FFF2-40B4-BE49-F238E27FC236}">
                <a16:creationId xmlns:a16="http://schemas.microsoft.com/office/drawing/2014/main" id="{EC736A65-1060-3D77-F4CB-9580014392F6}"/>
              </a:ext>
            </a:extLst>
          </p:cNvPr>
          <p:cNvSpPr/>
          <p:nvPr/>
        </p:nvSpPr>
        <p:spPr>
          <a:xfrm>
            <a:off x="2645173" y="5385578"/>
            <a:ext cx="3853653" cy="998188"/>
          </a:xfrm>
          <a:prstGeom prst="wedgeRoundRectCallout">
            <a:avLst>
              <a:gd name="adj1" fmla="val -17359"/>
              <a:gd name="adj2" fmla="val -83410"/>
              <a:gd name="adj3" fmla="val 16667"/>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rPr>
              <a:t>横軸は場所を変えても使えるように、動かせる</a:t>
            </a:r>
          </a:p>
        </p:txBody>
      </p:sp>
    </p:spTree>
    <p:extLst>
      <p:ext uri="{BB962C8B-B14F-4D97-AF65-F5344CB8AC3E}">
        <p14:creationId xmlns:p14="http://schemas.microsoft.com/office/powerpoint/2010/main" val="1897892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絵と文字の加工写真&#10;&#10;中程度の精度で自動的に生成された説明">
            <a:extLst>
              <a:ext uri="{FF2B5EF4-FFF2-40B4-BE49-F238E27FC236}">
                <a16:creationId xmlns:a16="http://schemas.microsoft.com/office/drawing/2014/main" id="{ADD7B6A6-5177-C1D8-3100-B4E3206104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6412" y="3661558"/>
            <a:ext cx="837317" cy="1359062"/>
          </a:xfrm>
          <a:prstGeom prst="rect">
            <a:avLst/>
          </a:prstGeom>
        </p:spPr>
      </p:pic>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212651" y="13339"/>
            <a:ext cx="889907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a:ea typeface="ＭＳ Ｐゴシック" panose="020B0600070205080204" pitchFamily="50" charset="-128"/>
              </a:rPr>
              <a:t>フロント・スタッフの使い方　</a:t>
            </a:r>
            <a:r>
              <a:rPr lang="ja-JP" altLang="en-US" sz="1800" kern="0">
                <a:ea typeface="ＭＳ Ｐゴシック" panose="020B0600070205080204" pitchFamily="50" charset="-128"/>
              </a:rPr>
              <a:t>縦にして、高さをはかる場合　</a:t>
            </a:r>
          </a:p>
        </p:txBody>
      </p:sp>
      <p:cxnSp>
        <p:nvCxnSpPr>
          <p:cNvPr id="78" name="直線コネクタ 77">
            <a:extLst>
              <a:ext uri="{FF2B5EF4-FFF2-40B4-BE49-F238E27FC236}">
                <a16:creationId xmlns:a16="http://schemas.microsoft.com/office/drawing/2014/main" id="{8716DE98-9A48-11FF-A7CA-24D5CBFB285A}"/>
              </a:ext>
            </a:extLst>
          </p:cNvPr>
          <p:cNvCxnSpPr>
            <a:cxnSpLocks/>
          </p:cNvCxnSpPr>
          <p:nvPr/>
        </p:nvCxnSpPr>
        <p:spPr>
          <a:xfrm>
            <a:off x="-13637" y="3183328"/>
            <a:ext cx="8673663" cy="12182"/>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263FE2F3-5F90-F14B-E277-D412319BBFEC}"/>
              </a:ext>
            </a:extLst>
          </p:cNvPr>
          <p:cNvSpPr/>
          <p:nvPr/>
        </p:nvSpPr>
        <p:spPr>
          <a:xfrm>
            <a:off x="3006514" y="3136074"/>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394905C3-D8CE-FDB4-AE6A-555ACA1153DA}"/>
              </a:ext>
            </a:extLst>
          </p:cNvPr>
          <p:cNvSpPr/>
          <p:nvPr/>
        </p:nvSpPr>
        <p:spPr>
          <a:xfrm>
            <a:off x="3373925" y="3136074"/>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7C4BD059-7A30-1A13-342F-6E951847AAF1}"/>
              </a:ext>
            </a:extLst>
          </p:cNvPr>
          <p:cNvSpPr/>
          <p:nvPr/>
        </p:nvSpPr>
        <p:spPr>
          <a:xfrm>
            <a:off x="3730605" y="3136074"/>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BF449330-27C3-0FC4-08A7-03EC76029E97}"/>
              </a:ext>
            </a:extLst>
          </p:cNvPr>
          <p:cNvSpPr/>
          <p:nvPr/>
        </p:nvSpPr>
        <p:spPr>
          <a:xfrm rot="5400000">
            <a:off x="3572219" y="3136074"/>
            <a:ext cx="360000" cy="72000"/>
          </a:xfrm>
          <a:prstGeom prst="rect">
            <a:avLst/>
          </a:prstGeom>
          <a:solidFill>
            <a:srgbClr val="FFC000"/>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コネクタ 28">
            <a:extLst>
              <a:ext uri="{FF2B5EF4-FFF2-40B4-BE49-F238E27FC236}">
                <a16:creationId xmlns:a16="http://schemas.microsoft.com/office/drawing/2014/main" id="{44B1CBDE-AF9B-F90E-3CB9-7DEC24AC1BF7}"/>
              </a:ext>
            </a:extLst>
          </p:cNvPr>
          <p:cNvCxnSpPr>
            <a:cxnSpLocks/>
            <a:endCxn id="97" idx="4"/>
          </p:cNvCxnSpPr>
          <p:nvPr/>
        </p:nvCxnSpPr>
        <p:spPr>
          <a:xfrm flipH="1">
            <a:off x="269014" y="964892"/>
            <a:ext cx="33983" cy="430838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8E58646E-0550-3D56-D45B-E3DD97840CE5}"/>
              </a:ext>
            </a:extLst>
          </p:cNvPr>
          <p:cNvCxnSpPr>
            <a:cxnSpLocks/>
          </p:cNvCxnSpPr>
          <p:nvPr/>
        </p:nvCxnSpPr>
        <p:spPr>
          <a:xfrm>
            <a:off x="302997" y="964892"/>
            <a:ext cx="3807600" cy="222360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33068E51-1001-C740-0FA8-25FAE2FBAE79}"/>
              </a:ext>
            </a:extLst>
          </p:cNvPr>
          <p:cNvCxnSpPr>
            <a:cxnSpLocks/>
            <a:endCxn id="26" idx="3"/>
          </p:cNvCxnSpPr>
          <p:nvPr/>
        </p:nvCxnSpPr>
        <p:spPr>
          <a:xfrm flipV="1">
            <a:off x="245831" y="3172074"/>
            <a:ext cx="3844774" cy="2088303"/>
          </a:xfrm>
          <a:prstGeom prst="line">
            <a:avLst/>
          </a:prstGeom>
          <a:ln w="12700">
            <a:solidFill>
              <a:schemeClr val="tx1">
                <a:alpha val="4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46" name="グラフィックス 45">
            <a:extLst>
              <a:ext uri="{FF2B5EF4-FFF2-40B4-BE49-F238E27FC236}">
                <a16:creationId xmlns:a16="http://schemas.microsoft.com/office/drawing/2014/main" id="{3BCB7C4F-5637-0302-80A5-9BF76ED16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4155547" y="2715082"/>
            <a:ext cx="250578" cy="407176"/>
          </a:xfrm>
          <a:prstGeom prst="rect">
            <a:avLst/>
          </a:prstGeom>
        </p:spPr>
      </p:pic>
      <p:sp>
        <p:nvSpPr>
          <p:cNvPr id="49" name="テキスト ボックス 2">
            <a:extLst>
              <a:ext uri="{FF2B5EF4-FFF2-40B4-BE49-F238E27FC236}">
                <a16:creationId xmlns:a16="http://schemas.microsoft.com/office/drawing/2014/main" id="{C1009DF5-7875-23C2-D1CB-E1E9AE860E13}"/>
              </a:ext>
            </a:extLst>
          </p:cNvPr>
          <p:cNvSpPr txBox="1">
            <a:spLocks noChangeArrowheads="1"/>
          </p:cNvSpPr>
          <p:nvPr/>
        </p:nvSpPr>
        <p:spPr bwMode="auto">
          <a:xfrm>
            <a:off x="3899689" y="2743246"/>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rPr>
              <a:t>A</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0" name="テキスト ボックス 2">
            <a:extLst>
              <a:ext uri="{FF2B5EF4-FFF2-40B4-BE49-F238E27FC236}">
                <a16:creationId xmlns:a16="http://schemas.microsoft.com/office/drawing/2014/main" id="{A582AAF4-6355-D020-0798-F3B912976CC6}"/>
              </a:ext>
            </a:extLst>
          </p:cNvPr>
          <p:cNvSpPr txBox="1">
            <a:spLocks noChangeArrowheads="1"/>
          </p:cNvSpPr>
          <p:nvPr/>
        </p:nvSpPr>
        <p:spPr bwMode="auto">
          <a:xfrm>
            <a:off x="32872" y="821745"/>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C</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1" name="テキスト ボックス 2">
            <a:extLst>
              <a:ext uri="{FF2B5EF4-FFF2-40B4-BE49-F238E27FC236}">
                <a16:creationId xmlns:a16="http://schemas.microsoft.com/office/drawing/2014/main" id="{E0D97BE1-662B-7791-7111-C993BC35E490}"/>
              </a:ext>
            </a:extLst>
          </p:cNvPr>
          <p:cNvSpPr txBox="1">
            <a:spLocks noChangeArrowheads="1"/>
          </p:cNvSpPr>
          <p:nvPr/>
        </p:nvSpPr>
        <p:spPr bwMode="auto">
          <a:xfrm>
            <a:off x="2036" y="2948156"/>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E</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2" name="テキスト ボックス 2">
            <a:extLst>
              <a:ext uri="{FF2B5EF4-FFF2-40B4-BE49-F238E27FC236}">
                <a16:creationId xmlns:a16="http://schemas.microsoft.com/office/drawing/2014/main" id="{54350F34-3F48-19FA-8598-BBFC7E894C13}"/>
              </a:ext>
            </a:extLst>
          </p:cNvPr>
          <p:cNvSpPr txBox="1">
            <a:spLocks noChangeArrowheads="1"/>
          </p:cNvSpPr>
          <p:nvPr/>
        </p:nvSpPr>
        <p:spPr bwMode="auto">
          <a:xfrm>
            <a:off x="0" y="5035827"/>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D</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grpSp>
        <p:nvGrpSpPr>
          <p:cNvPr id="90" name="グループ化 89">
            <a:extLst>
              <a:ext uri="{FF2B5EF4-FFF2-40B4-BE49-F238E27FC236}">
                <a16:creationId xmlns:a16="http://schemas.microsoft.com/office/drawing/2014/main" id="{68B10F56-8884-2611-B443-47F77608A9F2}"/>
              </a:ext>
            </a:extLst>
          </p:cNvPr>
          <p:cNvGrpSpPr/>
          <p:nvPr/>
        </p:nvGrpSpPr>
        <p:grpSpPr>
          <a:xfrm>
            <a:off x="114722" y="975629"/>
            <a:ext cx="174255" cy="2171700"/>
            <a:chOff x="596117" y="1248733"/>
            <a:chExt cx="174255" cy="2171700"/>
          </a:xfrm>
        </p:grpSpPr>
        <p:sp>
          <p:nvSpPr>
            <p:cNvPr id="86" name="フリーフォーム: 図形 85">
              <a:extLst>
                <a:ext uri="{FF2B5EF4-FFF2-40B4-BE49-F238E27FC236}">
                  <a16:creationId xmlns:a16="http://schemas.microsoft.com/office/drawing/2014/main" id="{ECBF232A-0DC7-0777-07A3-2D9EED67343A}"/>
                </a:ext>
              </a:extLst>
            </p:cNvPr>
            <p:cNvSpPr/>
            <p:nvPr/>
          </p:nvSpPr>
          <p:spPr>
            <a:xfrm>
              <a:off x="660520" y="1248733"/>
              <a:ext cx="109852" cy="2171700"/>
            </a:xfrm>
            <a:custGeom>
              <a:avLst/>
              <a:gdLst>
                <a:gd name="connsiteX0" fmla="*/ 15240 w 15240"/>
                <a:gd name="connsiteY0" fmla="*/ 0 h 2171700"/>
                <a:gd name="connsiteX1" fmla="*/ 0 w 15240"/>
                <a:gd name="connsiteY1" fmla="*/ 2171700 h 2171700"/>
                <a:gd name="connsiteX0" fmla="*/ 60960 w 60960"/>
                <a:gd name="connsiteY0" fmla="*/ 0 h 2171700"/>
                <a:gd name="connsiteX1" fmla="*/ 0 w 60960"/>
                <a:gd name="connsiteY1" fmla="*/ 1104900 h 2171700"/>
                <a:gd name="connsiteX2" fmla="*/ 45720 w 60960"/>
                <a:gd name="connsiteY2" fmla="*/ 2171700 h 2171700"/>
                <a:gd name="connsiteX0" fmla="*/ 61573 w 61573"/>
                <a:gd name="connsiteY0" fmla="*/ 0 h 2171700"/>
                <a:gd name="connsiteX1" fmla="*/ 613 w 61573"/>
                <a:gd name="connsiteY1" fmla="*/ 1104900 h 2171700"/>
                <a:gd name="connsiteX2" fmla="*/ 31093 w 61573"/>
                <a:gd name="connsiteY2" fmla="*/ 1562100 h 2171700"/>
                <a:gd name="connsiteX3" fmla="*/ 46333 w 61573"/>
                <a:gd name="connsiteY3" fmla="*/ 2171700 h 2171700"/>
                <a:gd name="connsiteX0" fmla="*/ 61573 w 61573"/>
                <a:gd name="connsiteY0" fmla="*/ 0 h 2171700"/>
                <a:gd name="connsiteX1" fmla="*/ 38714 w 61573"/>
                <a:gd name="connsiteY1" fmla="*/ 541020 h 2171700"/>
                <a:gd name="connsiteX2" fmla="*/ 613 w 61573"/>
                <a:gd name="connsiteY2" fmla="*/ 1104900 h 2171700"/>
                <a:gd name="connsiteX3" fmla="*/ 31093 w 61573"/>
                <a:gd name="connsiteY3" fmla="*/ 1562100 h 2171700"/>
                <a:gd name="connsiteX4" fmla="*/ 46333 w 61573"/>
                <a:gd name="connsiteY4" fmla="*/ 2171700 h 2171700"/>
                <a:gd name="connsiteX0" fmla="*/ 63004 w 63004"/>
                <a:gd name="connsiteY0" fmla="*/ 0 h 2171700"/>
                <a:gd name="connsiteX1" fmla="*/ 40145 w 63004"/>
                <a:gd name="connsiteY1" fmla="*/ 541020 h 2171700"/>
                <a:gd name="connsiteX2" fmla="*/ 2044 w 63004"/>
                <a:gd name="connsiteY2" fmla="*/ 1104900 h 2171700"/>
                <a:gd name="connsiteX3" fmla="*/ 9664 w 63004"/>
                <a:gd name="connsiteY3" fmla="*/ 1584960 h 2171700"/>
                <a:gd name="connsiteX4" fmla="*/ 47764 w 63004"/>
                <a:gd name="connsiteY4" fmla="*/ 2171700 h 2171700"/>
                <a:gd name="connsiteX0" fmla="*/ 63004 w 63004"/>
                <a:gd name="connsiteY0" fmla="*/ 0 h 2171700"/>
                <a:gd name="connsiteX1" fmla="*/ 17285 w 63004"/>
                <a:gd name="connsiteY1" fmla="*/ 556260 h 2171700"/>
                <a:gd name="connsiteX2" fmla="*/ 2044 w 63004"/>
                <a:gd name="connsiteY2" fmla="*/ 1104900 h 2171700"/>
                <a:gd name="connsiteX3" fmla="*/ 9664 w 63004"/>
                <a:gd name="connsiteY3" fmla="*/ 1584960 h 2171700"/>
                <a:gd name="connsiteX4" fmla="*/ 47764 w 63004"/>
                <a:gd name="connsiteY4" fmla="*/ 217170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04" h="2171700">
                  <a:moveTo>
                    <a:pt x="63004" y="0"/>
                  </a:moveTo>
                  <a:cubicBezTo>
                    <a:pt x="60464" y="88900"/>
                    <a:pt x="27445" y="372110"/>
                    <a:pt x="17285" y="556260"/>
                  </a:cubicBezTo>
                  <a:cubicBezTo>
                    <a:pt x="7125" y="740410"/>
                    <a:pt x="4584" y="933450"/>
                    <a:pt x="2044" y="1104900"/>
                  </a:cubicBezTo>
                  <a:cubicBezTo>
                    <a:pt x="-3036" y="1365250"/>
                    <a:pt x="2044" y="1407160"/>
                    <a:pt x="9664" y="1584960"/>
                  </a:cubicBezTo>
                  <a:cubicBezTo>
                    <a:pt x="17284" y="1762760"/>
                    <a:pt x="45224" y="2070100"/>
                    <a:pt x="47764" y="2171700"/>
                  </a:cubicBezTo>
                </a:path>
              </a:pathLst>
            </a:cu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8" name="直線コネクタ 87">
              <a:extLst>
                <a:ext uri="{FF2B5EF4-FFF2-40B4-BE49-F238E27FC236}">
                  <a16:creationId xmlns:a16="http://schemas.microsoft.com/office/drawing/2014/main" id="{FCD0F7CD-26DE-A5AF-CB1B-8DA31FD5BBD2}"/>
                </a:ext>
              </a:extLst>
            </p:cNvPr>
            <p:cNvCxnSpPr/>
            <p:nvPr/>
          </p:nvCxnSpPr>
          <p:spPr>
            <a:xfrm>
              <a:off x="596833" y="2347178"/>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F588DB17-BF46-41DA-9DA5-981EF0210453}"/>
                </a:ext>
              </a:extLst>
            </p:cNvPr>
            <p:cNvCxnSpPr/>
            <p:nvPr/>
          </p:nvCxnSpPr>
          <p:spPr>
            <a:xfrm>
              <a:off x="596117" y="2381740"/>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96" name="グループ化 95">
            <a:extLst>
              <a:ext uri="{FF2B5EF4-FFF2-40B4-BE49-F238E27FC236}">
                <a16:creationId xmlns:a16="http://schemas.microsoft.com/office/drawing/2014/main" id="{7637E0E5-4FE0-ED5F-3F69-607D6BB96DC4}"/>
              </a:ext>
            </a:extLst>
          </p:cNvPr>
          <p:cNvGrpSpPr/>
          <p:nvPr/>
        </p:nvGrpSpPr>
        <p:grpSpPr>
          <a:xfrm>
            <a:off x="121331" y="3101575"/>
            <a:ext cx="174255" cy="2171700"/>
            <a:chOff x="596117" y="1248733"/>
            <a:chExt cx="174255" cy="2171700"/>
          </a:xfrm>
        </p:grpSpPr>
        <p:sp>
          <p:nvSpPr>
            <p:cNvPr id="97" name="フリーフォーム: 図形 96">
              <a:extLst>
                <a:ext uri="{FF2B5EF4-FFF2-40B4-BE49-F238E27FC236}">
                  <a16:creationId xmlns:a16="http://schemas.microsoft.com/office/drawing/2014/main" id="{9732FFA4-AA47-A48A-14F4-1A434C147F7F}"/>
                </a:ext>
              </a:extLst>
            </p:cNvPr>
            <p:cNvSpPr/>
            <p:nvPr/>
          </p:nvSpPr>
          <p:spPr>
            <a:xfrm>
              <a:off x="660520" y="1248733"/>
              <a:ext cx="109852" cy="2171700"/>
            </a:xfrm>
            <a:custGeom>
              <a:avLst/>
              <a:gdLst>
                <a:gd name="connsiteX0" fmla="*/ 15240 w 15240"/>
                <a:gd name="connsiteY0" fmla="*/ 0 h 2171700"/>
                <a:gd name="connsiteX1" fmla="*/ 0 w 15240"/>
                <a:gd name="connsiteY1" fmla="*/ 2171700 h 2171700"/>
                <a:gd name="connsiteX0" fmla="*/ 60960 w 60960"/>
                <a:gd name="connsiteY0" fmla="*/ 0 h 2171700"/>
                <a:gd name="connsiteX1" fmla="*/ 0 w 60960"/>
                <a:gd name="connsiteY1" fmla="*/ 1104900 h 2171700"/>
                <a:gd name="connsiteX2" fmla="*/ 45720 w 60960"/>
                <a:gd name="connsiteY2" fmla="*/ 2171700 h 2171700"/>
                <a:gd name="connsiteX0" fmla="*/ 61573 w 61573"/>
                <a:gd name="connsiteY0" fmla="*/ 0 h 2171700"/>
                <a:gd name="connsiteX1" fmla="*/ 613 w 61573"/>
                <a:gd name="connsiteY1" fmla="*/ 1104900 h 2171700"/>
                <a:gd name="connsiteX2" fmla="*/ 31093 w 61573"/>
                <a:gd name="connsiteY2" fmla="*/ 1562100 h 2171700"/>
                <a:gd name="connsiteX3" fmla="*/ 46333 w 61573"/>
                <a:gd name="connsiteY3" fmla="*/ 2171700 h 2171700"/>
                <a:gd name="connsiteX0" fmla="*/ 61573 w 61573"/>
                <a:gd name="connsiteY0" fmla="*/ 0 h 2171700"/>
                <a:gd name="connsiteX1" fmla="*/ 38714 w 61573"/>
                <a:gd name="connsiteY1" fmla="*/ 541020 h 2171700"/>
                <a:gd name="connsiteX2" fmla="*/ 613 w 61573"/>
                <a:gd name="connsiteY2" fmla="*/ 1104900 h 2171700"/>
                <a:gd name="connsiteX3" fmla="*/ 31093 w 61573"/>
                <a:gd name="connsiteY3" fmla="*/ 1562100 h 2171700"/>
                <a:gd name="connsiteX4" fmla="*/ 46333 w 61573"/>
                <a:gd name="connsiteY4" fmla="*/ 2171700 h 2171700"/>
                <a:gd name="connsiteX0" fmla="*/ 63004 w 63004"/>
                <a:gd name="connsiteY0" fmla="*/ 0 h 2171700"/>
                <a:gd name="connsiteX1" fmla="*/ 40145 w 63004"/>
                <a:gd name="connsiteY1" fmla="*/ 541020 h 2171700"/>
                <a:gd name="connsiteX2" fmla="*/ 2044 w 63004"/>
                <a:gd name="connsiteY2" fmla="*/ 1104900 h 2171700"/>
                <a:gd name="connsiteX3" fmla="*/ 9664 w 63004"/>
                <a:gd name="connsiteY3" fmla="*/ 1584960 h 2171700"/>
                <a:gd name="connsiteX4" fmla="*/ 47764 w 63004"/>
                <a:gd name="connsiteY4" fmla="*/ 2171700 h 2171700"/>
                <a:gd name="connsiteX0" fmla="*/ 63004 w 63004"/>
                <a:gd name="connsiteY0" fmla="*/ 0 h 2171700"/>
                <a:gd name="connsiteX1" fmla="*/ 17285 w 63004"/>
                <a:gd name="connsiteY1" fmla="*/ 556260 h 2171700"/>
                <a:gd name="connsiteX2" fmla="*/ 2044 w 63004"/>
                <a:gd name="connsiteY2" fmla="*/ 1104900 h 2171700"/>
                <a:gd name="connsiteX3" fmla="*/ 9664 w 63004"/>
                <a:gd name="connsiteY3" fmla="*/ 1584960 h 2171700"/>
                <a:gd name="connsiteX4" fmla="*/ 47764 w 63004"/>
                <a:gd name="connsiteY4" fmla="*/ 217170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04" h="2171700">
                  <a:moveTo>
                    <a:pt x="63004" y="0"/>
                  </a:moveTo>
                  <a:cubicBezTo>
                    <a:pt x="60464" y="88900"/>
                    <a:pt x="27445" y="372110"/>
                    <a:pt x="17285" y="556260"/>
                  </a:cubicBezTo>
                  <a:cubicBezTo>
                    <a:pt x="7125" y="740410"/>
                    <a:pt x="4584" y="933450"/>
                    <a:pt x="2044" y="1104900"/>
                  </a:cubicBezTo>
                  <a:cubicBezTo>
                    <a:pt x="-3036" y="1365250"/>
                    <a:pt x="2044" y="1407160"/>
                    <a:pt x="9664" y="1584960"/>
                  </a:cubicBezTo>
                  <a:cubicBezTo>
                    <a:pt x="17284" y="1762760"/>
                    <a:pt x="45224" y="2070100"/>
                    <a:pt x="47764" y="2171700"/>
                  </a:cubicBezTo>
                </a:path>
              </a:pathLst>
            </a:cu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8" name="直線コネクタ 97">
              <a:extLst>
                <a:ext uri="{FF2B5EF4-FFF2-40B4-BE49-F238E27FC236}">
                  <a16:creationId xmlns:a16="http://schemas.microsoft.com/office/drawing/2014/main" id="{3FB617BD-9293-BB60-C688-344381C37689}"/>
                </a:ext>
              </a:extLst>
            </p:cNvPr>
            <p:cNvCxnSpPr/>
            <p:nvPr/>
          </p:nvCxnSpPr>
          <p:spPr>
            <a:xfrm>
              <a:off x="596833" y="2347178"/>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BA19F26D-425D-6539-1845-B818AE17667F}"/>
                </a:ext>
              </a:extLst>
            </p:cNvPr>
            <p:cNvCxnSpPr/>
            <p:nvPr/>
          </p:nvCxnSpPr>
          <p:spPr>
            <a:xfrm>
              <a:off x="596117" y="2381740"/>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64" name="正方形/長方形 63">
            <a:extLst>
              <a:ext uri="{FF2B5EF4-FFF2-40B4-BE49-F238E27FC236}">
                <a16:creationId xmlns:a16="http://schemas.microsoft.com/office/drawing/2014/main" id="{6A653434-8AC8-BD55-343E-59BEBF1A2B7C}"/>
              </a:ext>
            </a:extLst>
          </p:cNvPr>
          <p:cNvSpPr/>
          <p:nvPr/>
        </p:nvSpPr>
        <p:spPr>
          <a:xfrm rot="5400000">
            <a:off x="6622524" y="1109578"/>
            <a:ext cx="789177" cy="155871"/>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088AC76A-29E9-2BAD-1589-0C65E421743F}"/>
              </a:ext>
            </a:extLst>
          </p:cNvPr>
          <p:cNvSpPr/>
          <p:nvPr/>
        </p:nvSpPr>
        <p:spPr>
          <a:xfrm rot="5400000">
            <a:off x="7390090" y="1112632"/>
            <a:ext cx="789177" cy="155871"/>
          </a:xfrm>
          <a:prstGeom prst="rect">
            <a:avLst/>
          </a:prstGeom>
          <a:solidFill>
            <a:srgbClr val="FFC000">
              <a:alpha val="13000"/>
            </a:srgbClr>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77741570-74C4-ADB1-FC03-CF8A24D45FBC}"/>
              </a:ext>
            </a:extLst>
          </p:cNvPr>
          <p:cNvSpPr/>
          <p:nvPr/>
        </p:nvSpPr>
        <p:spPr>
          <a:xfrm>
            <a:off x="6230459" y="1154265"/>
            <a:ext cx="779353" cy="115244"/>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a:extLst>
              <a:ext uri="{FF2B5EF4-FFF2-40B4-BE49-F238E27FC236}">
                <a16:creationId xmlns:a16="http://schemas.microsoft.com/office/drawing/2014/main" id="{FB21A376-7593-A9C8-874B-73E5A5AD9427}"/>
              </a:ext>
            </a:extLst>
          </p:cNvPr>
          <p:cNvSpPr/>
          <p:nvPr/>
        </p:nvSpPr>
        <p:spPr>
          <a:xfrm>
            <a:off x="7025855" y="1154265"/>
            <a:ext cx="779353" cy="115244"/>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a:extLst>
              <a:ext uri="{FF2B5EF4-FFF2-40B4-BE49-F238E27FC236}">
                <a16:creationId xmlns:a16="http://schemas.microsoft.com/office/drawing/2014/main" id="{B04732D4-DE5B-C563-33E2-D3F0F63BF1D9}"/>
              </a:ext>
            </a:extLst>
          </p:cNvPr>
          <p:cNvSpPr/>
          <p:nvPr/>
        </p:nvSpPr>
        <p:spPr>
          <a:xfrm>
            <a:off x="7798021" y="1154265"/>
            <a:ext cx="779353" cy="115244"/>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6" name="直線矢印コネクタ 65">
            <a:extLst>
              <a:ext uri="{FF2B5EF4-FFF2-40B4-BE49-F238E27FC236}">
                <a16:creationId xmlns:a16="http://schemas.microsoft.com/office/drawing/2014/main" id="{F113978D-959B-CEEC-D84A-B61DA299CB78}"/>
              </a:ext>
            </a:extLst>
          </p:cNvPr>
          <p:cNvCxnSpPr/>
          <p:nvPr/>
        </p:nvCxnSpPr>
        <p:spPr>
          <a:xfrm>
            <a:off x="6998861" y="1648291"/>
            <a:ext cx="816133" cy="0"/>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7" name="テキスト ボックス 2">
            <a:extLst>
              <a:ext uri="{FF2B5EF4-FFF2-40B4-BE49-F238E27FC236}">
                <a16:creationId xmlns:a16="http://schemas.microsoft.com/office/drawing/2014/main" id="{D1069803-6A66-50C8-E19D-7D2078D9CB0C}"/>
              </a:ext>
            </a:extLst>
          </p:cNvPr>
          <p:cNvSpPr txBox="1">
            <a:spLocks noChangeArrowheads="1"/>
          </p:cNvSpPr>
          <p:nvPr/>
        </p:nvSpPr>
        <p:spPr bwMode="auto">
          <a:xfrm>
            <a:off x="7172724" y="1401811"/>
            <a:ext cx="360001"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a:latin typeface="ＭＳ ゴシック" panose="020B0609070205080204" pitchFamily="49" charset="-128"/>
                <a:ea typeface="ＭＳ ゴシック" panose="020B0609070205080204" pitchFamily="49" charset="-128"/>
              </a:rPr>
              <a:t>1</a:t>
            </a:r>
            <a:r>
              <a:rPr kumimoji="0"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0</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68" name="直線矢印コネクタ 67">
            <a:extLst>
              <a:ext uri="{FF2B5EF4-FFF2-40B4-BE49-F238E27FC236}">
                <a16:creationId xmlns:a16="http://schemas.microsoft.com/office/drawing/2014/main" id="{DEEC9242-9E08-FA5D-5827-E86FC2ABBE60}"/>
              </a:ext>
            </a:extLst>
          </p:cNvPr>
          <p:cNvCxnSpPr/>
          <p:nvPr/>
        </p:nvCxnSpPr>
        <p:spPr>
          <a:xfrm>
            <a:off x="7815753" y="1637347"/>
            <a:ext cx="816133" cy="0"/>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9" name="テキスト ボックス 2">
            <a:extLst>
              <a:ext uri="{FF2B5EF4-FFF2-40B4-BE49-F238E27FC236}">
                <a16:creationId xmlns:a16="http://schemas.microsoft.com/office/drawing/2014/main" id="{3501C79A-A1E4-5C95-0F05-97A28C18C311}"/>
              </a:ext>
            </a:extLst>
          </p:cNvPr>
          <p:cNvSpPr txBox="1">
            <a:spLocks noChangeArrowheads="1"/>
          </p:cNvSpPr>
          <p:nvPr/>
        </p:nvSpPr>
        <p:spPr bwMode="auto">
          <a:xfrm>
            <a:off x="7942820" y="1398626"/>
            <a:ext cx="360001"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10</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70" name="直線矢印コネクタ 69">
            <a:extLst>
              <a:ext uri="{FF2B5EF4-FFF2-40B4-BE49-F238E27FC236}">
                <a16:creationId xmlns:a16="http://schemas.microsoft.com/office/drawing/2014/main" id="{C5B07B93-5CD6-9980-96C6-248C1A3B4417}"/>
              </a:ext>
            </a:extLst>
          </p:cNvPr>
          <p:cNvCxnSpPr>
            <a:cxnSpLocks/>
          </p:cNvCxnSpPr>
          <p:nvPr/>
        </p:nvCxnSpPr>
        <p:spPr>
          <a:xfrm>
            <a:off x="8847621" y="816054"/>
            <a:ext cx="0" cy="812807"/>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2" name="テキスト ボックス 2">
            <a:extLst>
              <a:ext uri="{FF2B5EF4-FFF2-40B4-BE49-F238E27FC236}">
                <a16:creationId xmlns:a16="http://schemas.microsoft.com/office/drawing/2014/main" id="{ED960523-8E29-3FBF-8A2F-DF65128F8F27}"/>
              </a:ext>
            </a:extLst>
          </p:cNvPr>
          <p:cNvSpPr txBox="1">
            <a:spLocks noChangeArrowheads="1"/>
          </p:cNvSpPr>
          <p:nvPr/>
        </p:nvSpPr>
        <p:spPr bwMode="auto">
          <a:xfrm rot="16200000">
            <a:off x="8744979" y="1063372"/>
            <a:ext cx="360001"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a:latin typeface="ＭＳ ゴシック" panose="020B0609070205080204" pitchFamily="49" charset="-128"/>
                <a:ea typeface="ＭＳ ゴシック" panose="020B0609070205080204" pitchFamily="49" charset="-128"/>
              </a:rPr>
              <a:t>10</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73" name="直線矢印コネクタ 72">
            <a:extLst>
              <a:ext uri="{FF2B5EF4-FFF2-40B4-BE49-F238E27FC236}">
                <a16:creationId xmlns:a16="http://schemas.microsoft.com/office/drawing/2014/main" id="{5CA60AA6-49A7-331D-C7B8-B4A70A33DC0E}"/>
              </a:ext>
            </a:extLst>
          </p:cNvPr>
          <p:cNvCxnSpPr>
            <a:cxnSpLocks/>
          </p:cNvCxnSpPr>
          <p:nvPr/>
        </p:nvCxnSpPr>
        <p:spPr>
          <a:xfrm>
            <a:off x="5489570" y="1680656"/>
            <a:ext cx="3148413" cy="0"/>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5" name="テキスト ボックス 2">
            <a:extLst>
              <a:ext uri="{FF2B5EF4-FFF2-40B4-BE49-F238E27FC236}">
                <a16:creationId xmlns:a16="http://schemas.microsoft.com/office/drawing/2014/main" id="{D8C33B14-E9B3-AF41-6D87-DFD7548FA13D}"/>
              </a:ext>
            </a:extLst>
          </p:cNvPr>
          <p:cNvSpPr txBox="1">
            <a:spLocks noChangeArrowheads="1"/>
          </p:cNvSpPr>
          <p:nvPr/>
        </p:nvSpPr>
        <p:spPr bwMode="auto">
          <a:xfrm>
            <a:off x="6493595" y="1404957"/>
            <a:ext cx="534005"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40</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106" name="直線矢印コネクタ 105">
            <a:extLst>
              <a:ext uri="{FF2B5EF4-FFF2-40B4-BE49-F238E27FC236}">
                <a16:creationId xmlns:a16="http://schemas.microsoft.com/office/drawing/2014/main" id="{EB9FD6C5-7748-96A8-96DD-DE6F68A0A330}"/>
              </a:ext>
            </a:extLst>
          </p:cNvPr>
          <p:cNvCxnSpPr>
            <a:cxnSpLocks/>
          </p:cNvCxnSpPr>
          <p:nvPr/>
        </p:nvCxnSpPr>
        <p:spPr>
          <a:xfrm flipH="1">
            <a:off x="8690783" y="816278"/>
            <a:ext cx="657" cy="400765"/>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8" name="テキスト ボックス 2">
            <a:extLst>
              <a:ext uri="{FF2B5EF4-FFF2-40B4-BE49-F238E27FC236}">
                <a16:creationId xmlns:a16="http://schemas.microsoft.com/office/drawing/2014/main" id="{1A684DE9-5CB1-2B1B-E264-7735634830E1}"/>
              </a:ext>
            </a:extLst>
          </p:cNvPr>
          <p:cNvSpPr txBox="1">
            <a:spLocks noChangeArrowheads="1"/>
          </p:cNvSpPr>
          <p:nvPr/>
        </p:nvSpPr>
        <p:spPr bwMode="auto">
          <a:xfrm rot="16200000">
            <a:off x="8341526" y="857555"/>
            <a:ext cx="360001"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5</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109" name="直線矢印コネクタ 108">
            <a:extLst>
              <a:ext uri="{FF2B5EF4-FFF2-40B4-BE49-F238E27FC236}">
                <a16:creationId xmlns:a16="http://schemas.microsoft.com/office/drawing/2014/main" id="{DB371B37-5D64-8C4A-4C5B-2C7397C322E4}"/>
              </a:ext>
            </a:extLst>
          </p:cNvPr>
          <p:cNvCxnSpPr>
            <a:cxnSpLocks/>
          </p:cNvCxnSpPr>
          <p:nvPr/>
        </p:nvCxnSpPr>
        <p:spPr>
          <a:xfrm flipH="1">
            <a:off x="8698255" y="1228270"/>
            <a:ext cx="657" cy="400765"/>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0" name="テキスト ボックス 2">
            <a:extLst>
              <a:ext uri="{FF2B5EF4-FFF2-40B4-BE49-F238E27FC236}">
                <a16:creationId xmlns:a16="http://schemas.microsoft.com/office/drawing/2014/main" id="{B732F545-4A7B-D62F-B910-047F1032B694}"/>
              </a:ext>
            </a:extLst>
          </p:cNvPr>
          <p:cNvSpPr txBox="1">
            <a:spLocks noChangeArrowheads="1"/>
          </p:cNvSpPr>
          <p:nvPr/>
        </p:nvSpPr>
        <p:spPr bwMode="auto">
          <a:xfrm rot="16200000">
            <a:off x="8348998" y="1269547"/>
            <a:ext cx="360001"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5</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111" name="テキスト ボックス 2">
            <a:extLst>
              <a:ext uri="{FF2B5EF4-FFF2-40B4-BE49-F238E27FC236}">
                <a16:creationId xmlns:a16="http://schemas.microsoft.com/office/drawing/2014/main" id="{E9452A50-F2E9-3274-3EC8-59ABC7E4B8F5}"/>
              </a:ext>
            </a:extLst>
          </p:cNvPr>
          <p:cNvSpPr txBox="1">
            <a:spLocks noChangeArrowheads="1"/>
          </p:cNvSpPr>
          <p:nvPr/>
        </p:nvSpPr>
        <p:spPr bwMode="auto">
          <a:xfrm>
            <a:off x="5505533" y="880996"/>
            <a:ext cx="1188702" cy="2462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主軸</a:t>
            </a: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しゅじく）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2" name="テキスト ボックス 2">
            <a:extLst>
              <a:ext uri="{FF2B5EF4-FFF2-40B4-BE49-F238E27FC236}">
                <a16:creationId xmlns:a16="http://schemas.microsoft.com/office/drawing/2014/main" id="{FCC21DC7-636C-437B-1104-24CD009D06D6}"/>
              </a:ext>
            </a:extLst>
          </p:cNvPr>
          <p:cNvSpPr txBox="1">
            <a:spLocks noChangeArrowheads="1"/>
          </p:cNvSpPr>
          <p:nvPr/>
        </p:nvSpPr>
        <p:spPr bwMode="auto">
          <a:xfrm>
            <a:off x="7552055" y="592741"/>
            <a:ext cx="1148398" cy="2462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横軸</a:t>
            </a: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よこじく）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3" name="テキスト ボックス 2">
            <a:extLst>
              <a:ext uri="{FF2B5EF4-FFF2-40B4-BE49-F238E27FC236}">
                <a16:creationId xmlns:a16="http://schemas.microsoft.com/office/drawing/2014/main" id="{A0D99823-9018-564A-A27B-DD44A23929F3}"/>
              </a:ext>
            </a:extLst>
          </p:cNvPr>
          <p:cNvSpPr txBox="1">
            <a:spLocks noChangeArrowheads="1"/>
          </p:cNvSpPr>
          <p:nvPr/>
        </p:nvSpPr>
        <p:spPr bwMode="auto">
          <a:xfrm>
            <a:off x="6660711" y="1806819"/>
            <a:ext cx="2120699" cy="55399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主軸</a:t>
            </a: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しゅじく）</a:t>
            </a: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40</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㎝と横軸（よこじく）</a:t>
            </a: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10cm</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を組みあわせたクロス・スタッフ</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 name="正方形/長方形 18">
            <a:extLst>
              <a:ext uri="{FF2B5EF4-FFF2-40B4-BE49-F238E27FC236}">
                <a16:creationId xmlns:a16="http://schemas.microsoft.com/office/drawing/2014/main" id="{328EEBCB-9C02-1F1E-3872-905EB0E9626E}"/>
              </a:ext>
            </a:extLst>
          </p:cNvPr>
          <p:cNvSpPr/>
          <p:nvPr/>
        </p:nvSpPr>
        <p:spPr>
          <a:xfrm>
            <a:off x="5489570" y="1161238"/>
            <a:ext cx="779353" cy="115244"/>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4" name="図 33">
            <a:extLst>
              <a:ext uri="{FF2B5EF4-FFF2-40B4-BE49-F238E27FC236}">
                <a16:creationId xmlns:a16="http://schemas.microsoft.com/office/drawing/2014/main" id="{9FC3AE98-8776-6E4E-9146-C9B57573A1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050" y="932575"/>
            <a:ext cx="921626" cy="2306311"/>
          </a:xfrm>
          <a:prstGeom prst="rect">
            <a:avLst/>
          </a:prstGeom>
        </p:spPr>
      </p:pic>
      <p:sp>
        <p:nvSpPr>
          <p:cNvPr id="36" name="正方形/長方形 35">
            <a:extLst>
              <a:ext uri="{FF2B5EF4-FFF2-40B4-BE49-F238E27FC236}">
                <a16:creationId xmlns:a16="http://schemas.microsoft.com/office/drawing/2014/main" id="{842DC240-EA46-2796-5C57-8682EA076F9C}"/>
              </a:ext>
            </a:extLst>
          </p:cNvPr>
          <p:cNvSpPr/>
          <p:nvPr/>
        </p:nvSpPr>
        <p:spPr>
          <a:xfrm>
            <a:off x="2631617" y="3128743"/>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Text Box 5">
            <a:extLst>
              <a:ext uri="{FF2B5EF4-FFF2-40B4-BE49-F238E27FC236}">
                <a16:creationId xmlns:a16="http://schemas.microsoft.com/office/drawing/2014/main" id="{5862BA2E-F97C-9DFB-CBD7-DEEA0AE8E34A}"/>
              </a:ext>
            </a:extLst>
          </p:cNvPr>
          <p:cNvSpPr txBox="1">
            <a:spLocks noChangeArrowheads="1"/>
          </p:cNvSpPr>
          <p:nvPr/>
        </p:nvSpPr>
        <p:spPr bwMode="auto">
          <a:xfrm>
            <a:off x="4362909" y="2979119"/>
            <a:ext cx="807106"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地面</a:t>
            </a:r>
            <a:endPar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pic>
        <p:nvPicPr>
          <p:cNvPr id="15" name="図 14">
            <a:extLst>
              <a:ext uri="{FF2B5EF4-FFF2-40B4-BE49-F238E27FC236}">
                <a16:creationId xmlns:a16="http://schemas.microsoft.com/office/drawing/2014/main" id="{9B8BA34C-E500-6F95-F76B-E96B1BE6624D}"/>
              </a:ext>
            </a:extLst>
          </p:cNvPr>
          <p:cNvPicPr>
            <a:picLocks noChangeAspect="1"/>
          </p:cNvPicPr>
          <p:nvPr/>
        </p:nvPicPr>
        <p:blipFill>
          <a:blip r:embed="rId7" cstate="print">
            <a:alphaModFix amt="28000"/>
            <a:extLst>
              <a:ext uri="{28A0092B-C50C-407E-A947-70E740481C1C}">
                <a14:useLocalDpi xmlns:a14="http://schemas.microsoft.com/office/drawing/2010/main" val="0"/>
              </a:ext>
            </a:extLst>
          </a:blip>
          <a:stretch>
            <a:fillRect/>
          </a:stretch>
        </p:blipFill>
        <p:spPr>
          <a:xfrm rot="10800000">
            <a:off x="31467" y="3147329"/>
            <a:ext cx="883584" cy="2211113"/>
          </a:xfrm>
          <a:prstGeom prst="rect">
            <a:avLst/>
          </a:prstGeom>
        </p:spPr>
      </p:pic>
      <p:sp>
        <p:nvSpPr>
          <p:cNvPr id="2" name="テキスト ボックス 2">
            <a:extLst>
              <a:ext uri="{FF2B5EF4-FFF2-40B4-BE49-F238E27FC236}">
                <a16:creationId xmlns:a16="http://schemas.microsoft.com/office/drawing/2014/main" id="{4500A429-0B32-5010-736C-F66F844BF615}"/>
              </a:ext>
            </a:extLst>
          </p:cNvPr>
          <p:cNvSpPr txBox="1">
            <a:spLocks noChangeArrowheads="1"/>
          </p:cNvSpPr>
          <p:nvPr/>
        </p:nvSpPr>
        <p:spPr bwMode="auto">
          <a:xfrm>
            <a:off x="212651" y="5557664"/>
            <a:ext cx="3059364" cy="113877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a:latin typeface="ＭＳ ゴシック" panose="020B0609070205080204" pitchFamily="49" charset="-128"/>
                <a:ea typeface="ＭＳ ゴシック" panose="020B0609070205080204" pitchFamily="49" charset="-128"/>
                <a:cs typeface="Times New Roman" panose="02020603050405020304" pitchFamily="18" charset="0"/>
              </a:rPr>
              <a:t>１．</a:t>
            </a:r>
            <a:r>
              <a:rPr kumimoji="0" lang="en-US" altLang="ja-JP">
                <a:latin typeface="ＭＳ ゴシック" panose="020B0609070205080204" pitchFamily="49" charset="-128"/>
                <a:ea typeface="ＭＳ ゴシック" panose="020B0609070205080204" pitchFamily="49" charset="-128"/>
                <a:cs typeface="Times New Roman" panose="02020603050405020304" pitchFamily="18" charset="0"/>
              </a:rPr>
              <a:t>A</a:t>
            </a:r>
            <a:r>
              <a:rPr kumimoji="0" lang="ja-JP" altLang="en-US">
                <a:latin typeface="ＭＳ ゴシック" panose="020B0609070205080204" pitchFamily="49" charset="-128"/>
                <a:ea typeface="ＭＳ ゴシック" panose="020B0609070205080204" pitchFamily="49" charset="-128"/>
                <a:cs typeface="Times New Roman" panose="02020603050405020304" pitchFamily="18" charset="0"/>
              </a:rPr>
              <a:t>地点で横軸ので木の高さを合わす</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（主軸</a:t>
            </a:r>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10㎝</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、横軸</a:t>
            </a:r>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10㎝</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0" lang="ja-JP" altLang="ja-JP" sz="2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3" name="テキスト ボックス 2">
            <a:extLst>
              <a:ext uri="{FF2B5EF4-FFF2-40B4-BE49-F238E27FC236}">
                <a16:creationId xmlns:a16="http://schemas.microsoft.com/office/drawing/2014/main" id="{4664B85C-E3A7-70B2-C87F-D1819D4B17C1}"/>
              </a:ext>
            </a:extLst>
          </p:cNvPr>
          <p:cNvSpPr txBox="1">
            <a:spLocks noChangeArrowheads="1"/>
          </p:cNvSpPr>
          <p:nvPr/>
        </p:nvSpPr>
        <p:spPr bwMode="auto">
          <a:xfrm>
            <a:off x="3650123" y="5210096"/>
            <a:ext cx="2843472" cy="150810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a:latin typeface="ＭＳ ゴシック" panose="020B0609070205080204" pitchFamily="49" charset="-128"/>
                <a:ea typeface="ＭＳ ゴシック" panose="020B0609070205080204" pitchFamily="49" charset="-128"/>
                <a:cs typeface="Times New Roman" panose="02020603050405020304" pitchFamily="18" charset="0"/>
              </a:rPr>
              <a:t>２．</a:t>
            </a:r>
            <a:r>
              <a:rPr kumimoji="0" lang="en-US" altLang="ja-JP">
                <a:latin typeface="ＭＳ ゴシック" panose="020B0609070205080204" pitchFamily="49" charset="-128"/>
                <a:ea typeface="ＭＳ ゴシック" panose="020B0609070205080204" pitchFamily="49" charset="-128"/>
                <a:cs typeface="Times New Roman" panose="02020603050405020304" pitchFamily="18" charset="0"/>
              </a:rPr>
              <a:t>B</a:t>
            </a:r>
            <a:r>
              <a:rPr kumimoji="0" lang="ja-JP" altLang="en-US">
                <a:latin typeface="ＭＳ ゴシック" panose="020B0609070205080204" pitchFamily="49" charset="-128"/>
                <a:ea typeface="ＭＳ ゴシック" panose="020B0609070205080204" pitchFamily="49" charset="-128"/>
                <a:cs typeface="Times New Roman" panose="02020603050405020304" pitchFamily="18" charset="0"/>
              </a:rPr>
              <a:t>地点で横軸をずらし木の高さを合わす</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（主軸</a:t>
            </a:r>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20㎝</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、横軸</a:t>
            </a:r>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10㎝</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0" lang="ja-JP" altLang="ja-JP" sz="2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4" name="楕円 3">
            <a:extLst>
              <a:ext uri="{FF2B5EF4-FFF2-40B4-BE49-F238E27FC236}">
                <a16:creationId xmlns:a16="http://schemas.microsoft.com/office/drawing/2014/main" id="{B602553D-4D42-543F-0FC1-E86672FEA598}"/>
              </a:ext>
            </a:extLst>
          </p:cNvPr>
          <p:cNvSpPr/>
          <p:nvPr/>
        </p:nvSpPr>
        <p:spPr>
          <a:xfrm>
            <a:off x="3509278" y="2563926"/>
            <a:ext cx="883586" cy="881067"/>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グラフィックス 4">
            <a:extLst>
              <a:ext uri="{FF2B5EF4-FFF2-40B4-BE49-F238E27FC236}">
                <a16:creationId xmlns:a16="http://schemas.microsoft.com/office/drawing/2014/main" id="{629C2719-C4A2-792F-47BF-C0767A48047C}"/>
              </a:ext>
            </a:extLst>
          </p:cNvPr>
          <p:cNvPicPr>
            <a:picLocks noChangeAspect="1"/>
          </p:cNvPicPr>
          <p:nvPr/>
        </p:nvPicPr>
        <p:blipFill>
          <a:blip r:embed="rId8" cstate="print">
            <a:alphaModFix amt="60000"/>
            <a:extLst>
              <a:ext uri="{28A0092B-C50C-407E-A947-70E740481C1C}">
                <a14:useLocalDpi xmlns:a14="http://schemas.microsoft.com/office/drawing/2010/main" val="0"/>
              </a:ext>
              <a:ext uri="{96DAC541-7B7A-43D3-8B79-37D633B846F1}">
                <asvg:svgBlip xmlns:asvg="http://schemas.microsoft.com/office/drawing/2016/SVG/main" r:embed="rId9"/>
              </a:ext>
              <a:ext uri="{837473B0-CC2E-450A-ABE3-18F120FF3D39}">
                <a1611:picAttrSrcUrl xmlns:a1611="http://schemas.microsoft.com/office/drawing/2016/11/main" r:id="rId10"/>
              </a:ext>
            </a:extLst>
          </a:blip>
          <a:stretch>
            <a:fillRect/>
          </a:stretch>
        </p:blipFill>
        <p:spPr>
          <a:xfrm>
            <a:off x="368515" y="2934518"/>
            <a:ext cx="2263102" cy="268175"/>
          </a:xfrm>
          <a:prstGeom prst="rect">
            <a:avLst/>
          </a:prstGeom>
        </p:spPr>
      </p:pic>
      <p:pic>
        <p:nvPicPr>
          <p:cNvPr id="7" name="グラフィックス 6">
            <a:extLst>
              <a:ext uri="{FF2B5EF4-FFF2-40B4-BE49-F238E27FC236}">
                <a16:creationId xmlns:a16="http://schemas.microsoft.com/office/drawing/2014/main" id="{72E070FE-CFEF-92E6-1B2B-AC0265C891E2}"/>
              </a:ext>
            </a:extLst>
          </p:cNvPr>
          <p:cNvPicPr>
            <a:picLocks noChangeAspect="1"/>
          </p:cNvPicPr>
          <p:nvPr/>
        </p:nvPicPr>
        <p:blipFill>
          <a:blip r:embed="rId8" cstate="print">
            <a:alphaModFix amt="60000"/>
            <a:extLst>
              <a:ext uri="{28A0092B-C50C-407E-A947-70E740481C1C}">
                <a14:useLocalDpi xmlns:a14="http://schemas.microsoft.com/office/drawing/2010/main" val="0"/>
              </a:ext>
              <a:ext uri="{96DAC541-7B7A-43D3-8B79-37D633B846F1}">
                <asvg:svgBlip xmlns:asvg="http://schemas.microsoft.com/office/drawing/2016/SVG/main" r:embed="rId9"/>
              </a:ext>
              <a:ext uri="{837473B0-CC2E-450A-ABE3-18F120FF3D39}">
                <a1611:picAttrSrcUrl xmlns:a1611="http://schemas.microsoft.com/office/drawing/2016/11/main" r:id="rId10"/>
              </a:ext>
            </a:extLst>
          </a:blip>
          <a:stretch>
            <a:fillRect/>
          </a:stretch>
        </p:blipFill>
        <p:spPr>
          <a:xfrm>
            <a:off x="5188716" y="3012144"/>
            <a:ext cx="1509399" cy="178862"/>
          </a:xfrm>
          <a:prstGeom prst="rect">
            <a:avLst/>
          </a:prstGeom>
        </p:spPr>
      </p:pic>
      <p:grpSp>
        <p:nvGrpSpPr>
          <p:cNvPr id="20" name="グループ化 19">
            <a:extLst>
              <a:ext uri="{FF2B5EF4-FFF2-40B4-BE49-F238E27FC236}">
                <a16:creationId xmlns:a16="http://schemas.microsoft.com/office/drawing/2014/main" id="{0F65FF48-62A7-0392-14ED-7731813C922B}"/>
              </a:ext>
            </a:extLst>
          </p:cNvPr>
          <p:cNvGrpSpPr/>
          <p:nvPr/>
        </p:nvGrpSpPr>
        <p:grpSpPr>
          <a:xfrm>
            <a:off x="336273" y="1023411"/>
            <a:ext cx="8399397" cy="4231619"/>
            <a:chOff x="336273" y="1023411"/>
            <a:chExt cx="8399397" cy="4231619"/>
          </a:xfrm>
        </p:grpSpPr>
        <p:grpSp>
          <p:nvGrpSpPr>
            <p:cNvPr id="12" name="グループ化 11">
              <a:extLst>
                <a:ext uri="{FF2B5EF4-FFF2-40B4-BE49-F238E27FC236}">
                  <a16:creationId xmlns:a16="http://schemas.microsoft.com/office/drawing/2014/main" id="{DC76FDFC-AB78-8C91-C5F2-CBF4C77CDFBF}"/>
                </a:ext>
              </a:extLst>
            </p:cNvPr>
            <p:cNvGrpSpPr/>
            <p:nvPr/>
          </p:nvGrpSpPr>
          <p:grpSpPr>
            <a:xfrm>
              <a:off x="336273" y="1023411"/>
              <a:ext cx="8101335" cy="4231619"/>
              <a:chOff x="336273" y="1045399"/>
              <a:chExt cx="8101335" cy="4231619"/>
            </a:xfrm>
          </p:grpSpPr>
          <p:sp>
            <p:nvSpPr>
              <p:cNvPr id="18" name="正方形/長方形 17">
                <a:extLst>
                  <a:ext uri="{FF2B5EF4-FFF2-40B4-BE49-F238E27FC236}">
                    <a16:creationId xmlns:a16="http://schemas.microsoft.com/office/drawing/2014/main" id="{A22F0AC8-7DBB-10A9-DDD6-C81D38794544}"/>
                  </a:ext>
                </a:extLst>
              </p:cNvPr>
              <p:cNvSpPr/>
              <p:nvPr/>
            </p:nvSpPr>
            <p:spPr>
              <a:xfrm>
                <a:off x="7756305" y="3161209"/>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1BAA33BE-0117-07A5-3220-0DF6380AC4BB}"/>
                  </a:ext>
                </a:extLst>
              </p:cNvPr>
              <p:cNvGrpSpPr/>
              <p:nvPr/>
            </p:nvGrpSpPr>
            <p:grpSpPr>
              <a:xfrm>
                <a:off x="336273" y="1045399"/>
                <a:ext cx="8101335" cy="4231619"/>
                <a:chOff x="368199" y="1040336"/>
                <a:chExt cx="8101335" cy="4231619"/>
              </a:xfrm>
            </p:grpSpPr>
            <p:cxnSp>
              <p:nvCxnSpPr>
                <p:cNvPr id="44" name="直線コネクタ 43">
                  <a:extLst>
                    <a:ext uri="{FF2B5EF4-FFF2-40B4-BE49-F238E27FC236}">
                      <a16:creationId xmlns:a16="http://schemas.microsoft.com/office/drawing/2014/main" id="{A320DCF5-DFC3-E6EF-02F2-59893BB9F89C}"/>
                    </a:ext>
                  </a:extLst>
                </p:cNvPr>
                <p:cNvCxnSpPr>
                  <a:cxnSpLocks/>
                  <a:endCxn id="18" idx="3"/>
                </p:cNvCxnSpPr>
                <p:nvPr/>
              </p:nvCxnSpPr>
              <p:spPr>
                <a:xfrm flipV="1">
                  <a:off x="368875" y="3197209"/>
                  <a:ext cx="7747430" cy="2074746"/>
                </a:xfrm>
                <a:prstGeom prst="line">
                  <a:avLst/>
                </a:prstGeom>
                <a:ln w="12700">
                  <a:solidFill>
                    <a:schemeClr val="tx1">
                      <a:alpha val="4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8" name="グループ化 7">
                  <a:extLst>
                    <a:ext uri="{FF2B5EF4-FFF2-40B4-BE49-F238E27FC236}">
                      <a16:creationId xmlns:a16="http://schemas.microsoft.com/office/drawing/2014/main" id="{33079F57-E051-53BF-6EE8-169C5104BBDF}"/>
                    </a:ext>
                  </a:extLst>
                </p:cNvPr>
                <p:cNvGrpSpPr/>
                <p:nvPr/>
              </p:nvGrpSpPr>
              <p:grpSpPr>
                <a:xfrm>
                  <a:off x="368199" y="1040336"/>
                  <a:ext cx="8101335" cy="2326716"/>
                  <a:chOff x="329199" y="1047806"/>
                  <a:chExt cx="8101335" cy="2326716"/>
                </a:xfrm>
              </p:grpSpPr>
              <p:pic>
                <p:nvPicPr>
                  <p:cNvPr id="47" name="グラフィックス 46">
                    <a:extLst>
                      <a:ext uri="{FF2B5EF4-FFF2-40B4-BE49-F238E27FC236}">
                        <a16:creationId xmlns:a16="http://schemas.microsoft.com/office/drawing/2014/main" id="{12DAC33A-1A9C-780D-88C7-FE34D33B5A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8179956" y="2770229"/>
                    <a:ext cx="250578" cy="407176"/>
                  </a:xfrm>
                  <a:prstGeom prst="rect">
                    <a:avLst/>
                  </a:prstGeom>
                </p:spPr>
              </p:pic>
              <p:sp>
                <p:nvSpPr>
                  <p:cNvPr id="10" name="正方形/長方形 9">
                    <a:extLst>
                      <a:ext uri="{FF2B5EF4-FFF2-40B4-BE49-F238E27FC236}">
                        <a16:creationId xmlns:a16="http://schemas.microsoft.com/office/drawing/2014/main" id="{547B8A74-F4E7-4929-4FE7-F0C7A119B512}"/>
                      </a:ext>
                    </a:extLst>
                  </p:cNvPr>
                  <p:cNvSpPr/>
                  <p:nvPr/>
                </p:nvSpPr>
                <p:spPr>
                  <a:xfrm rot="5400000">
                    <a:off x="7219625" y="315852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476FBEA9-D8CC-E791-A722-E7D839841060}"/>
                      </a:ext>
                    </a:extLst>
                  </p:cNvPr>
                  <p:cNvSpPr/>
                  <p:nvPr/>
                </p:nvSpPr>
                <p:spPr>
                  <a:xfrm>
                    <a:off x="7032214" y="3161209"/>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D10E0524-BD4B-E20D-75C9-5AA27F96E795}"/>
                      </a:ext>
                    </a:extLst>
                  </p:cNvPr>
                  <p:cNvSpPr/>
                  <p:nvPr/>
                </p:nvSpPr>
                <p:spPr>
                  <a:xfrm>
                    <a:off x="7399625" y="3161209"/>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 name="直線コネクタ 40">
                    <a:extLst>
                      <a:ext uri="{FF2B5EF4-FFF2-40B4-BE49-F238E27FC236}">
                        <a16:creationId xmlns:a16="http://schemas.microsoft.com/office/drawing/2014/main" id="{CB19D7EC-4059-57EB-859D-C93A683686F5}"/>
                      </a:ext>
                    </a:extLst>
                  </p:cNvPr>
                  <p:cNvCxnSpPr>
                    <a:cxnSpLocks/>
                  </p:cNvCxnSpPr>
                  <p:nvPr/>
                </p:nvCxnSpPr>
                <p:spPr>
                  <a:xfrm>
                    <a:off x="329199" y="1047806"/>
                    <a:ext cx="7757739" cy="2168018"/>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54" name="テキスト ボックス 2">
                    <a:extLst>
                      <a:ext uri="{FF2B5EF4-FFF2-40B4-BE49-F238E27FC236}">
                        <a16:creationId xmlns:a16="http://schemas.microsoft.com/office/drawing/2014/main" id="{4F2789F1-E667-D2BE-C4DC-99F60F178DF7}"/>
                      </a:ext>
                    </a:extLst>
                  </p:cNvPr>
                  <p:cNvSpPr txBox="1">
                    <a:spLocks noChangeArrowheads="1"/>
                  </p:cNvSpPr>
                  <p:nvPr/>
                </p:nvSpPr>
                <p:spPr bwMode="auto">
                  <a:xfrm>
                    <a:off x="7978676" y="2742517"/>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B</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37" name="正方形/長方形 36">
                    <a:extLst>
                      <a:ext uri="{FF2B5EF4-FFF2-40B4-BE49-F238E27FC236}">
                        <a16:creationId xmlns:a16="http://schemas.microsoft.com/office/drawing/2014/main" id="{9D1E3B87-CF59-A0FD-EDD8-0B26A8780210}"/>
                      </a:ext>
                    </a:extLst>
                  </p:cNvPr>
                  <p:cNvSpPr/>
                  <p:nvPr/>
                </p:nvSpPr>
                <p:spPr>
                  <a:xfrm>
                    <a:off x="6679665" y="3160884"/>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13" name="楕円 12">
              <a:extLst>
                <a:ext uri="{FF2B5EF4-FFF2-40B4-BE49-F238E27FC236}">
                  <a16:creationId xmlns:a16="http://schemas.microsoft.com/office/drawing/2014/main" id="{B729DCCE-F55C-6EEB-BA83-3FCFC252FC2A}"/>
                </a:ext>
              </a:extLst>
            </p:cNvPr>
            <p:cNvSpPr/>
            <p:nvPr/>
          </p:nvSpPr>
          <p:spPr>
            <a:xfrm>
              <a:off x="7852084" y="2578666"/>
              <a:ext cx="883586" cy="881067"/>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テキスト ボックス 20">
            <a:extLst>
              <a:ext uri="{FF2B5EF4-FFF2-40B4-BE49-F238E27FC236}">
                <a16:creationId xmlns:a16="http://schemas.microsoft.com/office/drawing/2014/main" id="{00BBEEA2-A19E-9830-6971-7AD153698F8C}"/>
              </a:ext>
            </a:extLst>
          </p:cNvPr>
          <p:cNvSpPr txBox="1">
            <a:spLocks noChangeArrowheads="1"/>
          </p:cNvSpPr>
          <p:nvPr/>
        </p:nvSpPr>
        <p:spPr bwMode="auto">
          <a:xfrm>
            <a:off x="6869841" y="5177344"/>
            <a:ext cx="1964485" cy="15696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a:latin typeface="ＭＳ ゴシック" panose="020B0609070205080204" pitchFamily="49" charset="-128"/>
                <a:ea typeface="ＭＳ ゴシック" panose="020B0609070205080204" pitchFamily="49" charset="-128"/>
                <a:cs typeface="Times New Roman" panose="02020603050405020304" pitchFamily="18" charset="0"/>
              </a:rPr>
              <a:t>３．</a:t>
            </a:r>
            <a:r>
              <a:rPr kumimoji="0" lang="en-US" altLang="ja-JP">
                <a:latin typeface="ＭＳ ゴシック" panose="020B0609070205080204" pitchFamily="49" charset="-128"/>
                <a:ea typeface="ＭＳ ゴシック" panose="020B0609070205080204" pitchFamily="49" charset="-128"/>
                <a:cs typeface="Times New Roman" panose="02020603050405020304" pitchFamily="18" charset="0"/>
              </a:rPr>
              <a:t>A</a:t>
            </a:r>
            <a:r>
              <a:rPr kumimoji="0" lang="ja-JP" altLang="en-US">
                <a:latin typeface="ＭＳ ゴシック" panose="020B0609070205080204" pitchFamily="49" charset="-128"/>
                <a:ea typeface="ＭＳ ゴシック" panose="020B0609070205080204" pitchFamily="49" charset="-128"/>
                <a:cs typeface="Times New Roman" panose="02020603050405020304" pitchFamily="18" charset="0"/>
              </a:rPr>
              <a:t>地点と</a:t>
            </a:r>
            <a:r>
              <a:rPr kumimoji="0" lang="en-US" altLang="ja-JP">
                <a:latin typeface="ＭＳ ゴシック" panose="020B0609070205080204" pitchFamily="49" charset="-128"/>
                <a:ea typeface="ＭＳ ゴシック" panose="020B0609070205080204" pitchFamily="49" charset="-128"/>
                <a:cs typeface="Times New Roman" panose="02020603050405020304" pitchFamily="18" charset="0"/>
              </a:rPr>
              <a:t>B</a:t>
            </a:r>
            <a:r>
              <a:rPr kumimoji="0" lang="ja-JP" altLang="en-US">
                <a:latin typeface="ＭＳ ゴシック" panose="020B0609070205080204" pitchFamily="49" charset="-128"/>
                <a:ea typeface="ＭＳ ゴシック" panose="020B0609070205080204" pitchFamily="49" charset="-128"/>
                <a:cs typeface="Times New Roman" panose="02020603050405020304" pitchFamily="18" charset="0"/>
              </a:rPr>
              <a:t>地点の距離から高さが分かる</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0" lang="ja-JP" altLang="ja-JP" sz="2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22" name="矢印: 右 21">
            <a:extLst>
              <a:ext uri="{FF2B5EF4-FFF2-40B4-BE49-F238E27FC236}">
                <a16:creationId xmlns:a16="http://schemas.microsoft.com/office/drawing/2014/main" id="{347B28DC-2F4B-90BC-B220-E1A2EC906604}"/>
              </a:ext>
            </a:extLst>
          </p:cNvPr>
          <p:cNvSpPr/>
          <p:nvPr/>
        </p:nvSpPr>
        <p:spPr>
          <a:xfrm>
            <a:off x="3321941" y="5859692"/>
            <a:ext cx="283220" cy="34400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矢印: 右 22">
            <a:extLst>
              <a:ext uri="{FF2B5EF4-FFF2-40B4-BE49-F238E27FC236}">
                <a16:creationId xmlns:a16="http://schemas.microsoft.com/office/drawing/2014/main" id="{8B2A84AD-B1A6-F04A-AEEE-4A2443B4AAF3}"/>
              </a:ext>
            </a:extLst>
          </p:cNvPr>
          <p:cNvSpPr/>
          <p:nvPr/>
        </p:nvSpPr>
        <p:spPr>
          <a:xfrm>
            <a:off x="6583519" y="5768778"/>
            <a:ext cx="283220" cy="34400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20091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絵と文字の加工写真&#10;&#10;中程度の精度で自動的に生成された説明">
            <a:extLst>
              <a:ext uri="{FF2B5EF4-FFF2-40B4-BE49-F238E27FC236}">
                <a16:creationId xmlns:a16="http://schemas.microsoft.com/office/drawing/2014/main" id="{ADD7B6A6-5177-C1D8-3100-B4E3206104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3781" y="3901457"/>
            <a:ext cx="837317" cy="1359062"/>
          </a:xfrm>
          <a:prstGeom prst="rect">
            <a:avLst/>
          </a:prstGeom>
        </p:spPr>
      </p:pic>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212872" y="-36690"/>
            <a:ext cx="889907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フロント・スタッフの原理　</a:t>
            </a:r>
            <a:endParaRPr lang="ja-JP" altLang="en-US" sz="2400" kern="0" dirty="0">
              <a:ea typeface="ＭＳ Ｐゴシック" panose="020B0600070205080204" pitchFamily="50" charset="-128"/>
            </a:endParaRPr>
          </a:p>
        </p:txBody>
      </p:sp>
      <p:pic>
        <p:nvPicPr>
          <p:cNvPr id="47" name="グラフィックス 46">
            <a:extLst>
              <a:ext uri="{FF2B5EF4-FFF2-40B4-BE49-F238E27FC236}">
                <a16:creationId xmlns:a16="http://schemas.microsoft.com/office/drawing/2014/main" id="{12DAC33A-1A9C-780D-88C7-FE34D33B5A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8124387" y="2731603"/>
            <a:ext cx="250578" cy="407176"/>
          </a:xfrm>
          <a:prstGeom prst="rect">
            <a:avLst/>
          </a:prstGeom>
        </p:spPr>
      </p:pic>
      <p:cxnSp>
        <p:nvCxnSpPr>
          <p:cNvPr id="78" name="直線コネクタ 77">
            <a:extLst>
              <a:ext uri="{FF2B5EF4-FFF2-40B4-BE49-F238E27FC236}">
                <a16:creationId xmlns:a16="http://schemas.microsoft.com/office/drawing/2014/main" id="{8716DE98-9A48-11FF-A7CA-24D5CBFB285A}"/>
              </a:ext>
            </a:extLst>
          </p:cNvPr>
          <p:cNvCxnSpPr>
            <a:cxnSpLocks/>
          </p:cNvCxnSpPr>
          <p:nvPr/>
        </p:nvCxnSpPr>
        <p:spPr>
          <a:xfrm>
            <a:off x="-13637" y="3183328"/>
            <a:ext cx="8673663" cy="12182"/>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547B8A74-F4E7-4929-4FE7-F0C7A119B512}"/>
              </a:ext>
            </a:extLst>
          </p:cNvPr>
          <p:cNvSpPr/>
          <p:nvPr/>
        </p:nvSpPr>
        <p:spPr>
          <a:xfrm rot="5400000">
            <a:off x="7164056" y="3119896"/>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476FBEA9-D8CC-E791-A722-E7D839841060}"/>
              </a:ext>
            </a:extLst>
          </p:cNvPr>
          <p:cNvSpPr/>
          <p:nvPr/>
        </p:nvSpPr>
        <p:spPr>
          <a:xfrm>
            <a:off x="6976645" y="3122583"/>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D10E0524-BD4B-E20D-75C9-5AA27F96E795}"/>
              </a:ext>
            </a:extLst>
          </p:cNvPr>
          <p:cNvSpPr/>
          <p:nvPr/>
        </p:nvSpPr>
        <p:spPr>
          <a:xfrm>
            <a:off x="7344056" y="3122583"/>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A22F0AC8-7DBB-10A9-DDD6-C81D38794544}"/>
              </a:ext>
            </a:extLst>
          </p:cNvPr>
          <p:cNvSpPr/>
          <p:nvPr/>
        </p:nvSpPr>
        <p:spPr>
          <a:xfrm>
            <a:off x="7700736" y="3122583"/>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263FE2F3-5F90-F14B-E277-D412319BBFEC}"/>
              </a:ext>
            </a:extLst>
          </p:cNvPr>
          <p:cNvSpPr/>
          <p:nvPr/>
        </p:nvSpPr>
        <p:spPr>
          <a:xfrm>
            <a:off x="3006514" y="3136074"/>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394905C3-D8CE-FDB4-AE6A-555ACA1153DA}"/>
              </a:ext>
            </a:extLst>
          </p:cNvPr>
          <p:cNvSpPr/>
          <p:nvPr/>
        </p:nvSpPr>
        <p:spPr>
          <a:xfrm>
            <a:off x="3373925" y="3136074"/>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7C4BD059-7A30-1A13-342F-6E951847AAF1}"/>
              </a:ext>
            </a:extLst>
          </p:cNvPr>
          <p:cNvSpPr/>
          <p:nvPr/>
        </p:nvSpPr>
        <p:spPr>
          <a:xfrm>
            <a:off x="3730605" y="3136074"/>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BF449330-27C3-0FC4-08A7-03EC76029E97}"/>
              </a:ext>
            </a:extLst>
          </p:cNvPr>
          <p:cNvSpPr/>
          <p:nvPr/>
        </p:nvSpPr>
        <p:spPr>
          <a:xfrm rot="5400000">
            <a:off x="3572219" y="3136074"/>
            <a:ext cx="360000" cy="72000"/>
          </a:xfrm>
          <a:prstGeom prst="rect">
            <a:avLst/>
          </a:prstGeom>
          <a:solidFill>
            <a:srgbClr val="FFC000"/>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コネクタ 28">
            <a:extLst>
              <a:ext uri="{FF2B5EF4-FFF2-40B4-BE49-F238E27FC236}">
                <a16:creationId xmlns:a16="http://schemas.microsoft.com/office/drawing/2014/main" id="{44B1CBDE-AF9B-F90E-3CB9-7DEC24AC1BF7}"/>
              </a:ext>
            </a:extLst>
          </p:cNvPr>
          <p:cNvCxnSpPr>
            <a:cxnSpLocks/>
            <a:endCxn id="97" idx="4"/>
          </p:cNvCxnSpPr>
          <p:nvPr/>
        </p:nvCxnSpPr>
        <p:spPr>
          <a:xfrm flipH="1">
            <a:off x="269014" y="964892"/>
            <a:ext cx="33983" cy="430838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8E58646E-0550-3D56-D45B-E3DD97840CE5}"/>
              </a:ext>
            </a:extLst>
          </p:cNvPr>
          <p:cNvCxnSpPr>
            <a:cxnSpLocks/>
          </p:cNvCxnSpPr>
          <p:nvPr/>
        </p:nvCxnSpPr>
        <p:spPr>
          <a:xfrm>
            <a:off x="302997" y="964892"/>
            <a:ext cx="3807600" cy="222360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33068E51-1001-C740-0FA8-25FAE2FBAE79}"/>
              </a:ext>
            </a:extLst>
          </p:cNvPr>
          <p:cNvCxnSpPr>
            <a:cxnSpLocks/>
            <a:endCxn id="26" idx="3"/>
          </p:cNvCxnSpPr>
          <p:nvPr/>
        </p:nvCxnSpPr>
        <p:spPr>
          <a:xfrm flipV="1">
            <a:off x="245831" y="3172074"/>
            <a:ext cx="3844774" cy="2088303"/>
          </a:xfrm>
          <a:prstGeom prst="line">
            <a:avLst/>
          </a:prstGeom>
          <a:ln w="12700">
            <a:solidFill>
              <a:schemeClr val="tx1">
                <a:alpha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CB19D7EC-4059-57EB-859D-C93A683686F5}"/>
              </a:ext>
            </a:extLst>
          </p:cNvPr>
          <p:cNvCxnSpPr>
            <a:cxnSpLocks/>
          </p:cNvCxnSpPr>
          <p:nvPr/>
        </p:nvCxnSpPr>
        <p:spPr>
          <a:xfrm>
            <a:off x="334822" y="975311"/>
            <a:ext cx="7757739" cy="2168018"/>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A320DCF5-DFC3-E6EF-02F2-59893BB9F89C}"/>
              </a:ext>
            </a:extLst>
          </p:cNvPr>
          <p:cNvCxnSpPr>
            <a:cxnSpLocks/>
            <a:endCxn id="18" idx="3"/>
          </p:cNvCxnSpPr>
          <p:nvPr/>
        </p:nvCxnSpPr>
        <p:spPr>
          <a:xfrm flipV="1">
            <a:off x="313306" y="3158583"/>
            <a:ext cx="7747430" cy="2074746"/>
          </a:xfrm>
          <a:prstGeom prst="line">
            <a:avLst/>
          </a:prstGeom>
          <a:ln w="12700">
            <a:solidFill>
              <a:schemeClr val="tx1">
                <a:alpha val="4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46" name="グラフィックス 45">
            <a:extLst>
              <a:ext uri="{FF2B5EF4-FFF2-40B4-BE49-F238E27FC236}">
                <a16:creationId xmlns:a16="http://schemas.microsoft.com/office/drawing/2014/main" id="{3BCB7C4F-5637-0302-80A5-9BF76ED16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4155547" y="2715082"/>
            <a:ext cx="250578" cy="407176"/>
          </a:xfrm>
          <a:prstGeom prst="rect">
            <a:avLst/>
          </a:prstGeom>
        </p:spPr>
      </p:pic>
      <p:sp>
        <p:nvSpPr>
          <p:cNvPr id="49" name="テキスト ボックス 2">
            <a:extLst>
              <a:ext uri="{FF2B5EF4-FFF2-40B4-BE49-F238E27FC236}">
                <a16:creationId xmlns:a16="http://schemas.microsoft.com/office/drawing/2014/main" id="{C1009DF5-7875-23C2-D1CB-E1E9AE860E13}"/>
              </a:ext>
            </a:extLst>
          </p:cNvPr>
          <p:cNvSpPr txBox="1">
            <a:spLocks noChangeArrowheads="1"/>
          </p:cNvSpPr>
          <p:nvPr/>
        </p:nvSpPr>
        <p:spPr bwMode="auto">
          <a:xfrm>
            <a:off x="3899689" y="2743246"/>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rPr>
              <a:t>A</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0" name="テキスト ボックス 2">
            <a:extLst>
              <a:ext uri="{FF2B5EF4-FFF2-40B4-BE49-F238E27FC236}">
                <a16:creationId xmlns:a16="http://schemas.microsoft.com/office/drawing/2014/main" id="{A582AAF4-6355-D020-0798-F3B912976CC6}"/>
              </a:ext>
            </a:extLst>
          </p:cNvPr>
          <p:cNvSpPr txBox="1">
            <a:spLocks noChangeArrowheads="1"/>
          </p:cNvSpPr>
          <p:nvPr/>
        </p:nvSpPr>
        <p:spPr bwMode="auto">
          <a:xfrm>
            <a:off x="32872" y="821745"/>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C</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1" name="テキスト ボックス 2">
            <a:extLst>
              <a:ext uri="{FF2B5EF4-FFF2-40B4-BE49-F238E27FC236}">
                <a16:creationId xmlns:a16="http://schemas.microsoft.com/office/drawing/2014/main" id="{E0D97BE1-662B-7791-7111-C993BC35E490}"/>
              </a:ext>
            </a:extLst>
          </p:cNvPr>
          <p:cNvSpPr txBox="1">
            <a:spLocks noChangeArrowheads="1"/>
          </p:cNvSpPr>
          <p:nvPr/>
        </p:nvSpPr>
        <p:spPr bwMode="auto">
          <a:xfrm>
            <a:off x="2036" y="2948156"/>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E</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2" name="テキスト ボックス 2">
            <a:extLst>
              <a:ext uri="{FF2B5EF4-FFF2-40B4-BE49-F238E27FC236}">
                <a16:creationId xmlns:a16="http://schemas.microsoft.com/office/drawing/2014/main" id="{54350F34-3F48-19FA-8598-BBFC7E894C13}"/>
              </a:ext>
            </a:extLst>
          </p:cNvPr>
          <p:cNvSpPr txBox="1">
            <a:spLocks noChangeArrowheads="1"/>
          </p:cNvSpPr>
          <p:nvPr/>
        </p:nvSpPr>
        <p:spPr bwMode="auto">
          <a:xfrm>
            <a:off x="0" y="5035827"/>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D</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4" name="テキスト ボックス 2">
            <a:extLst>
              <a:ext uri="{FF2B5EF4-FFF2-40B4-BE49-F238E27FC236}">
                <a16:creationId xmlns:a16="http://schemas.microsoft.com/office/drawing/2014/main" id="{4F2789F1-E667-D2BE-C4DC-99F60F178DF7}"/>
              </a:ext>
            </a:extLst>
          </p:cNvPr>
          <p:cNvSpPr txBox="1">
            <a:spLocks noChangeArrowheads="1"/>
          </p:cNvSpPr>
          <p:nvPr/>
        </p:nvSpPr>
        <p:spPr bwMode="auto">
          <a:xfrm>
            <a:off x="7923107" y="2703891"/>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B</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grpSp>
        <p:nvGrpSpPr>
          <p:cNvPr id="90" name="グループ化 89">
            <a:extLst>
              <a:ext uri="{FF2B5EF4-FFF2-40B4-BE49-F238E27FC236}">
                <a16:creationId xmlns:a16="http://schemas.microsoft.com/office/drawing/2014/main" id="{68B10F56-8884-2611-B443-47F77608A9F2}"/>
              </a:ext>
            </a:extLst>
          </p:cNvPr>
          <p:cNvGrpSpPr/>
          <p:nvPr/>
        </p:nvGrpSpPr>
        <p:grpSpPr>
          <a:xfrm>
            <a:off x="114722" y="975629"/>
            <a:ext cx="174255" cy="2171700"/>
            <a:chOff x="596117" y="1248733"/>
            <a:chExt cx="174255" cy="2171700"/>
          </a:xfrm>
        </p:grpSpPr>
        <p:sp>
          <p:nvSpPr>
            <p:cNvPr id="86" name="フリーフォーム: 図形 85">
              <a:extLst>
                <a:ext uri="{FF2B5EF4-FFF2-40B4-BE49-F238E27FC236}">
                  <a16:creationId xmlns:a16="http://schemas.microsoft.com/office/drawing/2014/main" id="{ECBF232A-0DC7-0777-07A3-2D9EED67343A}"/>
                </a:ext>
              </a:extLst>
            </p:cNvPr>
            <p:cNvSpPr/>
            <p:nvPr/>
          </p:nvSpPr>
          <p:spPr>
            <a:xfrm>
              <a:off x="660520" y="1248733"/>
              <a:ext cx="109852" cy="2171700"/>
            </a:xfrm>
            <a:custGeom>
              <a:avLst/>
              <a:gdLst>
                <a:gd name="connsiteX0" fmla="*/ 15240 w 15240"/>
                <a:gd name="connsiteY0" fmla="*/ 0 h 2171700"/>
                <a:gd name="connsiteX1" fmla="*/ 0 w 15240"/>
                <a:gd name="connsiteY1" fmla="*/ 2171700 h 2171700"/>
                <a:gd name="connsiteX0" fmla="*/ 60960 w 60960"/>
                <a:gd name="connsiteY0" fmla="*/ 0 h 2171700"/>
                <a:gd name="connsiteX1" fmla="*/ 0 w 60960"/>
                <a:gd name="connsiteY1" fmla="*/ 1104900 h 2171700"/>
                <a:gd name="connsiteX2" fmla="*/ 45720 w 60960"/>
                <a:gd name="connsiteY2" fmla="*/ 2171700 h 2171700"/>
                <a:gd name="connsiteX0" fmla="*/ 61573 w 61573"/>
                <a:gd name="connsiteY0" fmla="*/ 0 h 2171700"/>
                <a:gd name="connsiteX1" fmla="*/ 613 w 61573"/>
                <a:gd name="connsiteY1" fmla="*/ 1104900 h 2171700"/>
                <a:gd name="connsiteX2" fmla="*/ 31093 w 61573"/>
                <a:gd name="connsiteY2" fmla="*/ 1562100 h 2171700"/>
                <a:gd name="connsiteX3" fmla="*/ 46333 w 61573"/>
                <a:gd name="connsiteY3" fmla="*/ 2171700 h 2171700"/>
                <a:gd name="connsiteX0" fmla="*/ 61573 w 61573"/>
                <a:gd name="connsiteY0" fmla="*/ 0 h 2171700"/>
                <a:gd name="connsiteX1" fmla="*/ 38714 w 61573"/>
                <a:gd name="connsiteY1" fmla="*/ 541020 h 2171700"/>
                <a:gd name="connsiteX2" fmla="*/ 613 w 61573"/>
                <a:gd name="connsiteY2" fmla="*/ 1104900 h 2171700"/>
                <a:gd name="connsiteX3" fmla="*/ 31093 w 61573"/>
                <a:gd name="connsiteY3" fmla="*/ 1562100 h 2171700"/>
                <a:gd name="connsiteX4" fmla="*/ 46333 w 61573"/>
                <a:gd name="connsiteY4" fmla="*/ 2171700 h 2171700"/>
                <a:gd name="connsiteX0" fmla="*/ 63004 w 63004"/>
                <a:gd name="connsiteY0" fmla="*/ 0 h 2171700"/>
                <a:gd name="connsiteX1" fmla="*/ 40145 w 63004"/>
                <a:gd name="connsiteY1" fmla="*/ 541020 h 2171700"/>
                <a:gd name="connsiteX2" fmla="*/ 2044 w 63004"/>
                <a:gd name="connsiteY2" fmla="*/ 1104900 h 2171700"/>
                <a:gd name="connsiteX3" fmla="*/ 9664 w 63004"/>
                <a:gd name="connsiteY3" fmla="*/ 1584960 h 2171700"/>
                <a:gd name="connsiteX4" fmla="*/ 47764 w 63004"/>
                <a:gd name="connsiteY4" fmla="*/ 2171700 h 2171700"/>
                <a:gd name="connsiteX0" fmla="*/ 63004 w 63004"/>
                <a:gd name="connsiteY0" fmla="*/ 0 h 2171700"/>
                <a:gd name="connsiteX1" fmla="*/ 17285 w 63004"/>
                <a:gd name="connsiteY1" fmla="*/ 556260 h 2171700"/>
                <a:gd name="connsiteX2" fmla="*/ 2044 w 63004"/>
                <a:gd name="connsiteY2" fmla="*/ 1104900 h 2171700"/>
                <a:gd name="connsiteX3" fmla="*/ 9664 w 63004"/>
                <a:gd name="connsiteY3" fmla="*/ 1584960 h 2171700"/>
                <a:gd name="connsiteX4" fmla="*/ 47764 w 63004"/>
                <a:gd name="connsiteY4" fmla="*/ 217170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04" h="2171700">
                  <a:moveTo>
                    <a:pt x="63004" y="0"/>
                  </a:moveTo>
                  <a:cubicBezTo>
                    <a:pt x="60464" y="88900"/>
                    <a:pt x="27445" y="372110"/>
                    <a:pt x="17285" y="556260"/>
                  </a:cubicBezTo>
                  <a:cubicBezTo>
                    <a:pt x="7125" y="740410"/>
                    <a:pt x="4584" y="933450"/>
                    <a:pt x="2044" y="1104900"/>
                  </a:cubicBezTo>
                  <a:cubicBezTo>
                    <a:pt x="-3036" y="1365250"/>
                    <a:pt x="2044" y="1407160"/>
                    <a:pt x="9664" y="1584960"/>
                  </a:cubicBezTo>
                  <a:cubicBezTo>
                    <a:pt x="17284" y="1762760"/>
                    <a:pt x="45224" y="2070100"/>
                    <a:pt x="47764" y="2171700"/>
                  </a:cubicBezTo>
                </a:path>
              </a:pathLst>
            </a:cu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8" name="直線コネクタ 87">
              <a:extLst>
                <a:ext uri="{FF2B5EF4-FFF2-40B4-BE49-F238E27FC236}">
                  <a16:creationId xmlns:a16="http://schemas.microsoft.com/office/drawing/2014/main" id="{FCD0F7CD-26DE-A5AF-CB1B-8DA31FD5BBD2}"/>
                </a:ext>
              </a:extLst>
            </p:cNvPr>
            <p:cNvCxnSpPr/>
            <p:nvPr/>
          </p:nvCxnSpPr>
          <p:spPr>
            <a:xfrm>
              <a:off x="596833" y="2347178"/>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F588DB17-BF46-41DA-9DA5-981EF0210453}"/>
                </a:ext>
              </a:extLst>
            </p:cNvPr>
            <p:cNvCxnSpPr/>
            <p:nvPr/>
          </p:nvCxnSpPr>
          <p:spPr>
            <a:xfrm>
              <a:off x="596117" y="2381740"/>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96" name="グループ化 95">
            <a:extLst>
              <a:ext uri="{FF2B5EF4-FFF2-40B4-BE49-F238E27FC236}">
                <a16:creationId xmlns:a16="http://schemas.microsoft.com/office/drawing/2014/main" id="{7637E0E5-4FE0-ED5F-3F69-607D6BB96DC4}"/>
              </a:ext>
            </a:extLst>
          </p:cNvPr>
          <p:cNvGrpSpPr/>
          <p:nvPr/>
        </p:nvGrpSpPr>
        <p:grpSpPr>
          <a:xfrm>
            <a:off x="121331" y="3101575"/>
            <a:ext cx="174255" cy="2171700"/>
            <a:chOff x="596117" y="1248733"/>
            <a:chExt cx="174255" cy="2171700"/>
          </a:xfrm>
        </p:grpSpPr>
        <p:sp>
          <p:nvSpPr>
            <p:cNvPr id="97" name="フリーフォーム: 図形 96">
              <a:extLst>
                <a:ext uri="{FF2B5EF4-FFF2-40B4-BE49-F238E27FC236}">
                  <a16:creationId xmlns:a16="http://schemas.microsoft.com/office/drawing/2014/main" id="{9732FFA4-AA47-A48A-14F4-1A434C147F7F}"/>
                </a:ext>
              </a:extLst>
            </p:cNvPr>
            <p:cNvSpPr/>
            <p:nvPr/>
          </p:nvSpPr>
          <p:spPr>
            <a:xfrm>
              <a:off x="660520" y="1248733"/>
              <a:ext cx="109852" cy="2171700"/>
            </a:xfrm>
            <a:custGeom>
              <a:avLst/>
              <a:gdLst>
                <a:gd name="connsiteX0" fmla="*/ 15240 w 15240"/>
                <a:gd name="connsiteY0" fmla="*/ 0 h 2171700"/>
                <a:gd name="connsiteX1" fmla="*/ 0 w 15240"/>
                <a:gd name="connsiteY1" fmla="*/ 2171700 h 2171700"/>
                <a:gd name="connsiteX0" fmla="*/ 60960 w 60960"/>
                <a:gd name="connsiteY0" fmla="*/ 0 h 2171700"/>
                <a:gd name="connsiteX1" fmla="*/ 0 w 60960"/>
                <a:gd name="connsiteY1" fmla="*/ 1104900 h 2171700"/>
                <a:gd name="connsiteX2" fmla="*/ 45720 w 60960"/>
                <a:gd name="connsiteY2" fmla="*/ 2171700 h 2171700"/>
                <a:gd name="connsiteX0" fmla="*/ 61573 w 61573"/>
                <a:gd name="connsiteY0" fmla="*/ 0 h 2171700"/>
                <a:gd name="connsiteX1" fmla="*/ 613 w 61573"/>
                <a:gd name="connsiteY1" fmla="*/ 1104900 h 2171700"/>
                <a:gd name="connsiteX2" fmla="*/ 31093 w 61573"/>
                <a:gd name="connsiteY2" fmla="*/ 1562100 h 2171700"/>
                <a:gd name="connsiteX3" fmla="*/ 46333 w 61573"/>
                <a:gd name="connsiteY3" fmla="*/ 2171700 h 2171700"/>
                <a:gd name="connsiteX0" fmla="*/ 61573 w 61573"/>
                <a:gd name="connsiteY0" fmla="*/ 0 h 2171700"/>
                <a:gd name="connsiteX1" fmla="*/ 38714 w 61573"/>
                <a:gd name="connsiteY1" fmla="*/ 541020 h 2171700"/>
                <a:gd name="connsiteX2" fmla="*/ 613 w 61573"/>
                <a:gd name="connsiteY2" fmla="*/ 1104900 h 2171700"/>
                <a:gd name="connsiteX3" fmla="*/ 31093 w 61573"/>
                <a:gd name="connsiteY3" fmla="*/ 1562100 h 2171700"/>
                <a:gd name="connsiteX4" fmla="*/ 46333 w 61573"/>
                <a:gd name="connsiteY4" fmla="*/ 2171700 h 2171700"/>
                <a:gd name="connsiteX0" fmla="*/ 63004 w 63004"/>
                <a:gd name="connsiteY0" fmla="*/ 0 h 2171700"/>
                <a:gd name="connsiteX1" fmla="*/ 40145 w 63004"/>
                <a:gd name="connsiteY1" fmla="*/ 541020 h 2171700"/>
                <a:gd name="connsiteX2" fmla="*/ 2044 w 63004"/>
                <a:gd name="connsiteY2" fmla="*/ 1104900 h 2171700"/>
                <a:gd name="connsiteX3" fmla="*/ 9664 w 63004"/>
                <a:gd name="connsiteY3" fmla="*/ 1584960 h 2171700"/>
                <a:gd name="connsiteX4" fmla="*/ 47764 w 63004"/>
                <a:gd name="connsiteY4" fmla="*/ 2171700 h 2171700"/>
                <a:gd name="connsiteX0" fmla="*/ 63004 w 63004"/>
                <a:gd name="connsiteY0" fmla="*/ 0 h 2171700"/>
                <a:gd name="connsiteX1" fmla="*/ 17285 w 63004"/>
                <a:gd name="connsiteY1" fmla="*/ 556260 h 2171700"/>
                <a:gd name="connsiteX2" fmla="*/ 2044 w 63004"/>
                <a:gd name="connsiteY2" fmla="*/ 1104900 h 2171700"/>
                <a:gd name="connsiteX3" fmla="*/ 9664 w 63004"/>
                <a:gd name="connsiteY3" fmla="*/ 1584960 h 2171700"/>
                <a:gd name="connsiteX4" fmla="*/ 47764 w 63004"/>
                <a:gd name="connsiteY4" fmla="*/ 217170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04" h="2171700">
                  <a:moveTo>
                    <a:pt x="63004" y="0"/>
                  </a:moveTo>
                  <a:cubicBezTo>
                    <a:pt x="60464" y="88900"/>
                    <a:pt x="27445" y="372110"/>
                    <a:pt x="17285" y="556260"/>
                  </a:cubicBezTo>
                  <a:cubicBezTo>
                    <a:pt x="7125" y="740410"/>
                    <a:pt x="4584" y="933450"/>
                    <a:pt x="2044" y="1104900"/>
                  </a:cubicBezTo>
                  <a:cubicBezTo>
                    <a:pt x="-3036" y="1365250"/>
                    <a:pt x="2044" y="1407160"/>
                    <a:pt x="9664" y="1584960"/>
                  </a:cubicBezTo>
                  <a:cubicBezTo>
                    <a:pt x="17284" y="1762760"/>
                    <a:pt x="45224" y="2070100"/>
                    <a:pt x="47764" y="2171700"/>
                  </a:cubicBezTo>
                </a:path>
              </a:pathLst>
            </a:cu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8" name="直線コネクタ 97">
              <a:extLst>
                <a:ext uri="{FF2B5EF4-FFF2-40B4-BE49-F238E27FC236}">
                  <a16:creationId xmlns:a16="http://schemas.microsoft.com/office/drawing/2014/main" id="{3FB617BD-9293-BB60-C688-344381C37689}"/>
                </a:ext>
              </a:extLst>
            </p:cNvPr>
            <p:cNvCxnSpPr/>
            <p:nvPr/>
          </p:nvCxnSpPr>
          <p:spPr>
            <a:xfrm>
              <a:off x="596833" y="2347178"/>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BA19F26D-425D-6539-1845-B818AE17667F}"/>
                </a:ext>
              </a:extLst>
            </p:cNvPr>
            <p:cNvCxnSpPr/>
            <p:nvPr/>
          </p:nvCxnSpPr>
          <p:spPr>
            <a:xfrm>
              <a:off x="596117" y="2381740"/>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64" name="正方形/長方形 63">
            <a:extLst>
              <a:ext uri="{FF2B5EF4-FFF2-40B4-BE49-F238E27FC236}">
                <a16:creationId xmlns:a16="http://schemas.microsoft.com/office/drawing/2014/main" id="{6A653434-8AC8-BD55-343E-59BEBF1A2B7C}"/>
              </a:ext>
            </a:extLst>
          </p:cNvPr>
          <p:cNvSpPr/>
          <p:nvPr/>
        </p:nvSpPr>
        <p:spPr>
          <a:xfrm rot="5400000">
            <a:off x="6622524" y="1109578"/>
            <a:ext cx="789177" cy="155871"/>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088AC76A-29E9-2BAD-1589-0C65E421743F}"/>
              </a:ext>
            </a:extLst>
          </p:cNvPr>
          <p:cNvSpPr/>
          <p:nvPr/>
        </p:nvSpPr>
        <p:spPr>
          <a:xfrm rot="5400000">
            <a:off x="7390090" y="1112632"/>
            <a:ext cx="789177" cy="155871"/>
          </a:xfrm>
          <a:prstGeom prst="rect">
            <a:avLst/>
          </a:prstGeom>
          <a:solidFill>
            <a:srgbClr val="FFC000">
              <a:alpha val="13000"/>
            </a:srgbClr>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77741570-74C4-ADB1-FC03-CF8A24D45FBC}"/>
              </a:ext>
            </a:extLst>
          </p:cNvPr>
          <p:cNvSpPr/>
          <p:nvPr/>
        </p:nvSpPr>
        <p:spPr>
          <a:xfrm>
            <a:off x="6230459" y="1154265"/>
            <a:ext cx="779353" cy="115244"/>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a:extLst>
              <a:ext uri="{FF2B5EF4-FFF2-40B4-BE49-F238E27FC236}">
                <a16:creationId xmlns:a16="http://schemas.microsoft.com/office/drawing/2014/main" id="{FB21A376-7593-A9C8-874B-73E5A5AD9427}"/>
              </a:ext>
            </a:extLst>
          </p:cNvPr>
          <p:cNvSpPr/>
          <p:nvPr/>
        </p:nvSpPr>
        <p:spPr>
          <a:xfrm>
            <a:off x="7025855" y="1154265"/>
            <a:ext cx="779353" cy="115244"/>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a:extLst>
              <a:ext uri="{FF2B5EF4-FFF2-40B4-BE49-F238E27FC236}">
                <a16:creationId xmlns:a16="http://schemas.microsoft.com/office/drawing/2014/main" id="{B04732D4-DE5B-C563-33E2-D3F0F63BF1D9}"/>
              </a:ext>
            </a:extLst>
          </p:cNvPr>
          <p:cNvSpPr/>
          <p:nvPr/>
        </p:nvSpPr>
        <p:spPr>
          <a:xfrm>
            <a:off x="7798021" y="1154265"/>
            <a:ext cx="779353" cy="115244"/>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6" name="直線矢印コネクタ 65">
            <a:extLst>
              <a:ext uri="{FF2B5EF4-FFF2-40B4-BE49-F238E27FC236}">
                <a16:creationId xmlns:a16="http://schemas.microsoft.com/office/drawing/2014/main" id="{F113978D-959B-CEEC-D84A-B61DA299CB78}"/>
              </a:ext>
            </a:extLst>
          </p:cNvPr>
          <p:cNvCxnSpPr/>
          <p:nvPr/>
        </p:nvCxnSpPr>
        <p:spPr>
          <a:xfrm>
            <a:off x="6998861" y="1648291"/>
            <a:ext cx="816133" cy="0"/>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7" name="テキスト ボックス 2">
            <a:extLst>
              <a:ext uri="{FF2B5EF4-FFF2-40B4-BE49-F238E27FC236}">
                <a16:creationId xmlns:a16="http://schemas.microsoft.com/office/drawing/2014/main" id="{D1069803-6A66-50C8-E19D-7D2078D9CB0C}"/>
              </a:ext>
            </a:extLst>
          </p:cNvPr>
          <p:cNvSpPr txBox="1">
            <a:spLocks noChangeArrowheads="1"/>
          </p:cNvSpPr>
          <p:nvPr/>
        </p:nvSpPr>
        <p:spPr bwMode="auto">
          <a:xfrm>
            <a:off x="7172724" y="1401811"/>
            <a:ext cx="360001"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a:latin typeface="ＭＳ ゴシック" panose="020B0609070205080204" pitchFamily="49" charset="-128"/>
                <a:ea typeface="ＭＳ ゴシック" panose="020B0609070205080204" pitchFamily="49" charset="-128"/>
              </a:rPr>
              <a:t>1</a:t>
            </a:r>
            <a:r>
              <a:rPr kumimoji="0"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0</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68" name="直線矢印コネクタ 67">
            <a:extLst>
              <a:ext uri="{FF2B5EF4-FFF2-40B4-BE49-F238E27FC236}">
                <a16:creationId xmlns:a16="http://schemas.microsoft.com/office/drawing/2014/main" id="{DEEC9242-9E08-FA5D-5827-E86FC2ABBE60}"/>
              </a:ext>
            </a:extLst>
          </p:cNvPr>
          <p:cNvCxnSpPr/>
          <p:nvPr/>
        </p:nvCxnSpPr>
        <p:spPr>
          <a:xfrm>
            <a:off x="7815753" y="1637347"/>
            <a:ext cx="816133" cy="0"/>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9" name="テキスト ボックス 2">
            <a:extLst>
              <a:ext uri="{FF2B5EF4-FFF2-40B4-BE49-F238E27FC236}">
                <a16:creationId xmlns:a16="http://schemas.microsoft.com/office/drawing/2014/main" id="{3501C79A-A1E4-5C95-0F05-97A28C18C311}"/>
              </a:ext>
            </a:extLst>
          </p:cNvPr>
          <p:cNvSpPr txBox="1">
            <a:spLocks noChangeArrowheads="1"/>
          </p:cNvSpPr>
          <p:nvPr/>
        </p:nvSpPr>
        <p:spPr bwMode="auto">
          <a:xfrm>
            <a:off x="7942820" y="1398626"/>
            <a:ext cx="360001"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10</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70" name="直線矢印コネクタ 69">
            <a:extLst>
              <a:ext uri="{FF2B5EF4-FFF2-40B4-BE49-F238E27FC236}">
                <a16:creationId xmlns:a16="http://schemas.microsoft.com/office/drawing/2014/main" id="{C5B07B93-5CD6-9980-96C6-248C1A3B4417}"/>
              </a:ext>
            </a:extLst>
          </p:cNvPr>
          <p:cNvCxnSpPr>
            <a:cxnSpLocks/>
          </p:cNvCxnSpPr>
          <p:nvPr/>
        </p:nvCxnSpPr>
        <p:spPr>
          <a:xfrm>
            <a:off x="8847621" y="816054"/>
            <a:ext cx="0" cy="812807"/>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2" name="テキスト ボックス 2">
            <a:extLst>
              <a:ext uri="{FF2B5EF4-FFF2-40B4-BE49-F238E27FC236}">
                <a16:creationId xmlns:a16="http://schemas.microsoft.com/office/drawing/2014/main" id="{ED960523-8E29-3FBF-8A2F-DF65128F8F27}"/>
              </a:ext>
            </a:extLst>
          </p:cNvPr>
          <p:cNvSpPr txBox="1">
            <a:spLocks noChangeArrowheads="1"/>
          </p:cNvSpPr>
          <p:nvPr/>
        </p:nvSpPr>
        <p:spPr bwMode="auto">
          <a:xfrm rot="16200000">
            <a:off x="8744979" y="1063372"/>
            <a:ext cx="360001"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a:latin typeface="ＭＳ ゴシック" panose="020B0609070205080204" pitchFamily="49" charset="-128"/>
                <a:ea typeface="ＭＳ ゴシック" panose="020B0609070205080204" pitchFamily="49" charset="-128"/>
              </a:rPr>
              <a:t>10</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73" name="直線矢印コネクタ 72">
            <a:extLst>
              <a:ext uri="{FF2B5EF4-FFF2-40B4-BE49-F238E27FC236}">
                <a16:creationId xmlns:a16="http://schemas.microsoft.com/office/drawing/2014/main" id="{5CA60AA6-49A7-331D-C7B8-B4A70A33DC0E}"/>
              </a:ext>
            </a:extLst>
          </p:cNvPr>
          <p:cNvCxnSpPr>
            <a:cxnSpLocks/>
          </p:cNvCxnSpPr>
          <p:nvPr/>
        </p:nvCxnSpPr>
        <p:spPr>
          <a:xfrm>
            <a:off x="5489570" y="1680656"/>
            <a:ext cx="3148413" cy="0"/>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5" name="テキスト ボックス 2">
            <a:extLst>
              <a:ext uri="{FF2B5EF4-FFF2-40B4-BE49-F238E27FC236}">
                <a16:creationId xmlns:a16="http://schemas.microsoft.com/office/drawing/2014/main" id="{D8C33B14-E9B3-AF41-6D87-DFD7548FA13D}"/>
              </a:ext>
            </a:extLst>
          </p:cNvPr>
          <p:cNvSpPr txBox="1">
            <a:spLocks noChangeArrowheads="1"/>
          </p:cNvSpPr>
          <p:nvPr/>
        </p:nvSpPr>
        <p:spPr bwMode="auto">
          <a:xfrm>
            <a:off x="6493595" y="1404957"/>
            <a:ext cx="534005"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40</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106" name="直線矢印コネクタ 105">
            <a:extLst>
              <a:ext uri="{FF2B5EF4-FFF2-40B4-BE49-F238E27FC236}">
                <a16:creationId xmlns:a16="http://schemas.microsoft.com/office/drawing/2014/main" id="{EB9FD6C5-7748-96A8-96DD-DE6F68A0A330}"/>
              </a:ext>
            </a:extLst>
          </p:cNvPr>
          <p:cNvCxnSpPr>
            <a:cxnSpLocks/>
          </p:cNvCxnSpPr>
          <p:nvPr/>
        </p:nvCxnSpPr>
        <p:spPr>
          <a:xfrm flipH="1">
            <a:off x="8690783" y="816278"/>
            <a:ext cx="657" cy="400765"/>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8" name="テキスト ボックス 2">
            <a:extLst>
              <a:ext uri="{FF2B5EF4-FFF2-40B4-BE49-F238E27FC236}">
                <a16:creationId xmlns:a16="http://schemas.microsoft.com/office/drawing/2014/main" id="{1A684DE9-5CB1-2B1B-E264-7735634830E1}"/>
              </a:ext>
            </a:extLst>
          </p:cNvPr>
          <p:cNvSpPr txBox="1">
            <a:spLocks noChangeArrowheads="1"/>
          </p:cNvSpPr>
          <p:nvPr/>
        </p:nvSpPr>
        <p:spPr bwMode="auto">
          <a:xfrm rot="16200000">
            <a:off x="8341526" y="857555"/>
            <a:ext cx="360001"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5</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109" name="直線矢印コネクタ 108">
            <a:extLst>
              <a:ext uri="{FF2B5EF4-FFF2-40B4-BE49-F238E27FC236}">
                <a16:creationId xmlns:a16="http://schemas.microsoft.com/office/drawing/2014/main" id="{DB371B37-5D64-8C4A-4C5B-2C7397C322E4}"/>
              </a:ext>
            </a:extLst>
          </p:cNvPr>
          <p:cNvCxnSpPr>
            <a:cxnSpLocks/>
          </p:cNvCxnSpPr>
          <p:nvPr/>
        </p:nvCxnSpPr>
        <p:spPr>
          <a:xfrm flipH="1">
            <a:off x="8698255" y="1228270"/>
            <a:ext cx="657" cy="400765"/>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0" name="テキスト ボックス 2">
            <a:extLst>
              <a:ext uri="{FF2B5EF4-FFF2-40B4-BE49-F238E27FC236}">
                <a16:creationId xmlns:a16="http://schemas.microsoft.com/office/drawing/2014/main" id="{B732F545-4A7B-D62F-B910-047F1032B694}"/>
              </a:ext>
            </a:extLst>
          </p:cNvPr>
          <p:cNvSpPr txBox="1">
            <a:spLocks noChangeArrowheads="1"/>
          </p:cNvSpPr>
          <p:nvPr/>
        </p:nvSpPr>
        <p:spPr bwMode="auto">
          <a:xfrm rot="16200000">
            <a:off x="8348998" y="1269547"/>
            <a:ext cx="360001"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5</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111" name="テキスト ボックス 2">
            <a:extLst>
              <a:ext uri="{FF2B5EF4-FFF2-40B4-BE49-F238E27FC236}">
                <a16:creationId xmlns:a16="http://schemas.microsoft.com/office/drawing/2014/main" id="{E9452A50-F2E9-3274-3EC8-59ABC7E4B8F5}"/>
              </a:ext>
            </a:extLst>
          </p:cNvPr>
          <p:cNvSpPr txBox="1">
            <a:spLocks noChangeArrowheads="1"/>
          </p:cNvSpPr>
          <p:nvPr/>
        </p:nvSpPr>
        <p:spPr bwMode="auto">
          <a:xfrm>
            <a:off x="5505533" y="880996"/>
            <a:ext cx="1188702" cy="2462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主軸</a:t>
            </a: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しゅじく）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2" name="テキスト ボックス 2">
            <a:extLst>
              <a:ext uri="{FF2B5EF4-FFF2-40B4-BE49-F238E27FC236}">
                <a16:creationId xmlns:a16="http://schemas.microsoft.com/office/drawing/2014/main" id="{FCC21DC7-636C-437B-1104-24CD009D06D6}"/>
              </a:ext>
            </a:extLst>
          </p:cNvPr>
          <p:cNvSpPr txBox="1">
            <a:spLocks noChangeArrowheads="1"/>
          </p:cNvSpPr>
          <p:nvPr/>
        </p:nvSpPr>
        <p:spPr bwMode="auto">
          <a:xfrm>
            <a:off x="7288415" y="404974"/>
            <a:ext cx="1148398" cy="2462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横軸</a:t>
            </a: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よこじく）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3" name="テキスト ボックス 2">
            <a:extLst>
              <a:ext uri="{FF2B5EF4-FFF2-40B4-BE49-F238E27FC236}">
                <a16:creationId xmlns:a16="http://schemas.microsoft.com/office/drawing/2014/main" id="{A0D99823-9018-564A-A27B-DD44A23929F3}"/>
              </a:ext>
            </a:extLst>
          </p:cNvPr>
          <p:cNvSpPr txBox="1">
            <a:spLocks noChangeArrowheads="1"/>
          </p:cNvSpPr>
          <p:nvPr/>
        </p:nvSpPr>
        <p:spPr bwMode="auto">
          <a:xfrm>
            <a:off x="6660711" y="1806819"/>
            <a:ext cx="2120699" cy="55399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主軸</a:t>
            </a: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しゅじく）</a:t>
            </a: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40</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㎝と横軸（よこじく）</a:t>
            </a: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10cm</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を組みあわせたクロス・スタッフ</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 name="テキスト ボックス 3">
            <a:extLst>
              <a:ext uri="{FF2B5EF4-FFF2-40B4-BE49-F238E27FC236}">
                <a16:creationId xmlns:a16="http://schemas.microsoft.com/office/drawing/2014/main" id="{4C043261-A910-B4A6-1AC5-C1A7A41EAB7F}"/>
              </a:ext>
            </a:extLst>
          </p:cNvPr>
          <p:cNvSpPr txBox="1"/>
          <p:nvPr/>
        </p:nvSpPr>
        <p:spPr>
          <a:xfrm>
            <a:off x="-6478" y="6479180"/>
            <a:ext cx="1959871" cy="461665"/>
          </a:xfrm>
          <a:prstGeom prst="rect">
            <a:avLst/>
          </a:prstGeom>
          <a:noFill/>
        </p:spPr>
        <p:txBody>
          <a:bodyPr wrap="square">
            <a:spAutoFit/>
          </a:bodyPr>
          <a:lstStyle/>
          <a:p>
            <a:r>
              <a:rPr lang="en-US" altLang="ja-JP" sz="1200" b="0" i="0">
                <a:solidFill>
                  <a:srgbClr val="000000"/>
                </a:solidFill>
                <a:effectLst/>
                <a:latin typeface="Meiryo" panose="020B0604030504040204" pitchFamily="50" charset="-128"/>
                <a:ea typeface="Meiryo" panose="020B0604030504040204" pitchFamily="50" charset="-128"/>
              </a:rPr>
              <a:t>※1</a:t>
            </a:r>
            <a:r>
              <a:rPr lang="ja-JP" altLang="en-US" sz="1200" b="0" i="0">
                <a:solidFill>
                  <a:srgbClr val="000000"/>
                </a:solidFill>
                <a:effectLst/>
                <a:latin typeface="Meiryo" panose="020B0604030504040204" pitchFamily="50" charset="-128"/>
                <a:ea typeface="Meiryo" panose="020B0604030504040204" pitchFamily="50" charset="-128"/>
              </a:rPr>
              <a:t>　底辺１</a:t>
            </a:r>
            <a:r>
              <a:rPr lang="en-US" altLang="ja-JP" sz="1200" b="0" i="0">
                <a:solidFill>
                  <a:srgbClr val="000000"/>
                </a:solidFill>
                <a:effectLst/>
                <a:latin typeface="Meiryo" panose="020B0604030504040204" pitchFamily="50" charset="-128"/>
                <a:ea typeface="Meiryo" panose="020B0604030504040204" pitchFamily="50" charset="-128"/>
              </a:rPr>
              <a:t>0㎝</a:t>
            </a:r>
            <a:r>
              <a:rPr lang="ja-JP" altLang="en-US" sz="1200" b="0" i="0">
                <a:solidFill>
                  <a:srgbClr val="000000"/>
                </a:solidFill>
                <a:effectLst/>
                <a:latin typeface="Meiryo" panose="020B0604030504040204" pitchFamily="50" charset="-128"/>
                <a:ea typeface="Meiryo" panose="020B0604030504040204" pitchFamily="50" charset="-128"/>
              </a:rPr>
              <a:t>、高さ５</a:t>
            </a:r>
            <a:r>
              <a:rPr lang="en-US" altLang="ja-JP" sz="1200" b="0" i="0">
                <a:solidFill>
                  <a:srgbClr val="000000"/>
                </a:solidFill>
                <a:effectLst/>
                <a:latin typeface="Meiryo" panose="020B0604030504040204" pitchFamily="50" charset="-128"/>
                <a:ea typeface="Meiryo" panose="020B0604030504040204" pitchFamily="50" charset="-128"/>
              </a:rPr>
              <a:t>㎝</a:t>
            </a:r>
            <a:r>
              <a:rPr lang="ja-JP" altLang="en-US" sz="1200" b="0" i="0">
                <a:solidFill>
                  <a:srgbClr val="000000"/>
                </a:solidFill>
                <a:effectLst/>
                <a:latin typeface="Meiryo" panose="020B0604030504040204" pitchFamily="50" charset="-128"/>
                <a:ea typeface="Meiryo" panose="020B0604030504040204" pitchFamily="50" charset="-128"/>
              </a:rPr>
              <a:t>の三角形が相似</a:t>
            </a:r>
            <a:endParaRPr lang="ja-JP" altLang="en-US" sz="1200"/>
          </a:p>
        </p:txBody>
      </p:sp>
      <p:sp>
        <p:nvSpPr>
          <p:cNvPr id="5" name="テキスト ボックス 4">
            <a:extLst>
              <a:ext uri="{FF2B5EF4-FFF2-40B4-BE49-F238E27FC236}">
                <a16:creationId xmlns:a16="http://schemas.microsoft.com/office/drawing/2014/main" id="{9D7A1736-9680-D5D1-CD42-2D4C27A76FCA}"/>
              </a:ext>
            </a:extLst>
          </p:cNvPr>
          <p:cNvSpPr txBox="1"/>
          <p:nvPr/>
        </p:nvSpPr>
        <p:spPr>
          <a:xfrm>
            <a:off x="2120057" y="6443569"/>
            <a:ext cx="1959871" cy="461665"/>
          </a:xfrm>
          <a:prstGeom prst="rect">
            <a:avLst/>
          </a:prstGeom>
          <a:noFill/>
        </p:spPr>
        <p:txBody>
          <a:bodyPr wrap="square">
            <a:spAutoFit/>
          </a:bodyPr>
          <a:lstStyle/>
          <a:p>
            <a:r>
              <a:rPr lang="en-US" altLang="ja-JP" sz="1200" b="0" i="0">
                <a:solidFill>
                  <a:srgbClr val="000000"/>
                </a:solidFill>
                <a:effectLst/>
                <a:latin typeface="Meiryo" panose="020B0604030504040204" pitchFamily="50" charset="-128"/>
                <a:ea typeface="Meiryo" panose="020B0604030504040204" pitchFamily="50" charset="-128"/>
              </a:rPr>
              <a:t>※2</a:t>
            </a:r>
            <a:r>
              <a:rPr lang="ja-JP" altLang="en-US" sz="1200" b="0" i="0">
                <a:solidFill>
                  <a:srgbClr val="000000"/>
                </a:solidFill>
                <a:effectLst/>
                <a:latin typeface="Meiryo" panose="020B0604030504040204" pitchFamily="50" charset="-128"/>
                <a:ea typeface="Meiryo" panose="020B0604030504040204" pitchFamily="50" charset="-128"/>
              </a:rPr>
              <a:t>　底辺２</a:t>
            </a:r>
            <a:r>
              <a:rPr lang="en-US" altLang="ja-JP" sz="1200" b="0" i="0">
                <a:solidFill>
                  <a:srgbClr val="000000"/>
                </a:solidFill>
                <a:effectLst/>
                <a:latin typeface="Meiryo" panose="020B0604030504040204" pitchFamily="50" charset="-128"/>
                <a:ea typeface="Meiryo" panose="020B0604030504040204" pitchFamily="50" charset="-128"/>
              </a:rPr>
              <a:t>0㎝</a:t>
            </a:r>
            <a:r>
              <a:rPr lang="ja-JP" altLang="en-US" sz="1200" b="0" i="0">
                <a:solidFill>
                  <a:srgbClr val="000000"/>
                </a:solidFill>
                <a:effectLst/>
                <a:latin typeface="Meiryo" panose="020B0604030504040204" pitchFamily="50" charset="-128"/>
                <a:ea typeface="Meiryo" panose="020B0604030504040204" pitchFamily="50" charset="-128"/>
              </a:rPr>
              <a:t>、高さ５</a:t>
            </a:r>
            <a:r>
              <a:rPr lang="en-US" altLang="ja-JP" sz="1200" b="0" i="0">
                <a:solidFill>
                  <a:srgbClr val="000000"/>
                </a:solidFill>
                <a:effectLst/>
                <a:latin typeface="Meiryo" panose="020B0604030504040204" pitchFamily="50" charset="-128"/>
                <a:ea typeface="Meiryo" panose="020B0604030504040204" pitchFamily="50" charset="-128"/>
              </a:rPr>
              <a:t>㎝</a:t>
            </a:r>
            <a:r>
              <a:rPr lang="ja-JP" altLang="en-US" sz="1200" b="0" i="0">
                <a:solidFill>
                  <a:srgbClr val="000000"/>
                </a:solidFill>
                <a:effectLst/>
                <a:latin typeface="Meiryo" panose="020B0604030504040204" pitchFamily="50" charset="-128"/>
                <a:ea typeface="Meiryo" panose="020B0604030504040204" pitchFamily="50" charset="-128"/>
              </a:rPr>
              <a:t>の三角形が相似</a:t>
            </a:r>
            <a:endParaRPr lang="ja-JP" altLang="en-US" sz="1200"/>
          </a:p>
        </p:txBody>
      </p:sp>
      <p:sp>
        <p:nvSpPr>
          <p:cNvPr id="7" name="矢印: 右 6">
            <a:extLst>
              <a:ext uri="{FF2B5EF4-FFF2-40B4-BE49-F238E27FC236}">
                <a16:creationId xmlns:a16="http://schemas.microsoft.com/office/drawing/2014/main" id="{93D406BF-6E64-B7E0-E45C-71BC55C28115}"/>
              </a:ext>
            </a:extLst>
          </p:cNvPr>
          <p:cNvSpPr/>
          <p:nvPr/>
        </p:nvSpPr>
        <p:spPr>
          <a:xfrm>
            <a:off x="1986835" y="5666692"/>
            <a:ext cx="206772" cy="281612"/>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328EEBCB-9C02-1F1E-3872-905EB0E9626E}"/>
              </a:ext>
            </a:extLst>
          </p:cNvPr>
          <p:cNvSpPr/>
          <p:nvPr/>
        </p:nvSpPr>
        <p:spPr>
          <a:xfrm>
            <a:off x="5489570" y="1161238"/>
            <a:ext cx="779353" cy="115244"/>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4" name="図 33">
            <a:extLst>
              <a:ext uri="{FF2B5EF4-FFF2-40B4-BE49-F238E27FC236}">
                <a16:creationId xmlns:a16="http://schemas.microsoft.com/office/drawing/2014/main" id="{9FC3AE98-8776-6E4E-9146-C9B57573A1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6079" y="1127217"/>
            <a:ext cx="843845" cy="2111669"/>
          </a:xfrm>
          <a:prstGeom prst="rect">
            <a:avLst/>
          </a:prstGeom>
        </p:spPr>
      </p:pic>
      <p:sp>
        <p:nvSpPr>
          <p:cNvPr id="36" name="正方形/長方形 35">
            <a:extLst>
              <a:ext uri="{FF2B5EF4-FFF2-40B4-BE49-F238E27FC236}">
                <a16:creationId xmlns:a16="http://schemas.microsoft.com/office/drawing/2014/main" id="{842DC240-EA46-2796-5C57-8682EA076F9C}"/>
              </a:ext>
            </a:extLst>
          </p:cNvPr>
          <p:cNvSpPr/>
          <p:nvPr/>
        </p:nvSpPr>
        <p:spPr>
          <a:xfrm>
            <a:off x="2631617" y="3128743"/>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9D1E3B87-CF59-A0FD-EDD8-0B26A8780210}"/>
              </a:ext>
            </a:extLst>
          </p:cNvPr>
          <p:cNvSpPr/>
          <p:nvPr/>
        </p:nvSpPr>
        <p:spPr>
          <a:xfrm>
            <a:off x="6624096" y="3122258"/>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グラフィックス 8">
            <a:extLst>
              <a:ext uri="{FF2B5EF4-FFF2-40B4-BE49-F238E27FC236}">
                <a16:creationId xmlns:a16="http://schemas.microsoft.com/office/drawing/2014/main" id="{9D42A3AC-D707-5AB1-60C2-107DDB29F76B}"/>
              </a:ext>
            </a:extLst>
          </p:cNvPr>
          <p:cNvPicPr>
            <a:picLocks noChangeAspect="1"/>
          </p:cNvPicPr>
          <p:nvPr/>
        </p:nvPicPr>
        <p:blipFill>
          <a:blip r:embed="rId8" cstate="print">
            <a:alphaModFix amt="60000"/>
            <a:extLst>
              <a:ext uri="{28A0092B-C50C-407E-A947-70E740481C1C}">
                <a14:useLocalDpi xmlns:a14="http://schemas.microsoft.com/office/drawing/2010/main" val="0"/>
              </a:ext>
              <a:ext uri="{96DAC541-7B7A-43D3-8B79-37D633B846F1}">
                <asvg:svgBlip xmlns:asvg="http://schemas.microsoft.com/office/drawing/2016/SVG/main" r:embed="rId9"/>
              </a:ext>
              <a:ext uri="{837473B0-CC2E-450A-ABE3-18F120FF3D39}">
                <a1611:picAttrSrcUrl xmlns:a1611="http://schemas.microsoft.com/office/drawing/2016/11/main" r:id="rId10"/>
              </a:ext>
            </a:extLst>
          </a:blip>
          <a:stretch>
            <a:fillRect/>
          </a:stretch>
        </p:blipFill>
        <p:spPr>
          <a:xfrm>
            <a:off x="368515" y="2934518"/>
            <a:ext cx="2263102" cy="268175"/>
          </a:xfrm>
          <a:prstGeom prst="rect">
            <a:avLst/>
          </a:prstGeom>
        </p:spPr>
      </p:pic>
      <p:pic>
        <p:nvPicPr>
          <p:cNvPr id="12" name="グラフィックス 11">
            <a:extLst>
              <a:ext uri="{FF2B5EF4-FFF2-40B4-BE49-F238E27FC236}">
                <a16:creationId xmlns:a16="http://schemas.microsoft.com/office/drawing/2014/main" id="{57728500-6F8C-3E2F-BFA6-812272892091}"/>
              </a:ext>
            </a:extLst>
          </p:cNvPr>
          <p:cNvPicPr>
            <a:picLocks noChangeAspect="1"/>
          </p:cNvPicPr>
          <p:nvPr/>
        </p:nvPicPr>
        <p:blipFill>
          <a:blip r:embed="rId8" cstate="print">
            <a:alphaModFix amt="60000"/>
            <a:extLst>
              <a:ext uri="{28A0092B-C50C-407E-A947-70E740481C1C}">
                <a14:useLocalDpi xmlns:a14="http://schemas.microsoft.com/office/drawing/2010/main" val="0"/>
              </a:ext>
              <a:ext uri="{96DAC541-7B7A-43D3-8B79-37D633B846F1}">
                <asvg:svgBlip xmlns:asvg="http://schemas.microsoft.com/office/drawing/2016/SVG/main" r:embed="rId9"/>
              </a:ext>
              <a:ext uri="{837473B0-CC2E-450A-ABE3-18F120FF3D39}">
                <a1611:picAttrSrcUrl xmlns:a1611="http://schemas.microsoft.com/office/drawing/2016/11/main" r:id="rId10"/>
              </a:ext>
            </a:extLst>
          </a:blip>
          <a:stretch>
            <a:fillRect/>
          </a:stretch>
        </p:blipFill>
        <p:spPr>
          <a:xfrm>
            <a:off x="4418074" y="2975896"/>
            <a:ext cx="1912745" cy="226658"/>
          </a:xfrm>
          <a:prstGeom prst="rect">
            <a:avLst/>
          </a:prstGeom>
        </p:spPr>
      </p:pic>
      <p:grpSp>
        <p:nvGrpSpPr>
          <p:cNvPr id="15" name="グループ化 14">
            <a:extLst>
              <a:ext uri="{FF2B5EF4-FFF2-40B4-BE49-F238E27FC236}">
                <a16:creationId xmlns:a16="http://schemas.microsoft.com/office/drawing/2014/main" id="{1A336D9F-5E3F-A872-0801-D2A2F2935158}"/>
              </a:ext>
            </a:extLst>
          </p:cNvPr>
          <p:cNvGrpSpPr/>
          <p:nvPr/>
        </p:nvGrpSpPr>
        <p:grpSpPr>
          <a:xfrm>
            <a:off x="4155186" y="3301407"/>
            <a:ext cx="4129490" cy="562584"/>
            <a:chOff x="4155186" y="3301407"/>
            <a:chExt cx="4129490" cy="562584"/>
          </a:xfrm>
        </p:grpSpPr>
        <p:pic>
          <p:nvPicPr>
            <p:cNvPr id="13" name="図 12">
              <a:extLst>
                <a:ext uri="{FF2B5EF4-FFF2-40B4-BE49-F238E27FC236}">
                  <a16:creationId xmlns:a16="http://schemas.microsoft.com/office/drawing/2014/main" id="{F083F5EE-B7DA-9001-C94A-D27C008165C5}"/>
                </a:ext>
              </a:extLst>
            </p:cNvPr>
            <p:cNvPicPr>
              <a:picLocks noChangeAspect="1"/>
            </p:cNvPicPr>
            <p:nvPr/>
          </p:nvPicPr>
          <p:blipFill>
            <a:blip r:embed="rId11" cstate="print">
              <a:alphaModFix amt="39000"/>
              <a:extLst>
                <a:ext uri="{28A0092B-C50C-407E-A947-70E740481C1C}">
                  <a14:useLocalDpi xmlns:a14="http://schemas.microsoft.com/office/drawing/2010/main" val="0"/>
                </a:ext>
              </a:extLst>
            </a:blip>
            <a:stretch>
              <a:fillRect/>
            </a:stretch>
          </p:blipFill>
          <p:spPr>
            <a:xfrm rot="5400000">
              <a:off x="4930326" y="2526267"/>
              <a:ext cx="561389" cy="2111669"/>
            </a:xfrm>
            <a:prstGeom prst="rect">
              <a:avLst/>
            </a:prstGeom>
          </p:spPr>
        </p:pic>
        <p:pic>
          <p:nvPicPr>
            <p:cNvPr id="14" name="図 13">
              <a:extLst>
                <a:ext uri="{FF2B5EF4-FFF2-40B4-BE49-F238E27FC236}">
                  <a16:creationId xmlns:a16="http://schemas.microsoft.com/office/drawing/2014/main" id="{B2DEF320-BD72-55E8-0801-21825462D11F}"/>
                </a:ext>
              </a:extLst>
            </p:cNvPr>
            <p:cNvPicPr>
              <a:picLocks noChangeAspect="1"/>
            </p:cNvPicPr>
            <p:nvPr/>
          </p:nvPicPr>
          <p:blipFill>
            <a:blip r:embed="rId11" cstate="print">
              <a:alphaModFix amt="39000"/>
              <a:extLst>
                <a:ext uri="{28A0092B-C50C-407E-A947-70E740481C1C}">
                  <a14:useLocalDpi xmlns:a14="http://schemas.microsoft.com/office/drawing/2010/main" val="0"/>
                </a:ext>
              </a:extLst>
            </a:blip>
            <a:stretch>
              <a:fillRect/>
            </a:stretch>
          </p:blipFill>
          <p:spPr>
            <a:xfrm rot="5400000">
              <a:off x="6948147" y="2527462"/>
              <a:ext cx="561389" cy="2111669"/>
            </a:xfrm>
            <a:prstGeom prst="rect">
              <a:avLst/>
            </a:prstGeom>
          </p:spPr>
        </p:pic>
      </p:grpSp>
      <p:grpSp>
        <p:nvGrpSpPr>
          <p:cNvPr id="31" name="グループ化 30">
            <a:extLst>
              <a:ext uri="{FF2B5EF4-FFF2-40B4-BE49-F238E27FC236}">
                <a16:creationId xmlns:a16="http://schemas.microsoft.com/office/drawing/2014/main" id="{996C6C57-F6A6-BA4A-5B05-FD341142F369}"/>
              </a:ext>
            </a:extLst>
          </p:cNvPr>
          <p:cNvGrpSpPr/>
          <p:nvPr/>
        </p:nvGrpSpPr>
        <p:grpSpPr>
          <a:xfrm>
            <a:off x="11946" y="751673"/>
            <a:ext cx="8475524" cy="5701353"/>
            <a:chOff x="64935" y="745510"/>
            <a:chExt cx="8475524" cy="5701353"/>
          </a:xfrm>
        </p:grpSpPr>
        <p:sp>
          <p:nvSpPr>
            <p:cNvPr id="76" name="テキスト ボックス 2">
              <a:extLst>
                <a:ext uri="{FF2B5EF4-FFF2-40B4-BE49-F238E27FC236}">
                  <a16:creationId xmlns:a16="http://schemas.microsoft.com/office/drawing/2014/main" id="{56540C46-4C66-A2D0-418A-3B9897FDA048}"/>
                </a:ext>
              </a:extLst>
            </p:cNvPr>
            <p:cNvSpPr txBox="1">
              <a:spLocks noChangeArrowheads="1"/>
            </p:cNvSpPr>
            <p:nvPr/>
          </p:nvSpPr>
          <p:spPr bwMode="auto">
            <a:xfrm>
              <a:off x="64935" y="5328608"/>
              <a:ext cx="1888458" cy="1118255"/>
            </a:xfrm>
            <a:prstGeom prst="rect">
              <a:avLst/>
            </a:prstGeom>
            <a:solidFill>
              <a:srgbClr val="FFFF66">
                <a:alpha val="32000"/>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ts val="2000"/>
                </a:lnSpc>
                <a:spcBef>
                  <a:spcPct val="0"/>
                </a:spcBef>
                <a:spcAft>
                  <a:spcPct val="0"/>
                </a:spcAft>
                <a:buClrTx/>
                <a:buSzTx/>
                <a:buFontTx/>
                <a:buNone/>
                <a:tabLst/>
              </a:pPr>
              <a:r>
                <a:rPr kumimoji="0" lang="ja-JP" altLang="en-US"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三角形</a:t>
              </a:r>
              <a:r>
                <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ACE</a:t>
              </a:r>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※1</a:t>
              </a:r>
              <a:r>
                <a:rPr kumimoji="0" lang="ja-JP" altLang="en-US"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で</a:t>
              </a:r>
              <a:r>
                <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AE=</a:t>
              </a:r>
              <a:r>
                <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rPr>
                <a:t>2CE</a:t>
              </a:r>
            </a:p>
            <a:p>
              <a:pPr marL="0" marR="0" lvl="0" indent="0" algn="l" defTabSz="914400" rtl="0" eaLnBrk="0" fontAlgn="base" latinLnBrk="0" hangingPunct="0">
                <a:lnSpc>
                  <a:spcPts val="2000"/>
                </a:lnSpc>
                <a:spcBef>
                  <a:spcPct val="0"/>
                </a:spcBef>
                <a:spcAft>
                  <a:spcPct val="0"/>
                </a:spcAft>
                <a:buClrTx/>
                <a:buSzTx/>
                <a:buFontTx/>
                <a:buNone/>
                <a:tabLst/>
              </a:pPr>
              <a:r>
                <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CD</a:t>
              </a:r>
              <a:r>
                <a:rPr kumimoji="0" lang="ja-JP" altLang="en-US"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2CE</a:t>
              </a:r>
              <a:r>
                <a:rPr kumimoji="0" lang="ja-JP" altLang="en-US"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より</a:t>
              </a:r>
              <a:endPar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0" fontAlgn="base" latinLnBrk="0" hangingPunct="0">
                <a:lnSpc>
                  <a:spcPts val="2000"/>
                </a:lnSpc>
                <a:spcBef>
                  <a:spcPct val="0"/>
                </a:spcBef>
                <a:spcAft>
                  <a:spcPct val="0"/>
                </a:spcAft>
                <a:buClrTx/>
                <a:buSzTx/>
                <a:buFontTx/>
                <a:buNone/>
                <a:tabLst/>
              </a:pPr>
              <a:r>
                <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CD</a:t>
              </a:r>
              <a:r>
                <a:rPr kumimoji="0" lang="ja-JP" altLang="en-US"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AE…</a:t>
              </a:r>
              <a:r>
                <a:rPr kumimoji="0" lang="ja-JP" altLang="en-US"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①</a:t>
              </a:r>
              <a:endParaRPr kumimoji="0" lang="ja-JP"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grpSp>
          <p:nvGrpSpPr>
            <p:cNvPr id="22" name="グループ化 21">
              <a:extLst>
                <a:ext uri="{FF2B5EF4-FFF2-40B4-BE49-F238E27FC236}">
                  <a16:creationId xmlns:a16="http://schemas.microsoft.com/office/drawing/2014/main" id="{88751E86-1A57-6D2A-16FF-DDE74A04DFA5}"/>
                </a:ext>
              </a:extLst>
            </p:cNvPr>
            <p:cNvGrpSpPr/>
            <p:nvPr/>
          </p:nvGrpSpPr>
          <p:grpSpPr>
            <a:xfrm>
              <a:off x="347405" y="745510"/>
              <a:ext cx="8193054" cy="2356291"/>
              <a:chOff x="328473" y="795979"/>
              <a:chExt cx="8193054" cy="2356291"/>
            </a:xfrm>
          </p:grpSpPr>
          <p:sp>
            <p:nvSpPr>
              <p:cNvPr id="20" name="直角三角形 19">
                <a:extLst>
                  <a:ext uri="{FF2B5EF4-FFF2-40B4-BE49-F238E27FC236}">
                    <a16:creationId xmlns:a16="http://schemas.microsoft.com/office/drawing/2014/main" id="{64728224-FB1C-D74D-DAE4-D1DED27E56BC}"/>
                  </a:ext>
                </a:extLst>
              </p:cNvPr>
              <p:cNvSpPr/>
              <p:nvPr/>
            </p:nvSpPr>
            <p:spPr>
              <a:xfrm>
                <a:off x="328473" y="1035362"/>
                <a:ext cx="3730759" cy="2116908"/>
              </a:xfrm>
              <a:prstGeom prst="rtTriangle">
                <a:avLst/>
              </a:prstGeom>
              <a:solidFill>
                <a:srgbClr val="FFFF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直角三角形 20">
                <a:extLst>
                  <a:ext uri="{FF2B5EF4-FFF2-40B4-BE49-F238E27FC236}">
                    <a16:creationId xmlns:a16="http://schemas.microsoft.com/office/drawing/2014/main" id="{726A13A6-6300-2D21-B6D4-862AB48E4E16}"/>
                  </a:ext>
                </a:extLst>
              </p:cNvPr>
              <p:cNvSpPr/>
              <p:nvPr/>
            </p:nvSpPr>
            <p:spPr>
              <a:xfrm>
                <a:off x="7877505" y="795979"/>
                <a:ext cx="644022" cy="433696"/>
              </a:xfrm>
              <a:prstGeom prst="rtTriangle">
                <a:avLst/>
              </a:prstGeom>
              <a:solidFill>
                <a:srgbClr val="FFFF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3" name="テキスト ボックス 2">
            <a:extLst>
              <a:ext uri="{FF2B5EF4-FFF2-40B4-BE49-F238E27FC236}">
                <a16:creationId xmlns:a16="http://schemas.microsoft.com/office/drawing/2014/main" id="{CBD1ED46-3BDF-1335-412F-4291D9D6DCDE}"/>
              </a:ext>
            </a:extLst>
          </p:cNvPr>
          <p:cNvSpPr txBox="1">
            <a:spLocks noChangeArrowheads="1"/>
          </p:cNvSpPr>
          <p:nvPr/>
        </p:nvSpPr>
        <p:spPr bwMode="auto">
          <a:xfrm>
            <a:off x="2141264" y="5325314"/>
            <a:ext cx="2057985" cy="1118255"/>
          </a:xfrm>
          <a:prstGeom prst="rect">
            <a:avLst/>
          </a:prstGeom>
          <a:solidFill>
            <a:schemeClr val="accent1">
              <a:lumMod val="90000"/>
              <a:alpha val="44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ts val="2000"/>
              </a:lnSpc>
              <a:spcBef>
                <a:spcPct val="0"/>
              </a:spcBef>
              <a:spcAft>
                <a:spcPct val="0"/>
              </a:spcAft>
              <a:buClrTx/>
              <a:buSzTx/>
              <a:buFontTx/>
              <a:buNone/>
              <a:tabLst/>
            </a:pPr>
            <a:r>
              <a:rPr kumimoji="0" lang="ja-JP" altLang="en-US"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三角形</a:t>
            </a:r>
            <a:r>
              <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BCE</a:t>
            </a:r>
            <a:r>
              <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で</a:t>
            </a:r>
            <a:r>
              <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BE =4</a:t>
            </a:r>
            <a:r>
              <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rPr>
              <a:t>CE</a:t>
            </a:r>
          </a:p>
          <a:p>
            <a:pPr marL="0" marR="0" lvl="0" indent="0" algn="l" defTabSz="914400" rtl="0" eaLnBrk="0" fontAlgn="base" latinLnBrk="0" hangingPunct="0">
              <a:lnSpc>
                <a:spcPts val="2000"/>
              </a:lnSpc>
              <a:spcBef>
                <a:spcPct val="0"/>
              </a:spcBef>
              <a:spcAft>
                <a:spcPct val="0"/>
              </a:spcAft>
              <a:buClrTx/>
              <a:buSzTx/>
              <a:buFontTx/>
              <a:buNone/>
              <a:tabLst/>
            </a:pPr>
            <a:r>
              <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CD</a:t>
            </a:r>
            <a:r>
              <a:rPr kumimoji="0" lang="ja-JP" altLang="en-US"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2CE</a:t>
            </a:r>
            <a:r>
              <a:rPr kumimoji="0" lang="ja-JP" altLang="en-US"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より</a:t>
            </a:r>
            <a:endPar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0" fontAlgn="base" latinLnBrk="0" hangingPunct="0">
              <a:lnSpc>
                <a:spcPts val="2000"/>
              </a:lnSpc>
              <a:spcBef>
                <a:spcPct val="0"/>
              </a:spcBef>
              <a:spcAft>
                <a:spcPct val="0"/>
              </a:spcAft>
              <a:buClrTx/>
              <a:buSzTx/>
              <a:buFontTx/>
              <a:buNone/>
              <a:tabLst/>
            </a:pPr>
            <a:r>
              <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CD</a:t>
            </a:r>
            <a:r>
              <a:rPr kumimoji="0" lang="ja-JP" altLang="en-US"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BE/2…</a:t>
            </a:r>
            <a:r>
              <a:rPr kumimoji="0" lang="ja-JP" altLang="en-US"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②</a:t>
            </a:r>
            <a:endParaRPr kumimoji="0" lang="ja-JP"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23" name="直角三角形 22">
            <a:extLst>
              <a:ext uri="{FF2B5EF4-FFF2-40B4-BE49-F238E27FC236}">
                <a16:creationId xmlns:a16="http://schemas.microsoft.com/office/drawing/2014/main" id="{192322B4-2410-BC90-7F06-46869C247671}"/>
              </a:ext>
            </a:extLst>
          </p:cNvPr>
          <p:cNvSpPr/>
          <p:nvPr/>
        </p:nvSpPr>
        <p:spPr>
          <a:xfrm>
            <a:off x="216572" y="966311"/>
            <a:ext cx="7474258" cy="2116908"/>
          </a:xfrm>
          <a:prstGeom prst="rtTriangle">
            <a:avLst/>
          </a:prstGeom>
          <a:solidFill>
            <a:schemeClr val="accent1">
              <a:alpha val="18000"/>
            </a:schemeClr>
          </a:solidFill>
          <a:ln w="158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9" name="グループ化 38">
            <a:extLst>
              <a:ext uri="{FF2B5EF4-FFF2-40B4-BE49-F238E27FC236}">
                <a16:creationId xmlns:a16="http://schemas.microsoft.com/office/drawing/2014/main" id="{E01AF870-9119-D757-13A3-7C8C6431883F}"/>
              </a:ext>
            </a:extLst>
          </p:cNvPr>
          <p:cNvGrpSpPr/>
          <p:nvPr/>
        </p:nvGrpSpPr>
        <p:grpSpPr>
          <a:xfrm>
            <a:off x="4240170" y="814622"/>
            <a:ext cx="4757010" cy="5848657"/>
            <a:chOff x="4240170" y="814622"/>
            <a:chExt cx="4757010" cy="5848657"/>
          </a:xfrm>
        </p:grpSpPr>
        <p:sp>
          <p:nvSpPr>
            <p:cNvPr id="102" name="テキスト ボックス 2">
              <a:extLst>
                <a:ext uri="{FF2B5EF4-FFF2-40B4-BE49-F238E27FC236}">
                  <a16:creationId xmlns:a16="http://schemas.microsoft.com/office/drawing/2014/main" id="{1D19E590-54E8-941D-291E-2D5E2E10B4DC}"/>
                </a:ext>
              </a:extLst>
            </p:cNvPr>
            <p:cNvSpPr txBox="1">
              <a:spLocks noChangeArrowheads="1"/>
            </p:cNvSpPr>
            <p:nvPr/>
          </p:nvSpPr>
          <p:spPr bwMode="auto">
            <a:xfrm>
              <a:off x="4442069" y="5358262"/>
              <a:ext cx="2156500" cy="111825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ts val="2000"/>
                </a:lnSpc>
                <a:spcBef>
                  <a:spcPct val="0"/>
                </a:spcBef>
                <a:spcAft>
                  <a:spcPct val="0"/>
                </a:spcAft>
                <a:buClrTx/>
                <a:buSzTx/>
                <a:buFontTx/>
                <a:buNone/>
                <a:tabLst/>
              </a:pPr>
              <a:r>
                <a:rPr kumimoji="0" lang="ja-JP" altLang="en-US"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①②から</a:t>
              </a:r>
              <a:endPar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0" fontAlgn="base" latinLnBrk="0" hangingPunct="0">
                <a:lnSpc>
                  <a:spcPts val="2000"/>
                </a:lnSpc>
                <a:spcBef>
                  <a:spcPct val="0"/>
                </a:spcBef>
                <a:spcAft>
                  <a:spcPct val="0"/>
                </a:spcAft>
                <a:buClrTx/>
                <a:buSzTx/>
                <a:buFontTx/>
                <a:buNone/>
                <a:tabLst/>
              </a:pPr>
              <a:r>
                <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AE</a:t>
              </a:r>
              <a:r>
                <a:rPr kumimoji="0" lang="ja-JP" altLang="en-US"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BE/</a:t>
              </a:r>
              <a:r>
                <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　</a:t>
              </a:r>
              <a:endPar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0" fontAlgn="base" latinLnBrk="0" hangingPunct="0">
                <a:lnSpc>
                  <a:spcPts val="2000"/>
                </a:lnSpc>
                <a:spcBef>
                  <a:spcPct val="0"/>
                </a:spcBef>
                <a:spcAft>
                  <a:spcPct val="0"/>
                </a:spcAft>
                <a:buClrTx/>
                <a:buSzTx/>
                <a:buFontTx/>
                <a:buNone/>
                <a:tabLst/>
              </a:pPr>
              <a:r>
                <a:rPr kumimoji="0" lang="ja-JP" altLang="en-US" sz="18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en-US" altLang="ja-JP" sz="1800" dirty="0">
                  <a:latin typeface="ＭＳ ゴシック" panose="020B0609070205080204" pitchFamily="49" charset="-128"/>
                  <a:ea typeface="ＭＳ ゴシック" panose="020B0609070205080204" pitchFamily="49" charset="-128"/>
                  <a:cs typeface="Times New Roman" panose="02020603050405020304" pitchFamily="18" charset="0"/>
                </a:rPr>
                <a:t>A</a:t>
              </a:r>
              <a:r>
                <a:rPr kumimoji="0" lang="ja-JP" altLang="en-US" sz="1800" dirty="0">
                  <a:latin typeface="ＭＳ ゴシック" panose="020B0609070205080204" pitchFamily="49" charset="-128"/>
                  <a:ea typeface="ＭＳ ゴシック" panose="020B0609070205080204" pitchFamily="49" charset="-128"/>
                  <a:cs typeface="Times New Roman" panose="02020603050405020304" pitchFamily="18" charset="0"/>
                </a:rPr>
                <a:t>は</a:t>
              </a:r>
              <a:r>
                <a:rPr kumimoji="0" lang="en-US" altLang="ja-JP" sz="1800" dirty="0">
                  <a:latin typeface="ＭＳ ゴシック" panose="020B0609070205080204" pitchFamily="49" charset="-128"/>
                  <a:ea typeface="ＭＳ ゴシック" panose="020B0609070205080204" pitchFamily="49" charset="-128"/>
                  <a:cs typeface="Times New Roman" panose="02020603050405020304" pitchFamily="18" charset="0"/>
                </a:rPr>
                <a:t>BE</a:t>
              </a:r>
              <a:r>
                <a:rPr kumimoji="0" lang="ja-JP" altLang="en-US" sz="1800" dirty="0">
                  <a:latin typeface="ＭＳ ゴシック" panose="020B0609070205080204" pitchFamily="49" charset="-128"/>
                  <a:ea typeface="ＭＳ ゴシック" panose="020B0609070205080204" pitchFamily="49" charset="-128"/>
                  <a:cs typeface="Times New Roman" panose="02020603050405020304" pitchFamily="18" charset="0"/>
                </a:rPr>
                <a:t>の中間点）</a:t>
              </a:r>
              <a:endParaRPr kumimoji="0" lang="en-US" altLang="ja-JP" sz="18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0" fontAlgn="base" latinLnBrk="0" hangingPunct="0">
                <a:lnSpc>
                  <a:spcPts val="2000"/>
                </a:lnSpc>
                <a:spcBef>
                  <a:spcPct val="0"/>
                </a:spcBef>
                <a:spcAft>
                  <a:spcPct val="0"/>
                </a:spcAft>
                <a:buClrTx/>
                <a:buSzTx/>
                <a:buFontTx/>
                <a:buNone/>
                <a:tabLst/>
              </a:pPr>
              <a:r>
                <a:rPr kumimoji="0" lang="ja-JP" altLang="en-US"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よって　</a:t>
              </a:r>
              <a:r>
                <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AB=CD</a:t>
              </a:r>
              <a:endParaRPr kumimoji="0" lang="ja-JP"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2" name="Text Box 5">
              <a:extLst>
                <a:ext uri="{FF2B5EF4-FFF2-40B4-BE49-F238E27FC236}">
                  <a16:creationId xmlns:a16="http://schemas.microsoft.com/office/drawing/2014/main" id="{A5BD0417-22B3-681C-717E-283D8DEE1F50}"/>
                </a:ext>
              </a:extLst>
            </p:cNvPr>
            <p:cNvSpPr txBox="1">
              <a:spLocks noChangeArrowheads="1"/>
            </p:cNvSpPr>
            <p:nvPr/>
          </p:nvSpPr>
          <p:spPr bwMode="auto">
            <a:xfrm>
              <a:off x="6818415" y="4724287"/>
              <a:ext cx="2178765" cy="1938992"/>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2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木の高さ（</a:t>
              </a:r>
              <a:r>
                <a:rPr kumimoji="0" lang="en-US" altLang="ja-JP" sz="2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CE</a:t>
              </a:r>
              <a:r>
                <a:rPr kumimoji="0" lang="ja-JP" altLang="en-US" sz="2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）は</a:t>
              </a:r>
              <a:r>
                <a:rPr kumimoji="0" lang="en-US" altLang="ja-JP" sz="2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CD</a:t>
              </a:r>
              <a:r>
                <a:rPr kumimoji="0" lang="ja-JP" altLang="en-US" sz="2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の</a:t>
              </a:r>
              <a:r>
                <a:rPr kumimoji="0" lang="en-US" altLang="ja-JP" sz="2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1/2</a:t>
              </a:r>
              <a:r>
                <a:rPr kumimoji="0" lang="ja-JP" altLang="en-US" sz="2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en-US" altLang="ja-JP" sz="2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AB</a:t>
              </a:r>
              <a:r>
                <a:rPr kumimoji="0" lang="ja-JP" altLang="en-US" sz="2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の</a:t>
              </a:r>
              <a:r>
                <a:rPr kumimoji="0" lang="en-US" altLang="ja-JP" sz="2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1/2</a:t>
              </a:r>
              <a:r>
                <a:rPr kumimoji="0" lang="ja-JP" altLang="en-US" sz="2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が木の高さになる→</a:t>
              </a:r>
              <a:r>
                <a:rPr kumimoji="0" lang="en-US" altLang="ja-JP" sz="2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AB</a:t>
              </a:r>
              <a:r>
                <a:rPr kumimoji="0" lang="ja-JP" altLang="en-US" sz="2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の距離を測れば、高さがわかる</a:t>
              </a:r>
              <a:endParaRPr kumimoji="0" lang="ja-JP" altLang="ja-JP" sz="2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8" name="矢印: 右 7">
              <a:extLst>
                <a:ext uri="{FF2B5EF4-FFF2-40B4-BE49-F238E27FC236}">
                  <a16:creationId xmlns:a16="http://schemas.microsoft.com/office/drawing/2014/main" id="{E0563F5F-1D92-AD3C-ED3C-B17D54C804FC}"/>
                </a:ext>
              </a:extLst>
            </p:cNvPr>
            <p:cNvSpPr/>
            <p:nvPr/>
          </p:nvSpPr>
          <p:spPr>
            <a:xfrm>
              <a:off x="6570722" y="5666692"/>
              <a:ext cx="206772" cy="281612"/>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直角三角形 27">
              <a:extLst>
                <a:ext uri="{FF2B5EF4-FFF2-40B4-BE49-F238E27FC236}">
                  <a16:creationId xmlns:a16="http://schemas.microsoft.com/office/drawing/2014/main" id="{379AF666-AC71-0A0F-F002-17915B6B9839}"/>
                </a:ext>
              </a:extLst>
            </p:cNvPr>
            <p:cNvSpPr/>
            <p:nvPr/>
          </p:nvSpPr>
          <p:spPr>
            <a:xfrm>
              <a:off x="6998916" y="814622"/>
              <a:ext cx="1571524" cy="311100"/>
            </a:xfrm>
            <a:prstGeom prst="rtTriangle">
              <a:avLst/>
            </a:prstGeom>
            <a:solidFill>
              <a:schemeClr val="accent1">
                <a:alpha val="18000"/>
              </a:schemeClr>
            </a:solidFill>
            <a:ln w="158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矢印: 右 37">
              <a:extLst>
                <a:ext uri="{FF2B5EF4-FFF2-40B4-BE49-F238E27FC236}">
                  <a16:creationId xmlns:a16="http://schemas.microsoft.com/office/drawing/2014/main" id="{C79DF1C1-F74F-4F51-2A13-4B35C34BDCA6}"/>
                </a:ext>
              </a:extLst>
            </p:cNvPr>
            <p:cNvSpPr/>
            <p:nvPr/>
          </p:nvSpPr>
          <p:spPr>
            <a:xfrm>
              <a:off x="4240170" y="5693783"/>
              <a:ext cx="206772" cy="281612"/>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195816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グラフィックス 37">
            <a:extLst>
              <a:ext uri="{FF2B5EF4-FFF2-40B4-BE49-F238E27FC236}">
                <a16:creationId xmlns:a16="http://schemas.microsoft.com/office/drawing/2014/main" id="{F68C40DE-96B9-B597-7F92-36ADEDABCE4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4149631" y="5088900"/>
            <a:ext cx="451764" cy="1364431"/>
          </a:xfrm>
          <a:prstGeom prst="rect">
            <a:avLst/>
          </a:prstGeom>
        </p:spPr>
      </p:pic>
      <p:pic>
        <p:nvPicPr>
          <p:cNvPr id="11" name="図 10" descr="絵と文字の加工写真&#10;&#10;中程度の精度で自動的に生成された説明">
            <a:extLst>
              <a:ext uri="{FF2B5EF4-FFF2-40B4-BE49-F238E27FC236}">
                <a16:creationId xmlns:a16="http://schemas.microsoft.com/office/drawing/2014/main" id="{ADD7B6A6-5177-C1D8-3100-B4E3206104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75218" y="1171566"/>
            <a:ext cx="837317" cy="1359062"/>
          </a:xfrm>
          <a:prstGeom prst="rect">
            <a:avLst/>
          </a:prstGeom>
        </p:spPr>
      </p:pic>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212651" y="13339"/>
            <a:ext cx="889907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a:ea typeface="ＭＳ Ｐゴシック" panose="020B0600070205080204" pitchFamily="50" charset="-128"/>
              </a:rPr>
              <a:t>フロント・スタッフの使い方　　</a:t>
            </a:r>
            <a:endParaRPr lang="ja-JP" altLang="en-US" sz="2400" kern="0">
              <a:ea typeface="ＭＳ Ｐゴシック" panose="020B0600070205080204" pitchFamily="50" charset="-128"/>
            </a:endParaRPr>
          </a:p>
        </p:txBody>
      </p:sp>
      <p:cxnSp>
        <p:nvCxnSpPr>
          <p:cNvPr id="78" name="直線コネクタ 77">
            <a:extLst>
              <a:ext uri="{FF2B5EF4-FFF2-40B4-BE49-F238E27FC236}">
                <a16:creationId xmlns:a16="http://schemas.microsoft.com/office/drawing/2014/main" id="{8716DE98-9A48-11FF-A7CA-24D5CBFB285A}"/>
              </a:ext>
            </a:extLst>
          </p:cNvPr>
          <p:cNvCxnSpPr>
            <a:cxnSpLocks/>
          </p:cNvCxnSpPr>
          <p:nvPr/>
        </p:nvCxnSpPr>
        <p:spPr>
          <a:xfrm>
            <a:off x="-13637" y="3183328"/>
            <a:ext cx="8673663" cy="12182"/>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263FE2F3-5F90-F14B-E277-D412319BBFEC}"/>
              </a:ext>
            </a:extLst>
          </p:cNvPr>
          <p:cNvSpPr/>
          <p:nvPr/>
        </p:nvSpPr>
        <p:spPr>
          <a:xfrm>
            <a:off x="3006514" y="3136074"/>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394905C3-D8CE-FDB4-AE6A-555ACA1153DA}"/>
              </a:ext>
            </a:extLst>
          </p:cNvPr>
          <p:cNvSpPr/>
          <p:nvPr/>
        </p:nvSpPr>
        <p:spPr>
          <a:xfrm>
            <a:off x="3373925" y="3136074"/>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7C4BD059-7A30-1A13-342F-6E951847AAF1}"/>
              </a:ext>
            </a:extLst>
          </p:cNvPr>
          <p:cNvSpPr/>
          <p:nvPr/>
        </p:nvSpPr>
        <p:spPr>
          <a:xfrm>
            <a:off x="3730605" y="3136074"/>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BF449330-27C3-0FC4-08A7-03EC76029E97}"/>
              </a:ext>
            </a:extLst>
          </p:cNvPr>
          <p:cNvSpPr/>
          <p:nvPr/>
        </p:nvSpPr>
        <p:spPr>
          <a:xfrm rot="5400000">
            <a:off x="3572219" y="3136074"/>
            <a:ext cx="360000" cy="72000"/>
          </a:xfrm>
          <a:prstGeom prst="rect">
            <a:avLst/>
          </a:prstGeom>
          <a:solidFill>
            <a:srgbClr val="FFC000"/>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コネクタ 28">
            <a:extLst>
              <a:ext uri="{FF2B5EF4-FFF2-40B4-BE49-F238E27FC236}">
                <a16:creationId xmlns:a16="http://schemas.microsoft.com/office/drawing/2014/main" id="{44B1CBDE-AF9B-F90E-3CB9-7DEC24AC1BF7}"/>
              </a:ext>
            </a:extLst>
          </p:cNvPr>
          <p:cNvCxnSpPr>
            <a:cxnSpLocks/>
            <a:endCxn id="97" idx="4"/>
          </p:cNvCxnSpPr>
          <p:nvPr/>
        </p:nvCxnSpPr>
        <p:spPr>
          <a:xfrm flipH="1">
            <a:off x="269014" y="964892"/>
            <a:ext cx="33983" cy="430838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8E58646E-0550-3D56-D45B-E3DD97840CE5}"/>
              </a:ext>
            </a:extLst>
          </p:cNvPr>
          <p:cNvCxnSpPr>
            <a:cxnSpLocks/>
          </p:cNvCxnSpPr>
          <p:nvPr/>
        </p:nvCxnSpPr>
        <p:spPr>
          <a:xfrm>
            <a:off x="302997" y="964892"/>
            <a:ext cx="3807600" cy="222360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33068E51-1001-C740-0FA8-25FAE2FBAE79}"/>
              </a:ext>
            </a:extLst>
          </p:cNvPr>
          <p:cNvCxnSpPr>
            <a:cxnSpLocks/>
            <a:endCxn id="26" idx="3"/>
          </p:cNvCxnSpPr>
          <p:nvPr/>
        </p:nvCxnSpPr>
        <p:spPr>
          <a:xfrm flipV="1">
            <a:off x="245831" y="3172074"/>
            <a:ext cx="3844774" cy="2088303"/>
          </a:xfrm>
          <a:prstGeom prst="line">
            <a:avLst/>
          </a:prstGeom>
          <a:ln w="12700">
            <a:solidFill>
              <a:schemeClr val="tx1">
                <a:alpha val="4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46" name="グラフィックス 45">
            <a:extLst>
              <a:ext uri="{FF2B5EF4-FFF2-40B4-BE49-F238E27FC236}">
                <a16:creationId xmlns:a16="http://schemas.microsoft.com/office/drawing/2014/main" id="{3BCB7C4F-5637-0302-80A5-9BF76ED1641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4009112" y="3208452"/>
            <a:ext cx="250578" cy="407176"/>
          </a:xfrm>
          <a:prstGeom prst="rect">
            <a:avLst/>
          </a:prstGeom>
        </p:spPr>
      </p:pic>
      <p:sp>
        <p:nvSpPr>
          <p:cNvPr id="49" name="テキスト ボックス 2">
            <a:extLst>
              <a:ext uri="{FF2B5EF4-FFF2-40B4-BE49-F238E27FC236}">
                <a16:creationId xmlns:a16="http://schemas.microsoft.com/office/drawing/2014/main" id="{C1009DF5-7875-23C2-D1CB-E1E9AE860E13}"/>
              </a:ext>
            </a:extLst>
          </p:cNvPr>
          <p:cNvSpPr txBox="1">
            <a:spLocks noChangeArrowheads="1"/>
          </p:cNvSpPr>
          <p:nvPr/>
        </p:nvSpPr>
        <p:spPr bwMode="auto">
          <a:xfrm>
            <a:off x="3899689" y="2743246"/>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rPr>
              <a:t>A</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0" name="テキスト ボックス 2">
            <a:extLst>
              <a:ext uri="{FF2B5EF4-FFF2-40B4-BE49-F238E27FC236}">
                <a16:creationId xmlns:a16="http://schemas.microsoft.com/office/drawing/2014/main" id="{A582AAF4-6355-D020-0798-F3B912976CC6}"/>
              </a:ext>
            </a:extLst>
          </p:cNvPr>
          <p:cNvSpPr txBox="1">
            <a:spLocks noChangeArrowheads="1"/>
          </p:cNvSpPr>
          <p:nvPr/>
        </p:nvSpPr>
        <p:spPr bwMode="auto">
          <a:xfrm>
            <a:off x="32872" y="821745"/>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C</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1" name="テキスト ボックス 2">
            <a:extLst>
              <a:ext uri="{FF2B5EF4-FFF2-40B4-BE49-F238E27FC236}">
                <a16:creationId xmlns:a16="http://schemas.microsoft.com/office/drawing/2014/main" id="{E0D97BE1-662B-7791-7111-C993BC35E490}"/>
              </a:ext>
            </a:extLst>
          </p:cNvPr>
          <p:cNvSpPr txBox="1">
            <a:spLocks noChangeArrowheads="1"/>
          </p:cNvSpPr>
          <p:nvPr/>
        </p:nvSpPr>
        <p:spPr bwMode="auto">
          <a:xfrm>
            <a:off x="2036" y="2948156"/>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E</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2" name="テキスト ボックス 2">
            <a:extLst>
              <a:ext uri="{FF2B5EF4-FFF2-40B4-BE49-F238E27FC236}">
                <a16:creationId xmlns:a16="http://schemas.microsoft.com/office/drawing/2014/main" id="{54350F34-3F48-19FA-8598-BBFC7E894C13}"/>
              </a:ext>
            </a:extLst>
          </p:cNvPr>
          <p:cNvSpPr txBox="1">
            <a:spLocks noChangeArrowheads="1"/>
          </p:cNvSpPr>
          <p:nvPr/>
        </p:nvSpPr>
        <p:spPr bwMode="auto">
          <a:xfrm>
            <a:off x="0" y="5035827"/>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D</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grpSp>
        <p:nvGrpSpPr>
          <p:cNvPr id="90" name="グループ化 89">
            <a:extLst>
              <a:ext uri="{FF2B5EF4-FFF2-40B4-BE49-F238E27FC236}">
                <a16:creationId xmlns:a16="http://schemas.microsoft.com/office/drawing/2014/main" id="{68B10F56-8884-2611-B443-47F77608A9F2}"/>
              </a:ext>
            </a:extLst>
          </p:cNvPr>
          <p:cNvGrpSpPr/>
          <p:nvPr/>
        </p:nvGrpSpPr>
        <p:grpSpPr>
          <a:xfrm>
            <a:off x="114722" y="975629"/>
            <a:ext cx="174255" cy="2171700"/>
            <a:chOff x="596117" y="1248733"/>
            <a:chExt cx="174255" cy="2171700"/>
          </a:xfrm>
        </p:grpSpPr>
        <p:sp>
          <p:nvSpPr>
            <p:cNvPr id="86" name="フリーフォーム: 図形 85">
              <a:extLst>
                <a:ext uri="{FF2B5EF4-FFF2-40B4-BE49-F238E27FC236}">
                  <a16:creationId xmlns:a16="http://schemas.microsoft.com/office/drawing/2014/main" id="{ECBF232A-0DC7-0777-07A3-2D9EED67343A}"/>
                </a:ext>
              </a:extLst>
            </p:cNvPr>
            <p:cNvSpPr/>
            <p:nvPr/>
          </p:nvSpPr>
          <p:spPr>
            <a:xfrm>
              <a:off x="660520" y="1248733"/>
              <a:ext cx="109852" cy="2171700"/>
            </a:xfrm>
            <a:custGeom>
              <a:avLst/>
              <a:gdLst>
                <a:gd name="connsiteX0" fmla="*/ 15240 w 15240"/>
                <a:gd name="connsiteY0" fmla="*/ 0 h 2171700"/>
                <a:gd name="connsiteX1" fmla="*/ 0 w 15240"/>
                <a:gd name="connsiteY1" fmla="*/ 2171700 h 2171700"/>
                <a:gd name="connsiteX0" fmla="*/ 60960 w 60960"/>
                <a:gd name="connsiteY0" fmla="*/ 0 h 2171700"/>
                <a:gd name="connsiteX1" fmla="*/ 0 w 60960"/>
                <a:gd name="connsiteY1" fmla="*/ 1104900 h 2171700"/>
                <a:gd name="connsiteX2" fmla="*/ 45720 w 60960"/>
                <a:gd name="connsiteY2" fmla="*/ 2171700 h 2171700"/>
                <a:gd name="connsiteX0" fmla="*/ 61573 w 61573"/>
                <a:gd name="connsiteY0" fmla="*/ 0 h 2171700"/>
                <a:gd name="connsiteX1" fmla="*/ 613 w 61573"/>
                <a:gd name="connsiteY1" fmla="*/ 1104900 h 2171700"/>
                <a:gd name="connsiteX2" fmla="*/ 31093 w 61573"/>
                <a:gd name="connsiteY2" fmla="*/ 1562100 h 2171700"/>
                <a:gd name="connsiteX3" fmla="*/ 46333 w 61573"/>
                <a:gd name="connsiteY3" fmla="*/ 2171700 h 2171700"/>
                <a:gd name="connsiteX0" fmla="*/ 61573 w 61573"/>
                <a:gd name="connsiteY0" fmla="*/ 0 h 2171700"/>
                <a:gd name="connsiteX1" fmla="*/ 38714 w 61573"/>
                <a:gd name="connsiteY1" fmla="*/ 541020 h 2171700"/>
                <a:gd name="connsiteX2" fmla="*/ 613 w 61573"/>
                <a:gd name="connsiteY2" fmla="*/ 1104900 h 2171700"/>
                <a:gd name="connsiteX3" fmla="*/ 31093 w 61573"/>
                <a:gd name="connsiteY3" fmla="*/ 1562100 h 2171700"/>
                <a:gd name="connsiteX4" fmla="*/ 46333 w 61573"/>
                <a:gd name="connsiteY4" fmla="*/ 2171700 h 2171700"/>
                <a:gd name="connsiteX0" fmla="*/ 63004 w 63004"/>
                <a:gd name="connsiteY0" fmla="*/ 0 h 2171700"/>
                <a:gd name="connsiteX1" fmla="*/ 40145 w 63004"/>
                <a:gd name="connsiteY1" fmla="*/ 541020 h 2171700"/>
                <a:gd name="connsiteX2" fmla="*/ 2044 w 63004"/>
                <a:gd name="connsiteY2" fmla="*/ 1104900 h 2171700"/>
                <a:gd name="connsiteX3" fmla="*/ 9664 w 63004"/>
                <a:gd name="connsiteY3" fmla="*/ 1584960 h 2171700"/>
                <a:gd name="connsiteX4" fmla="*/ 47764 w 63004"/>
                <a:gd name="connsiteY4" fmla="*/ 2171700 h 2171700"/>
                <a:gd name="connsiteX0" fmla="*/ 63004 w 63004"/>
                <a:gd name="connsiteY0" fmla="*/ 0 h 2171700"/>
                <a:gd name="connsiteX1" fmla="*/ 17285 w 63004"/>
                <a:gd name="connsiteY1" fmla="*/ 556260 h 2171700"/>
                <a:gd name="connsiteX2" fmla="*/ 2044 w 63004"/>
                <a:gd name="connsiteY2" fmla="*/ 1104900 h 2171700"/>
                <a:gd name="connsiteX3" fmla="*/ 9664 w 63004"/>
                <a:gd name="connsiteY3" fmla="*/ 1584960 h 2171700"/>
                <a:gd name="connsiteX4" fmla="*/ 47764 w 63004"/>
                <a:gd name="connsiteY4" fmla="*/ 217170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04" h="2171700">
                  <a:moveTo>
                    <a:pt x="63004" y="0"/>
                  </a:moveTo>
                  <a:cubicBezTo>
                    <a:pt x="60464" y="88900"/>
                    <a:pt x="27445" y="372110"/>
                    <a:pt x="17285" y="556260"/>
                  </a:cubicBezTo>
                  <a:cubicBezTo>
                    <a:pt x="7125" y="740410"/>
                    <a:pt x="4584" y="933450"/>
                    <a:pt x="2044" y="1104900"/>
                  </a:cubicBezTo>
                  <a:cubicBezTo>
                    <a:pt x="-3036" y="1365250"/>
                    <a:pt x="2044" y="1407160"/>
                    <a:pt x="9664" y="1584960"/>
                  </a:cubicBezTo>
                  <a:cubicBezTo>
                    <a:pt x="17284" y="1762760"/>
                    <a:pt x="45224" y="2070100"/>
                    <a:pt x="47764" y="2171700"/>
                  </a:cubicBezTo>
                </a:path>
              </a:pathLst>
            </a:cu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8" name="直線コネクタ 87">
              <a:extLst>
                <a:ext uri="{FF2B5EF4-FFF2-40B4-BE49-F238E27FC236}">
                  <a16:creationId xmlns:a16="http://schemas.microsoft.com/office/drawing/2014/main" id="{FCD0F7CD-26DE-A5AF-CB1B-8DA31FD5BBD2}"/>
                </a:ext>
              </a:extLst>
            </p:cNvPr>
            <p:cNvCxnSpPr/>
            <p:nvPr/>
          </p:nvCxnSpPr>
          <p:spPr>
            <a:xfrm>
              <a:off x="596833" y="2347178"/>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F588DB17-BF46-41DA-9DA5-981EF0210453}"/>
                </a:ext>
              </a:extLst>
            </p:cNvPr>
            <p:cNvCxnSpPr/>
            <p:nvPr/>
          </p:nvCxnSpPr>
          <p:spPr>
            <a:xfrm>
              <a:off x="596117" y="2381740"/>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96" name="グループ化 95">
            <a:extLst>
              <a:ext uri="{FF2B5EF4-FFF2-40B4-BE49-F238E27FC236}">
                <a16:creationId xmlns:a16="http://schemas.microsoft.com/office/drawing/2014/main" id="{7637E0E5-4FE0-ED5F-3F69-607D6BB96DC4}"/>
              </a:ext>
            </a:extLst>
          </p:cNvPr>
          <p:cNvGrpSpPr/>
          <p:nvPr/>
        </p:nvGrpSpPr>
        <p:grpSpPr>
          <a:xfrm>
            <a:off x="121331" y="3101575"/>
            <a:ext cx="174255" cy="2171700"/>
            <a:chOff x="596117" y="1248733"/>
            <a:chExt cx="174255" cy="2171700"/>
          </a:xfrm>
        </p:grpSpPr>
        <p:sp>
          <p:nvSpPr>
            <p:cNvPr id="97" name="フリーフォーム: 図形 96">
              <a:extLst>
                <a:ext uri="{FF2B5EF4-FFF2-40B4-BE49-F238E27FC236}">
                  <a16:creationId xmlns:a16="http://schemas.microsoft.com/office/drawing/2014/main" id="{9732FFA4-AA47-A48A-14F4-1A434C147F7F}"/>
                </a:ext>
              </a:extLst>
            </p:cNvPr>
            <p:cNvSpPr/>
            <p:nvPr/>
          </p:nvSpPr>
          <p:spPr>
            <a:xfrm>
              <a:off x="660520" y="1248733"/>
              <a:ext cx="109852" cy="2171700"/>
            </a:xfrm>
            <a:custGeom>
              <a:avLst/>
              <a:gdLst>
                <a:gd name="connsiteX0" fmla="*/ 15240 w 15240"/>
                <a:gd name="connsiteY0" fmla="*/ 0 h 2171700"/>
                <a:gd name="connsiteX1" fmla="*/ 0 w 15240"/>
                <a:gd name="connsiteY1" fmla="*/ 2171700 h 2171700"/>
                <a:gd name="connsiteX0" fmla="*/ 60960 w 60960"/>
                <a:gd name="connsiteY0" fmla="*/ 0 h 2171700"/>
                <a:gd name="connsiteX1" fmla="*/ 0 w 60960"/>
                <a:gd name="connsiteY1" fmla="*/ 1104900 h 2171700"/>
                <a:gd name="connsiteX2" fmla="*/ 45720 w 60960"/>
                <a:gd name="connsiteY2" fmla="*/ 2171700 h 2171700"/>
                <a:gd name="connsiteX0" fmla="*/ 61573 w 61573"/>
                <a:gd name="connsiteY0" fmla="*/ 0 h 2171700"/>
                <a:gd name="connsiteX1" fmla="*/ 613 w 61573"/>
                <a:gd name="connsiteY1" fmla="*/ 1104900 h 2171700"/>
                <a:gd name="connsiteX2" fmla="*/ 31093 w 61573"/>
                <a:gd name="connsiteY2" fmla="*/ 1562100 h 2171700"/>
                <a:gd name="connsiteX3" fmla="*/ 46333 w 61573"/>
                <a:gd name="connsiteY3" fmla="*/ 2171700 h 2171700"/>
                <a:gd name="connsiteX0" fmla="*/ 61573 w 61573"/>
                <a:gd name="connsiteY0" fmla="*/ 0 h 2171700"/>
                <a:gd name="connsiteX1" fmla="*/ 38714 w 61573"/>
                <a:gd name="connsiteY1" fmla="*/ 541020 h 2171700"/>
                <a:gd name="connsiteX2" fmla="*/ 613 w 61573"/>
                <a:gd name="connsiteY2" fmla="*/ 1104900 h 2171700"/>
                <a:gd name="connsiteX3" fmla="*/ 31093 w 61573"/>
                <a:gd name="connsiteY3" fmla="*/ 1562100 h 2171700"/>
                <a:gd name="connsiteX4" fmla="*/ 46333 w 61573"/>
                <a:gd name="connsiteY4" fmla="*/ 2171700 h 2171700"/>
                <a:gd name="connsiteX0" fmla="*/ 63004 w 63004"/>
                <a:gd name="connsiteY0" fmla="*/ 0 h 2171700"/>
                <a:gd name="connsiteX1" fmla="*/ 40145 w 63004"/>
                <a:gd name="connsiteY1" fmla="*/ 541020 h 2171700"/>
                <a:gd name="connsiteX2" fmla="*/ 2044 w 63004"/>
                <a:gd name="connsiteY2" fmla="*/ 1104900 h 2171700"/>
                <a:gd name="connsiteX3" fmla="*/ 9664 w 63004"/>
                <a:gd name="connsiteY3" fmla="*/ 1584960 h 2171700"/>
                <a:gd name="connsiteX4" fmla="*/ 47764 w 63004"/>
                <a:gd name="connsiteY4" fmla="*/ 2171700 h 2171700"/>
                <a:gd name="connsiteX0" fmla="*/ 63004 w 63004"/>
                <a:gd name="connsiteY0" fmla="*/ 0 h 2171700"/>
                <a:gd name="connsiteX1" fmla="*/ 17285 w 63004"/>
                <a:gd name="connsiteY1" fmla="*/ 556260 h 2171700"/>
                <a:gd name="connsiteX2" fmla="*/ 2044 w 63004"/>
                <a:gd name="connsiteY2" fmla="*/ 1104900 h 2171700"/>
                <a:gd name="connsiteX3" fmla="*/ 9664 w 63004"/>
                <a:gd name="connsiteY3" fmla="*/ 1584960 h 2171700"/>
                <a:gd name="connsiteX4" fmla="*/ 47764 w 63004"/>
                <a:gd name="connsiteY4" fmla="*/ 217170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04" h="2171700">
                  <a:moveTo>
                    <a:pt x="63004" y="0"/>
                  </a:moveTo>
                  <a:cubicBezTo>
                    <a:pt x="60464" y="88900"/>
                    <a:pt x="27445" y="372110"/>
                    <a:pt x="17285" y="556260"/>
                  </a:cubicBezTo>
                  <a:cubicBezTo>
                    <a:pt x="7125" y="740410"/>
                    <a:pt x="4584" y="933450"/>
                    <a:pt x="2044" y="1104900"/>
                  </a:cubicBezTo>
                  <a:cubicBezTo>
                    <a:pt x="-3036" y="1365250"/>
                    <a:pt x="2044" y="1407160"/>
                    <a:pt x="9664" y="1584960"/>
                  </a:cubicBezTo>
                  <a:cubicBezTo>
                    <a:pt x="17284" y="1762760"/>
                    <a:pt x="45224" y="2070100"/>
                    <a:pt x="47764" y="2171700"/>
                  </a:cubicBezTo>
                </a:path>
              </a:pathLst>
            </a:cu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8" name="直線コネクタ 97">
              <a:extLst>
                <a:ext uri="{FF2B5EF4-FFF2-40B4-BE49-F238E27FC236}">
                  <a16:creationId xmlns:a16="http://schemas.microsoft.com/office/drawing/2014/main" id="{3FB617BD-9293-BB60-C688-344381C37689}"/>
                </a:ext>
              </a:extLst>
            </p:cNvPr>
            <p:cNvCxnSpPr/>
            <p:nvPr/>
          </p:nvCxnSpPr>
          <p:spPr>
            <a:xfrm>
              <a:off x="596833" y="2347178"/>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BA19F26D-425D-6539-1845-B818AE17667F}"/>
                </a:ext>
              </a:extLst>
            </p:cNvPr>
            <p:cNvCxnSpPr/>
            <p:nvPr/>
          </p:nvCxnSpPr>
          <p:spPr>
            <a:xfrm>
              <a:off x="596117" y="2381740"/>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64" name="正方形/長方形 63">
            <a:extLst>
              <a:ext uri="{FF2B5EF4-FFF2-40B4-BE49-F238E27FC236}">
                <a16:creationId xmlns:a16="http://schemas.microsoft.com/office/drawing/2014/main" id="{6A653434-8AC8-BD55-343E-59BEBF1A2B7C}"/>
              </a:ext>
            </a:extLst>
          </p:cNvPr>
          <p:cNvSpPr/>
          <p:nvPr/>
        </p:nvSpPr>
        <p:spPr>
          <a:xfrm rot="5400000">
            <a:off x="2211770" y="5251563"/>
            <a:ext cx="789177" cy="155871"/>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088AC76A-29E9-2BAD-1589-0C65E421743F}"/>
              </a:ext>
            </a:extLst>
          </p:cNvPr>
          <p:cNvSpPr/>
          <p:nvPr/>
        </p:nvSpPr>
        <p:spPr>
          <a:xfrm rot="5400000">
            <a:off x="2979336" y="5254617"/>
            <a:ext cx="789177" cy="155871"/>
          </a:xfrm>
          <a:prstGeom prst="rect">
            <a:avLst/>
          </a:prstGeom>
          <a:solidFill>
            <a:srgbClr val="FFC000">
              <a:alpha val="13000"/>
            </a:srgbClr>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77741570-74C4-ADB1-FC03-CF8A24D45FBC}"/>
              </a:ext>
            </a:extLst>
          </p:cNvPr>
          <p:cNvSpPr/>
          <p:nvPr/>
        </p:nvSpPr>
        <p:spPr>
          <a:xfrm>
            <a:off x="1819705" y="5296250"/>
            <a:ext cx="779353" cy="115244"/>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a:extLst>
              <a:ext uri="{FF2B5EF4-FFF2-40B4-BE49-F238E27FC236}">
                <a16:creationId xmlns:a16="http://schemas.microsoft.com/office/drawing/2014/main" id="{FB21A376-7593-A9C8-874B-73E5A5AD9427}"/>
              </a:ext>
            </a:extLst>
          </p:cNvPr>
          <p:cNvSpPr/>
          <p:nvPr/>
        </p:nvSpPr>
        <p:spPr>
          <a:xfrm>
            <a:off x="2615101" y="5296250"/>
            <a:ext cx="779353" cy="115244"/>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a:extLst>
              <a:ext uri="{FF2B5EF4-FFF2-40B4-BE49-F238E27FC236}">
                <a16:creationId xmlns:a16="http://schemas.microsoft.com/office/drawing/2014/main" id="{B04732D4-DE5B-C563-33E2-D3F0F63BF1D9}"/>
              </a:ext>
            </a:extLst>
          </p:cNvPr>
          <p:cNvSpPr/>
          <p:nvPr/>
        </p:nvSpPr>
        <p:spPr>
          <a:xfrm>
            <a:off x="3387267" y="5296250"/>
            <a:ext cx="779353" cy="115244"/>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テキスト ボックス 2">
            <a:extLst>
              <a:ext uri="{FF2B5EF4-FFF2-40B4-BE49-F238E27FC236}">
                <a16:creationId xmlns:a16="http://schemas.microsoft.com/office/drawing/2014/main" id="{E9452A50-F2E9-3274-3EC8-59ABC7E4B8F5}"/>
              </a:ext>
            </a:extLst>
          </p:cNvPr>
          <p:cNvSpPr txBox="1">
            <a:spLocks noChangeArrowheads="1"/>
          </p:cNvSpPr>
          <p:nvPr/>
        </p:nvSpPr>
        <p:spPr bwMode="auto">
          <a:xfrm>
            <a:off x="1094779" y="5022981"/>
            <a:ext cx="1188702" cy="2462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主軸</a:t>
            </a: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しゅじく）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2" name="テキスト ボックス 2">
            <a:extLst>
              <a:ext uri="{FF2B5EF4-FFF2-40B4-BE49-F238E27FC236}">
                <a16:creationId xmlns:a16="http://schemas.microsoft.com/office/drawing/2014/main" id="{FCC21DC7-636C-437B-1104-24CD009D06D6}"/>
              </a:ext>
            </a:extLst>
          </p:cNvPr>
          <p:cNvSpPr txBox="1">
            <a:spLocks noChangeArrowheads="1"/>
          </p:cNvSpPr>
          <p:nvPr/>
        </p:nvSpPr>
        <p:spPr bwMode="auto">
          <a:xfrm>
            <a:off x="2877661" y="4585265"/>
            <a:ext cx="1148398" cy="2462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横軸</a:t>
            </a: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よこじく）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 name="正方形/長方形 18">
            <a:extLst>
              <a:ext uri="{FF2B5EF4-FFF2-40B4-BE49-F238E27FC236}">
                <a16:creationId xmlns:a16="http://schemas.microsoft.com/office/drawing/2014/main" id="{328EEBCB-9C02-1F1E-3872-905EB0E9626E}"/>
              </a:ext>
            </a:extLst>
          </p:cNvPr>
          <p:cNvSpPr/>
          <p:nvPr/>
        </p:nvSpPr>
        <p:spPr>
          <a:xfrm>
            <a:off x="1078816" y="5303223"/>
            <a:ext cx="779353" cy="115244"/>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4" name="図 33">
            <a:extLst>
              <a:ext uri="{FF2B5EF4-FFF2-40B4-BE49-F238E27FC236}">
                <a16:creationId xmlns:a16="http://schemas.microsoft.com/office/drawing/2014/main" id="{9FC3AE98-8776-6E4E-9146-C9B57573A1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050" y="932575"/>
            <a:ext cx="921626" cy="2306311"/>
          </a:xfrm>
          <a:prstGeom prst="rect">
            <a:avLst/>
          </a:prstGeom>
        </p:spPr>
      </p:pic>
      <p:sp>
        <p:nvSpPr>
          <p:cNvPr id="36" name="正方形/長方形 35">
            <a:extLst>
              <a:ext uri="{FF2B5EF4-FFF2-40B4-BE49-F238E27FC236}">
                <a16:creationId xmlns:a16="http://schemas.microsoft.com/office/drawing/2014/main" id="{842DC240-EA46-2796-5C57-8682EA076F9C}"/>
              </a:ext>
            </a:extLst>
          </p:cNvPr>
          <p:cNvSpPr/>
          <p:nvPr/>
        </p:nvSpPr>
        <p:spPr>
          <a:xfrm>
            <a:off x="2631617" y="3128743"/>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Text Box 5">
            <a:extLst>
              <a:ext uri="{FF2B5EF4-FFF2-40B4-BE49-F238E27FC236}">
                <a16:creationId xmlns:a16="http://schemas.microsoft.com/office/drawing/2014/main" id="{5862BA2E-F97C-9DFB-CBD7-DEEA0AE8E34A}"/>
              </a:ext>
            </a:extLst>
          </p:cNvPr>
          <p:cNvSpPr txBox="1">
            <a:spLocks noChangeArrowheads="1"/>
          </p:cNvSpPr>
          <p:nvPr/>
        </p:nvSpPr>
        <p:spPr bwMode="auto">
          <a:xfrm>
            <a:off x="4336400" y="3235040"/>
            <a:ext cx="807106"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地面</a:t>
            </a:r>
            <a:endPar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pic>
        <p:nvPicPr>
          <p:cNvPr id="15" name="図 14">
            <a:extLst>
              <a:ext uri="{FF2B5EF4-FFF2-40B4-BE49-F238E27FC236}">
                <a16:creationId xmlns:a16="http://schemas.microsoft.com/office/drawing/2014/main" id="{9B8BA34C-E500-6F95-F76B-E96B1BE6624D}"/>
              </a:ext>
            </a:extLst>
          </p:cNvPr>
          <p:cNvPicPr>
            <a:picLocks noChangeAspect="1"/>
          </p:cNvPicPr>
          <p:nvPr/>
        </p:nvPicPr>
        <p:blipFill>
          <a:blip r:embed="rId7" cstate="print">
            <a:alphaModFix amt="28000"/>
            <a:extLst>
              <a:ext uri="{28A0092B-C50C-407E-A947-70E740481C1C}">
                <a14:useLocalDpi xmlns:a14="http://schemas.microsoft.com/office/drawing/2010/main" val="0"/>
              </a:ext>
            </a:extLst>
          </a:blip>
          <a:stretch>
            <a:fillRect/>
          </a:stretch>
        </p:blipFill>
        <p:spPr>
          <a:xfrm rot="10800000">
            <a:off x="31467" y="3147329"/>
            <a:ext cx="883584" cy="2211113"/>
          </a:xfrm>
          <a:prstGeom prst="rect">
            <a:avLst/>
          </a:prstGeom>
        </p:spPr>
      </p:pic>
      <p:sp>
        <p:nvSpPr>
          <p:cNvPr id="2" name="テキスト ボックス 2">
            <a:extLst>
              <a:ext uri="{FF2B5EF4-FFF2-40B4-BE49-F238E27FC236}">
                <a16:creationId xmlns:a16="http://schemas.microsoft.com/office/drawing/2014/main" id="{4500A429-0B32-5010-736C-F66F844BF615}"/>
              </a:ext>
            </a:extLst>
          </p:cNvPr>
          <p:cNvSpPr txBox="1">
            <a:spLocks noChangeArrowheads="1"/>
          </p:cNvSpPr>
          <p:nvPr/>
        </p:nvSpPr>
        <p:spPr bwMode="auto">
          <a:xfrm>
            <a:off x="4831494" y="4058774"/>
            <a:ext cx="3971700" cy="11079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dirty="0">
                <a:latin typeface="ＭＳ ゴシック" panose="020B0609070205080204" pitchFamily="49" charset="-128"/>
                <a:ea typeface="ＭＳ ゴシック" panose="020B0609070205080204" pitchFamily="49" charset="-128"/>
                <a:cs typeface="Times New Roman" panose="02020603050405020304" pitchFamily="18" charset="0"/>
              </a:rPr>
              <a:t>重り（下げ振り）を利用して水平で使用すること。</a:t>
            </a:r>
            <a:r>
              <a:rPr kumimoji="0" lang="ja-JP" altLang="en-US" sz="1800" dirty="0">
                <a:latin typeface="ＭＳ ゴシック" panose="020B0609070205080204" pitchFamily="49" charset="-128"/>
                <a:ea typeface="ＭＳ ゴシック" panose="020B0609070205080204" pitchFamily="49" charset="-128"/>
                <a:cs typeface="Times New Roman" panose="02020603050405020304" pitchFamily="18" charset="0"/>
              </a:rPr>
              <a:t>→横軸の重りが地面と直角になる。</a:t>
            </a:r>
            <a:endParaRPr kumimoji="0" lang="ja-JP" altLang="ja-JP"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4" name="楕円 3">
            <a:extLst>
              <a:ext uri="{FF2B5EF4-FFF2-40B4-BE49-F238E27FC236}">
                <a16:creationId xmlns:a16="http://schemas.microsoft.com/office/drawing/2014/main" id="{B602553D-4D42-543F-0FC1-E86672FEA598}"/>
              </a:ext>
            </a:extLst>
          </p:cNvPr>
          <p:cNvSpPr/>
          <p:nvPr/>
        </p:nvSpPr>
        <p:spPr>
          <a:xfrm>
            <a:off x="3509278" y="2563926"/>
            <a:ext cx="883586" cy="881067"/>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グラフィックス 4">
            <a:extLst>
              <a:ext uri="{FF2B5EF4-FFF2-40B4-BE49-F238E27FC236}">
                <a16:creationId xmlns:a16="http://schemas.microsoft.com/office/drawing/2014/main" id="{629C2719-C4A2-792F-47BF-C0767A48047C}"/>
              </a:ext>
            </a:extLst>
          </p:cNvPr>
          <p:cNvPicPr>
            <a:picLocks noChangeAspect="1"/>
          </p:cNvPicPr>
          <p:nvPr/>
        </p:nvPicPr>
        <p:blipFill>
          <a:blip r:embed="rId8" cstate="print">
            <a:alphaModFix amt="60000"/>
            <a:extLst>
              <a:ext uri="{28A0092B-C50C-407E-A947-70E740481C1C}">
                <a14:useLocalDpi xmlns:a14="http://schemas.microsoft.com/office/drawing/2010/main" val="0"/>
              </a:ext>
              <a:ext uri="{96DAC541-7B7A-43D3-8B79-37D633B846F1}">
                <asvg:svgBlip xmlns:asvg="http://schemas.microsoft.com/office/drawing/2016/SVG/main" r:embed="rId9"/>
              </a:ext>
              <a:ext uri="{837473B0-CC2E-450A-ABE3-18F120FF3D39}">
                <a1611:picAttrSrcUrl xmlns:a1611="http://schemas.microsoft.com/office/drawing/2016/11/main" r:id="rId10"/>
              </a:ext>
            </a:extLst>
          </a:blip>
          <a:stretch>
            <a:fillRect/>
          </a:stretch>
        </p:blipFill>
        <p:spPr>
          <a:xfrm>
            <a:off x="396901" y="3384014"/>
            <a:ext cx="2263102" cy="268175"/>
          </a:xfrm>
          <a:prstGeom prst="rect">
            <a:avLst/>
          </a:prstGeom>
        </p:spPr>
      </p:pic>
      <p:pic>
        <p:nvPicPr>
          <p:cNvPr id="7" name="グラフィックス 6">
            <a:extLst>
              <a:ext uri="{FF2B5EF4-FFF2-40B4-BE49-F238E27FC236}">
                <a16:creationId xmlns:a16="http://schemas.microsoft.com/office/drawing/2014/main" id="{72E070FE-CFEF-92E6-1B2B-AC0265C891E2}"/>
              </a:ext>
            </a:extLst>
          </p:cNvPr>
          <p:cNvPicPr>
            <a:picLocks noChangeAspect="1"/>
          </p:cNvPicPr>
          <p:nvPr/>
        </p:nvPicPr>
        <p:blipFill>
          <a:blip r:embed="rId8" cstate="print">
            <a:alphaModFix amt="60000"/>
            <a:extLst>
              <a:ext uri="{28A0092B-C50C-407E-A947-70E740481C1C}">
                <a14:useLocalDpi xmlns:a14="http://schemas.microsoft.com/office/drawing/2010/main" val="0"/>
              </a:ext>
              <a:ext uri="{96DAC541-7B7A-43D3-8B79-37D633B846F1}">
                <asvg:svgBlip xmlns:asvg="http://schemas.microsoft.com/office/drawing/2016/SVG/main" r:embed="rId9"/>
              </a:ext>
              <a:ext uri="{837473B0-CC2E-450A-ABE3-18F120FF3D39}">
                <a1611:picAttrSrcUrl xmlns:a1611="http://schemas.microsoft.com/office/drawing/2016/11/main" r:id="rId10"/>
              </a:ext>
            </a:extLst>
          </a:blip>
          <a:stretch>
            <a:fillRect/>
          </a:stretch>
        </p:blipFill>
        <p:spPr>
          <a:xfrm>
            <a:off x="5175432" y="3386052"/>
            <a:ext cx="1509399" cy="178862"/>
          </a:xfrm>
          <a:prstGeom prst="rect">
            <a:avLst/>
          </a:prstGeom>
        </p:spPr>
      </p:pic>
      <p:grpSp>
        <p:nvGrpSpPr>
          <p:cNvPr id="20" name="グループ化 19">
            <a:extLst>
              <a:ext uri="{FF2B5EF4-FFF2-40B4-BE49-F238E27FC236}">
                <a16:creationId xmlns:a16="http://schemas.microsoft.com/office/drawing/2014/main" id="{0F65FF48-62A7-0392-14ED-7731813C922B}"/>
              </a:ext>
            </a:extLst>
          </p:cNvPr>
          <p:cNvGrpSpPr/>
          <p:nvPr/>
        </p:nvGrpSpPr>
        <p:grpSpPr>
          <a:xfrm>
            <a:off x="308570" y="956808"/>
            <a:ext cx="8399397" cy="4231619"/>
            <a:chOff x="336273" y="1023411"/>
            <a:chExt cx="8399397" cy="4231619"/>
          </a:xfrm>
        </p:grpSpPr>
        <p:grpSp>
          <p:nvGrpSpPr>
            <p:cNvPr id="12" name="グループ化 11">
              <a:extLst>
                <a:ext uri="{FF2B5EF4-FFF2-40B4-BE49-F238E27FC236}">
                  <a16:creationId xmlns:a16="http://schemas.microsoft.com/office/drawing/2014/main" id="{DC76FDFC-AB78-8C91-C5F2-CBF4C77CDFBF}"/>
                </a:ext>
              </a:extLst>
            </p:cNvPr>
            <p:cNvGrpSpPr/>
            <p:nvPr/>
          </p:nvGrpSpPr>
          <p:grpSpPr>
            <a:xfrm>
              <a:off x="336273" y="1023411"/>
              <a:ext cx="8009478" cy="4231619"/>
              <a:chOff x="336273" y="1045399"/>
              <a:chExt cx="8009478" cy="4231619"/>
            </a:xfrm>
          </p:grpSpPr>
          <p:sp>
            <p:nvSpPr>
              <p:cNvPr id="18" name="正方形/長方形 17">
                <a:extLst>
                  <a:ext uri="{FF2B5EF4-FFF2-40B4-BE49-F238E27FC236}">
                    <a16:creationId xmlns:a16="http://schemas.microsoft.com/office/drawing/2014/main" id="{A22F0AC8-7DBB-10A9-DDD6-C81D38794544}"/>
                  </a:ext>
                </a:extLst>
              </p:cNvPr>
              <p:cNvSpPr/>
              <p:nvPr/>
            </p:nvSpPr>
            <p:spPr>
              <a:xfrm>
                <a:off x="7756305" y="3161209"/>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1BAA33BE-0117-07A5-3220-0DF6380AC4BB}"/>
                  </a:ext>
                </a:extLst>
              </p:cNvPr>
              <p:cNvGrpSpPr/>
              <p:nvPr/>
            </p:nvGrpSpPr>
            <p:grpSpPr>
              <a:xfrm>
                <a:off x="336273" y="1045399"/>
                <a:ext cx="8009478" cy="4231619"/>
                <a:chOff x="368199" y="1040336"/>
                <a:chExt cx="8009478" cy="4231619"/>
              </a:xfrm>
            </p:grpSpPr>
            <p:cxnSp>
              <p:nvCxnSpPr>
                <p:cNvPr id="44" name="直線コネクタ 43">
                  <a:extLst>
                    <a:ext uri="{FF2B5EF4-FFF2-40B4-BE49-F238E27FC236}">
                      <a16:creationId xmlns:a16="http://schemas.microsoft.com/office/drawing/2014/main" id="{A320DCF5-DFC3-E6EF-02F2-59893BB9F89C}"/>
                    </a:ext>
                  </a:extLst>
                </p:cNvPr>
                <p:cNvCxnSpPr>
                  <a:cxnSpLocks/>
                  <a:endCxn id="18" idx="3"/>
                </p:cNvCxnSpPr>
                <p:nvPr/>
              </p:nvCxnSpPr>
              <p:spPr>
                <a:xfrm flipV="1">
                  <a:off x="368875" y="3197209"/>
                  <a:ext cx="7747430" cy="2074746"/>
                </a:xfrm>
                <a:prstGeom prst="line">
                  <a:avLst/>
                </a:prstGeom>
                <a:ln w="12700">
                  <a:solidFill>
                    <a:schemeClr val="tx1">
                      <a:alpha val="4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8" name="グループ化 7">
                  <a:extLst>
                    <a:ext uri="{FF2B5EF4-FFF2-40B4-BE49-F238E27FC236}">
                      <a16:creationId xmlns:a16="http://schemas.microsoft.com/office/drawing/2014/main" id="{33079F57-E051-53BF-6EE8-169C5104BBDF}"/>
                    </a:ext>
                  </a:extLst>
                </p:cNvPr>
                <p:cNvGrpSpPr/>
                <p:nvPr/>
              </p:nvGrpSpPr>
              <p:grpSpPr>
                <a:xfrm>
                  <a:off x="368199" y="1040336"/>
                  <a:ext cx="8009478" cy="2559363"/>
                  <a:chOff x="329199" y="1047806"/>
                  <a:chExt cx="8009478" cy="2559363"/>
                </a:xfrm>
              </p:grpSpPr>
              <p:pic>
                <p:nvPicPr>
                  <p:cNvPr id="47" name="グラフィックス 46">
                    <a:extLst>
                      <a:ext uri="{FF2B5EF4-FFF2-40B4-BE49-F238E27FC236}">
                        <a16:creationId xmlns:a16="http://schemas.microsoft.com/office/drawing/2014/main" id="{12DAC33A-1A9C-780D-88C7-FE34D33B5A6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8032576" y="3199993"/>
                    <a:ext cx="250578" cy="407176"/>
                  </a:xfrm>
                  <a:prstGeom prst="rect">
                    <a:avLst/>
                  </a:prstGeom>
                </p:spPr>
              </p:pic>
              <p:sp>
                <p:nvSpPr>
                  <p:cNvPr id="10" name="正方形/長方形 9">
                    <a:extLst>
                      <a:ext uri="{FF2B5EF4-FFF2-40B4-BE49-F238E27FC236}">
                        <a16:creationId xmlns:a16="http://schemas.microsoft.com/office/drawing/2014/main" id="{547B8A74-F4E7-4929-4FE7-F0C7A119B512}"/>
                      </a:ext>
                    </a:extLst>
                  </p:cNvPr>
                  <p:cNvSpPr/>
                  <p:nvPr/>
                </p:nvSpPr>
                <p:spPr>
                  <a:xfrm rot="5400000">
                    <a:off x="7219625" y="315852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476FBEA9-D8CC-E791-A722-E7D839841060}"/>
                      </a:ext>
                    </a:extLst>
                  </p:cNvPr>
                  <p:cNvSpPr/>
                  <p:nvPr/>
                </p:nvSpPr>
                <p:spPr>
                  <a:xfrm>
                    <a:off x="7032214" y="3161209"/>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D10E0524-BD4B-E20D-75C9-5AA27F96E795}"/>
                      </a:ext>
                    </a:extLst>
                  </p:cNvPr>
                  <p:cNvSpPr/>
                  <p:nvPr/>
                </p:nvSpPr>
                <p:spPr>
                  <a:xfrm>
                    <a:off x="7399625" y="3161209"/>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 name="直線コネクタ 40">
                    <a:extLst>
                      <a:ext uri="{FF2B5EF4-FFF2-40B4-BE49-F238E27FC236}">
                        <a16:creationId xmlns:a16="http://schemas.microsoft.com/office/drawing/2014/main" id="{CB19D7EC-4059-57EB-859D-C93A683686F5}"/>
                      </a:ext>
                    </a:extLst>
                  </p:cNvPr>
                  <p:cNvCxnSpPr>
                    <a:cxnSpLocks/>
                  </p:cNvCxnSpPr>
                  <p:nvPr/>
                </p:nvCxnSpPr>
                <p:spPr>
                  <a:xfrm>
                    <a:off x="329199" y="1047806"/>
                    <a:ext cx="7757739" cy="2168018"/>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54" name="テキスト ボックス 2">
                    <a:extLst>
                      <a:ext uri="{FF2B5EF4-FFF2-40B4-BE49-F238E27FC236}">
                        <a16:creationId xmlns:a16="http://schemas.microsoft.com/office/drawing/2014/main" id="{4F2789F1-E667-D2BE-C4DC-99F60F178DF7}"/>
                      </a:ext>
                    </a:extLst>
                  </p:cNvPr>
                  <p:cNvSpPr txBox="1">
                    <a:spLocks noChangeArrowheads="1"/>
                  </p:cNvSpPr>
                  <p:nvPr/>
                </p:nvSpPr>
                <p:spPr bwMode="auto">
                  <a:xfrm>
                    <a:off x="7978676" y="2742517"/>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B</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37" name="正方形/長方形 36">
                    <a:extLst>
                      <a:ext uri="{FF2B5EF4-FFF2-40B4-BE49-F238E27FC236}">
                        <a16:creationId xmlns:a16="http://schemas.microsoft.com/office/drawing/2014/main" id="{9D1E3B87-CF59-A0FD-EDD8-0B26A8780210}"/>
                      </a:ext>
                    </a:extLst>
                  </p:cNvPr>
                  <p:cNvSpPr/>
                  <p:nvPr/>
                </p:nvSpPr>
                <p:spPr>
                  <a:xfrm>
                    <a:off x="6679665" y="3160884"/>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13" name="楕円 12">
              <a:extLst>
                <a:ext uri="{FF2B5EF4-FFF2-40B4-BE49-F238E27FC236}">
                  <a16:creationId xmlns:a16="http://schemas.microsoft.com/office/drawing/2014/main" id="{B729DCCE-F55C-6EEB-BA83-3FCFC252FC2A}"/>
                </a:ext>
              </a:extLst>
            </p:cNvPr>
            <p:cNvSpPr/>
            <p:nvPr/>
          </p:nvSpPr>
          <p:spPr>
            <a:xfrm>
              <a:off x="7852084" y="2578666"/>
              <a:ext cx="883586" cy="881067"/>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3" name="グラフィックス 32">
            <a:extLst>
              <a:ext uri="{FF2B5EF4-FFF2-40B4-BE49-F238E27FC236}">
                <a16:creationId xmlns:a16="http://schemas.microsoft.com/office/drawing/2014/main" id="{8EFD8C40-4300-F0D0-0A3C-A6ED86AE5DFD}"/>
              </a:ext>
            </a:extLst>
          </p:cNvPr>
          <p:cNvPicPr>
            <a:picLocks noChangeAspect="1"/>
          </p:cNvPicPr>
          <p:nvPr/>
        </p:nvPicPr>
        <p:blipFill>
          <a:blip r:embed="rId8" cstate="print">
            <a:alphaModFix amt="60000"/>
            <a:extLst>
              <a:ext uri="{28A0092B-C50C-407E-A947-70E740481C1C}">
                <a14:useLocalDpi xmlns:a14="http://schemas.microsoft.com/office/drawing/2010/main" val="0"/>
              </a:ext>
              <a:ext uri="{96DAC541-7B7A-43D3-8B79-37D633B846F1}">
                <asvg:svgBlip xmlns:asvg="http://schemas.microsoft.com/office/drawing/2016/SVG/main" r:embed="rId9"/>
              </a:ext>
              <a:ext uri="{837473B0-CC2E-450A-ABE3-18F120FF3D39}">
                <a1611:picAttrSrcUrl xmlns:a1611="http://schemas.microsoft.com/office/drawing/2016/11/main" r:id="rId10"/>
              </a:ext>
            </a:extLst>
          </a:blip>
          <a:stretch>
            <a:fillRect/>
          </a:stretch>
        </p:blipFill>
        <p:spPr>
          <a:xfrm>
            <a:off x="558429" y="6284612"/>
            <a:ext cx="3798024" cy="268175"/>
          </a:xfrm>
          <a:prstGeom prst="rect">
            <a:avLst/>
          </a:prstGeom>
        </p:spPr>
      </p:pic>
      <p:cxnSp>
        <p:nvCxnSpPr>
          <p:cNvPr id="40" name="直線コネクタ 39">
            <a:extLst>
              <a:ext uri="{FF2B5EF4-FFF2-40B4-BE49-F238E27FC236}">
                <a16:creationId xmlns:a16="http://schemas.microsoft.com/office/drawing/2014/main" id="{C0085032-AFE6-98C5-5B5F-CB7FD9061139}"/>
              </a:ext>
            </a:extLst>
          </p:cNvPr>
          <p:cNvCxnSpPr>
            <a:stCxn id="57" idx="1"/>
          </p:cNvCxnSpPr>
          <p:nvPr/>
        </p:nvCxnSpPr>
        <p:spPr>
          <a:xfrm>
            <a:off x="3373924" y="4937964"/>
            <a:ext cx="0" cy="1346648"/>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
        <p:nvSpPr>
          <p:cNvPr id="42" name="楕円 41">
            <a:extLst>
              <a:ext uri="{FF2B5EF4-FFF2-40B4-BE49-F238E27FC236}">
                <a16:creationId xmlns:a16="http://schemas.microsoft.com/office/drawing/2014/main" id="{58AA4F50-77FF-48BE-320C-120C1EF44C03}"/>
              </a:ext>
            </a:extLst>
          </p:cNvPr>
          <p:cNvSpPr/>
          <p:nvPr/>
        </p:nvSpPr>
        <p:spPr>
          <a:xfrm>
            <a:off x="3284980" y="6224677"/>
            <a:ext cx="183468" cy="1872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矢印コネクタ 42">
            <a:extLst>
              <a:ext uri="{FF2B5EF4-FFF2-40B4-BE49-F238E27FC236}">
                <a16:creationId xmlns:a16="http://schemas.microsoft.com/office/drawing/2014/main" id="{C3BC9CFF-04A6-F3B4-51A4-FCF43FDE5084}"/>
              </a:ext>
            </a:extLst>
          </p:cNvPr>
          <p:cNvCxnSpPr>
            <a:cxnSpLocks/>
          </p:cNvCxnSpPr>
          <p:nvPr/>
        </p:nvCxnSpPr>
        <p:spPr>
          <a:xfrm flipH="1">
            <a:off x="3341765" y="4585265"/>
            <a:ext cx="1457558" cy="666152"/>
          </a:xfrm>
          <a:prstGeom prst="straightConnector1">
            <a:avLst/>
          </a:prstGeom>
          <a:ln w="38100">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966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0" y="131008"/>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自作　高さ測定器の作り方　</a:t>
            </a:r>
            <a:r>
              <a:rPr lang="en-US" altLang="ja-JP" sz="3200" kern="0" dirty="0">
                <a:ea typeface="ＭＳ Ｐゴシック" panose="020B0600070205080204" pitchFamily="50" charset="-128"/>
              </a:rPr>
              <a:t>1</a:t>
            </a:r>
            <a:endParaRPr lang="ja-JP" altLang="en-US" sz="3200" kern="0" dirty="0">
              <a:ea typeface="ＭＳ Ｐゴシック" panose="020B0600070205080204" pitchFamily="50" charset="-128"/>
            </a:endParaRPr>
          </a:p>
        </p:txBody>
      </p:sp>
      <p:sp>
        <p:nvSpPr>
          <p:cNvPr id="2" name="Rectangle 2">
            <a:extLst>
              <a:ext uri="{FF2B5EF4-FFF2-40B4-BE49-F238E27FC236}">
                <a16:creationId xmlns:a16="http://schemas.microsoft.com/office/drawing/2014/main" id="{4E32EB5B-10E6-D5A2-3ED8-B29F3DF55E6A}"/>
              </a:ext>
            </a:extLst>
          </p:cNvPr>
          <p:cNvSpPr>
            <a:spLocks noChangeArrowheads="1"/>
          </p:cNvSpPr>
          <p:nvPr/>
        </p:nvSpPr>
        <p:spPr bwMode="gray">
          <a:xfrm>
            <a:off x="61056" y="-26720"/>
            <a:ext cx="608027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じさく　　　　　　たか　　　そくていき　　　　　　　つく　　　　かた　　　　　　　　　　</a:t>
            </a:r>
          </a:p>
        </p:txBody>
      </p:sp>
      <p:sp>
        <p:nvSpPr>
          <p:cNvPr id="54" name="正方形/長方形 53">
            <a:extLst>
              <a:ext uri="{FF2B5EF4-FFF2-40B4-BE49-F238E27FC236}">
                <a16:creationId xmlns:a16="http://schemas.microsoft.com/office/drawing/2014/main" id="{9F568A1D-6DE0-12D8-5CB3-04A37A871F4F}"/>
              </a:ext>
            </a:extLst>
          </p:cNvPr>
          <p:cNvSpPr/>
          <p:nvPr/>
        </p:nvSpPr>
        <p:spPr>
          <a:xfrm rot="16200000">
            <a:off x="3926419" y="3557800"/>
            <a:ext cx="3248035" cy="157606"/>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a:extLst>
              <a:ext uri="{FF2B5EF4-FFF2-40B4-BE49-F238E27FC236}">
                <a16:creationId xmlns:a16="http://schemas.microsoft.com/office/drawing/2014/main" id="{44DED084-E0B2-FA1D-45F4-361DA2DC0EE4}"/>
              </a:ext>
            </a:extLst>
          </p:cNvPr>
          <p:cNvSpPr/>
          <p:nvPr/>
        </p:nvSpPr>
        <p:spPr>
          <a:xfrm rot="16200000">
            <a:off x="3956294" y="3709107"/>
            <a:ext cx="3781177" cy="388550"/>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a:extLst>
              <a:ext uri="{FF2B5EF4-FFF2-40B4-BE49-F238E27FC236}">
                <a16:creationId xmlns:a16="http://schemas.microsoft.com/office/drawing/2014/main" id="{6A25DD6D-6693-CED7-D77B-217AB20E817D}"/>
              </a:ext>
            </a:extLst>
          </p:cNvPr>
          <p:cNvSpPr/>
          <p:nvPr/>
        </p:nvSpPr>
        <p:spPr>
          <a:xfrm rot="16200000" flipV="1">
            <a:off x="5018880" y="4525046"/>
            <a:ext cx="1415688" cy="154584"/>
          </a:xfrm>
          <a:prstGeom prst="rect">
            <a:avLst/>
          </a:prstGeom>
          <a:solidFill>
            <a:schemeClr val="bg1">
              <a:alpha val="99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a:extLst>
              <a:ext uri="{FF2B5EF4-FFF2-40B4-BE49-F238E27FC236}">
                <a16:creationId xmlns:a16="http://schemas.microsoft.com/office/drawing/2014/main" id="{679D5E60-D32C-F8F9-B1E4-BE62A6F36C8D}"/>
              </a:ext>
            </a:extLst>
          </p:cNvPr>
          <p:cNvSpPr/>
          <p:nvPr/>
        </p:nvSpPr>
        <p:spPr>
          <a:xfrm rot="16200000">
            <a:off x="5232451" y="5006786"/>
            <a:ext cx="533960" cy="1120533"/>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a:extLst>
              <a:ext uri="{FF2B5EF4-FFF2-40B4-BE49-F238E27FC236}">
                <a16:creationId xmlns:a16="http://schemas.microsoft.com/office/drawing/2014/main" id="{5F0D91EE-D01F-AC1B-678B-92B2B67D48B7}"/>
              </a:ext>
            </a:extLst>
          </p:cNvPr>
          <p:cNvSpPr/>
          <p:nvPr/>
        </p:nvSpPr>
        <p:spPr>
          <a:xfrm rot="16200000" flipV="1">
            <a:off x="5017292" y="2885863"/>
            <a:ext cx="1415688" cy="157759"/>
          </a:xfrm>
          <a:prstGeom prst="rect">
            <a:avLst/>
          </a:prstGeom>
          <a:solidFill>
            <a:schemeClr val="bg1">
              <a:alpha val="99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a:extLst>
              <a:ext uri="{FF2B5EF4-FFF2-40B4-BE49-F238E27FC236}">
                <a16:creationId xmlns:a16="http://schemas.microsoft.com/office/drawing/2014/main" id="{285752BD-7DD1-24B5-F279-9FF60DD704E0}"/>
              </a:ext>
            </a:extLst>
          </p:cNvPr>
          <p:cNvSpPr/>
          <p:nvPr/>
        </p:nvSpPr>
        <p:spPr>
          <a:xfrm rot="16200000">
            <a:off x="3914028" y="3582564"/>
            <a:ext cx="3222874" cy="97736"/>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3" name="Text Box 5">
            <a:extLst>
              <a:ext uri="{FF2B5EF4-FFF2-40B4-BE49-F238E27FC236}">
                <a16:creationId xmlns:a16="http://schemas.microsoft.com/office/drawing/2014/main" id="{E47A7C80-6066-7D42-673C-49CC3711EC7F}"/>
              </a:ext>
            </a:extLst>
          </p:cNvPr>
          <p:cNvSpPr txBox="1">
            <a:spLocks noChangeArrowheads="1"/>
          </p:cNvSpPr>
          <p:nvPr/>
        </p:nvSpPr>
        <p:spPr bwMode="auto">
          <a:xfrm>
            <a:off x="4863815" y="848630"/>
            <a:ext cx="1163943" cy="95410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4</a:t>
            </a: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．右側面目盛用紙に両面テープをはる</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90" name="正方形/長方形 89">
            <a:extLst>
              <a:ext uri="{FF2B5EF4-FFF2-40B4-BE49-F238E27FC236}">
                <a16:creationId xmlns:a16="http://schemas.microsoft.com/office/drawing/2014/main" id="{490F84C9-2D38-80F1-F95E-14079584E477}"/>
              </a:ext>
            </a:extLst>
          </p:cNvPr>
          <p:cNvSpPr/>
          <p:nvPr/>
        </p:nvSpPr>
        <p:spPr>
          <a:xfrm rot="16200000">
            <a:off x="5370355" y="3718238"/>
            <a:ext cx="3775285" cy="307487"/>
          </a:xfrm>
          <a:prstGeom prst="rect">
            <a:avLst/>
          </a:prstGeom>
          <a:pattFill prst="dashVert">
            <a:fgClr>
              <a:srgbClr val="FFC000"/>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a:extLst>
              <a:ext uri="{FF2B5EF4-FFF2-40B4-BE49-F238E27FC236}">
                <a16:creationId xmlns:a16="http://schemas.microsoft.com/office/drawing/2014/main" id="{CAC084E4-16C9-472E-8B74-DFE3FA2EB85E}"/>
              </a:ext>
            </a:extLst>
          </p:cNvPr>
          <p:cNvSpPr/>
          <p:nvPr/>
        </p:nvSpPr>
        <p:spPr>
          <a:xfrm rot="16200000">
            <a:off x="6573075" y="4988899"/>
            <a:ext cx="565122" cy="1152600"/>
          </a:xfrm>
          <a:prstGeom prst="rect">
            <a:avLst/>
          </a:prstGeom>
          <a:pattFill prst="dashVert">
            <a:fgClr>
              <a:srgbClr val="FFC000"/>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Text Box 5">
            <a:extLst>
              <a:ext uri="{FF2B5EF4-FFF2-40B4-BE49-F238E27FC236}">
                <a16:creationId xmlns:a16="http://schemas.microsoft.com/office/drawing/2014/main" id="{7FBAE860-365B-4728-F48B-B1F46B76B798}"/>
              </a:ext>
            </a:extLst>
          </p:cNvPr>
          <p:cNvSpPr txBox="1">
            <a:spLocks noChangeArrowheads="1"/>
          </p:cNvSpPr>
          <p:nvPr/>
        </p:nvSpPr>
        <p:spPr bwMode="auto">
          <a:xfrm>
            <a:off x="5002422" y="5449726"/>
            <a:ext cx="980823" cy="246221"/>
          </a:xfrm>
          <a:prstGeom prst="rect">
            <a:avLst/>
          </a:prstGeom>
          <a:noFill/>
          <a:ln w="127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000" dirty="0">
                <a:latin typeface="ＭＳ ゴシック" panose="020B0609070205080204" pitchFamily="49" charset="-128"/>
                <a:ea typeface="ＭＳ ゴシック" panose="020B0609070205080204" pitchFamily="49" charset="-128"/>
                <a:cs typeface="Times New Roman" panose="02020603050405020304" pitchFamily="18" charset="0"/>
              </a:rPr>
              <a:t>右側面目盛り</a:t>
            </a:r>
            <a:endParaRPr kumimoji="0" lang="en-US" altLang="ja-JP" sz="10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16" name="正方形/長方形 115">
            <a:extLst>
              <a:ext uri="{FF2B5EF4-FFF2-40B4-BE49-F238E27FC236}">
                <a16:creationId xmlns:a16="http://schemas.microsoft.com/office/drawing/2014/main" id="{D1289BE2-8BA6-8393-6ECF-76556C12FB24}"/>
              </a:ext>
            </a:extLst>
          </p:cNvPr>
          <p:cNvSpPr/>
          <p:nvPr/>
        </p:nvSpPr>
        <p:spPr>
          <a:xfrm rot="16200000">
            <a:off x="-533556" y="3065490"/>
            <a:ext cx="3262956" cy="1143678"/>
          </a:xfrm>
          <a:prstGeom prst="rect">
            <a:avLst/>
          </a:prstGeom>
          <a:pattFill prst="wdUpDiag">
            <a:fgClr>
              <a:srgbClr val="CCFFFF"/>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Text Box 5">
            <a:extLst>
              <a:ext uri="{FF2B5EF4-FFF2-40B4-BE49-F238E27FC236}">
                <a16:creationId xmlns:a16="http://schemas.microsoft.com/office/drawing/2014/main" id="{F596E58E-78EF-7451-F8AB-A99A5DD33ED3}"/>
              </a:ext>
            </a:extLst>
          </p:cNvPr>
          <p:cNvSpPr txBox="1">
            <a:spLocks noChangeArrowheads="1"/>
          </p:cNvSpPr>
          <p:nvPr/>
        </p:nvSpPr>
        <p:spPr bwMode="auto">
          <a:xfrm>
            <a:off x="437084" y="860006"/>
            <a:ext cx="1293833" cy="95410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1</a:t>
            </a: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．左側面用紙の底面に両面テープをはる</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45" name="Text Box 5">
            <a:extLst>
              <a:ext uri="{FF2B5EF4-FFF2-40B4-BE49-F238E27FC236}">
                <a16:creationId xmlns:a16="http://schemas.microsoft.com/office/drawing/2014/main" id="{EB12300D-2B2A-3EF0-CCBA-12BDCF84238D}"/>
              </a:ext>
            </a:extLst>
          </p:cNvPr>
          <p:cNvSpPr txBox="1">
            <a:spLocks noChangeArrowheads="1"/>
          </p:cNvSpPr>
          <p:nvPr/>
        </p:nvSpPr>
        <p:spPr bwMode="auto">
          <a:xfrm>
            <a:off x="673347" y="2144988"/>
            <a:ext cx="938269" cy="400110"/>
          </a:xfrm>
          <a:prstGeom prst="rect">
            <a:avLst/>
          </a:prstGeom>
          <a:noFill/>
          <a:ln w="9525">
            <a:solidFill>
              <a:srgbClr val="000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000">
                <a:latin typeface="ＭＳ ゴシック" panose="020B0609070205080204" pitchFamily="49" charset="-128"/>
                <a:ea typeface="ＭＳ ゴシック" panose="020B0609070205080204" pitchFamily="49" charset="-128"/>
                <a:cs typeface="Times New Roman" panose="02020603050405020304" pitchFamily="18" charset="0"/>
              </a:rPr>
              <a:t>左側面補強用紙</a:t>
            </a:r>
            <a:endParaRPr kumimoji="0" lang="en-US" altLang="ja-JP" sz="10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EF7650A4-721B-FBC1-310A-8EC50E88A9CF}"/>
              </a:ext>
            </a:extLst>
          </p:cNvPr>
          <p:cNvSpPr/>
          <p:nvPr/>
        </p:nvSpPr>
        <p:spPr>
          <a:xfrm rot="16200000">
            <a:off x="1056299" y="5076455"/>
            <a:ext cx="395906" cy="806263"/>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正方形/長方形 109">
            <a:extLst>
              <a:ext uri="{FF2B5EF4-FFF2-40B4-BE49-F238E27FC236}">
                <a16:creationId xmlns:a16="http://schemas.microsoft.com/office/drawing/2014/main" id="{1536F624-32F8-86EF-864C-66C91CC40159}"/>
              </a:ext>
            </a:extLst>
          </p:cNvPr>
          <p:cNvSpPr/>
          <p:nvPr/>
        </p:nvSpPr>
        <p:spPr>
          <a:xfrm rot="16200000">
            <a:off x="1033315" y="5274616"/>
            <a:ext cx="213937" cy="536411"/>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正方形/長方形 127">
            <a:extLst>
              <a:ext uri="{FF2B5EF4-FFF2-40B4-BE49-F238E27FC236}">
                <a16:creationId xmlns:a16="http://schemas.microsoft.com/office/drawing/2014/main" id="{BA7DE263-32ED-6C12-1093-B02ED6707A04}"/>
              </a:ext>
            </a:extLst>
          </p:cNvPr>
          <p:cNvSpPr/>
          <p:nvPr/>
        </p:nvSpPr>
        <p:spPr>
          <a:xfrm rot="16200000">
            <a:off x="1461768" y="5384812"/>
            <a:ext cx="113549" cy="221439"/>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正方形/長方形 128">
            <a:extLst>
              <a:ext uri="{FF2B5EF4-FFF2-40B4-BE49-F238E27FC236}">
                <a16:creationId xmlns:a16="http://schemas.microsoft.com/office/drawing/2014/main" id="{699645E2-EC7B-A55B-80A9-45055052EFA1}"/>
              </a:ext>
            </a:extLst>
          </p:cNvPr>
          <p:cNvSpPr/>
          <p:nvPr/>
        </p:nvSpPr>
        <p:spPr>
          <a:xfrm>
            <a:off x="869438" y="5271711"/>
            <a:ext cx="765683" cy="278659"/>
          </a:xfrm>
          <a:prstGeom prst="rect">
            <a:avLst/>
          </a:prstGeom>
          <a:solidFill>
            <a:srgbClr val="FFC000">
              <a:alpha val="44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0" name="正方形/長方形 129">
            <a:extLst>
              <a:ext uri="{FF2B5EF4-FFF2-40B4-BE49-F238E27FC236}">
                <a16:creationId xmlns:a16="http://schemas.microsoft.com/office/drawing/2014/main" id="{B5BB52A1-3E56-D98D-1978-D28C728827E6}"/>
              </a:ext>
            </a:extLst>
          </p:cNvPr>
          <p:cNvSpPr/>
          <p:nvPr/>
        </p:nvSpPr>
        <p:spPr>
          <a:xfrm>
            <a:off x="877773" y="5584104"/>
            <a:ext cx="530050" cy="65686"/>
          </a:xfrm>
          <a:prstGeom prst="rect">
            <a:avLst/>
          </a:prstGeom>
          <a:solidFill>
            <a:srgbClr val="FFC000">
              <a:alpha val="44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Text Box 5">
            <a:extLst>
              <a:ext uri="{FF2B5EF4-FFF2-40B4-BE49-F238E27FC236}">
                <a16:creationId xmlns:a16="http://schemas.microsoft.com/office/drawing/2014/main" id="{33B0CAD7-11B7-2147-DFE3-0903B4263B9F}"/>
              </a:ext>
            </a:extLst>
          </p:cNvPr>
          <p:cNvSpPr txBox="1">
            <a:spLocks noChangeArrowheads="1"/>
          </p:cNvSpPr>
          <p:nvPr/>
        </p:nvSpPr>
        <p:spPr bwMode="auto">
          <a:xfrm>
            <a:off x="738265" y="6047885"/>
            <a:ext cx="1028028" cy="46166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両面テープ</a:t>
            </a:r>
            <a:endPar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182563" indent="-182563"/>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（裏側）</a:t>
            </a:r>
            <a:endPar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133" name="直線矢印コネクタ 132">
            <a:extLst>
              <a:ext uri="{FF2B5EF4-FFF2-40B4-BE49-F238E27FC236}">
                <a16:creationId xmlns:a16="http://schemas.microsoft.com/office/drawing/2014/main" id="{19BE8F6B-E6E8-5945-B472-CB87D33CAB98}"/>
              </a:ext>
            </a:extLst>
          </p:cNvPr>
          <p:cNvCxnSpPr>
            <a:cxnSpLocks/>
          </p:cNvCxnSpPr>
          <p:nvPr/>
        </p:nvCxnSpPr>
        <p:spPr>
          <a:xfrm flipV="1">
            <a:off x="1084001" y="5575374"/>
            <a:ext cx="80171" cy="454513"/>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正方形/長方形 7">
            <a:extLst>
              <a:ext uri="{FF2B5EF4-FFF2-40B4-BE49-F238E27FC236}">
                <a16:creationId xmlns:a16="http://schemas.microsoft.com/office/drawing/2014/main" id="{590AA99D-6D71-2564-63FC-939FE126F2D0}"/>
              </a:ext>
            </a:extLst>
          </p:cNvPr>
          <p:cNvSpPr/>
          <p:nvPr/>
        </p:nvSpPr>
        <p:spPr>
          <a:xfrm rot="16200000">
            <a:off x="932390" y="3046558"/>
            <a:ext cx="3248348" cy="1162527"/>
          </a:xfrm>
          <a:prstGeom prst="rect">
            <a:avLst/>
          </a:prstGeom>
          <a:pattFill prst="dashVert">
            <a:fgClr>
              <a:srgbClr val="FFC000"/>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D8FD6E44-AAAE-C45E-83FD-F9264A0B3F30}"/>
              </a:ext>
            </a:extLst>
          </p:cNvPr>
          <p:cNvSpPr/>
          <p:nvPr/>
        </p:nvSpPr>
        <p:spPr>
          <a:xfrm rot="16200000">
            <a:off x="2493548" y="4983144"/>
            <a:ext cx="343282" cy="916435"/>
          </a:xfrm>
          <a:prstGeom prst="rect">
            <a:avLst/>
          </a:prstGeom>
          <a:pattFill prst="dashVert">
            <a:fgClr>
              <a:srgbClr val="FFC000"/>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C1B960C0-0D23-4FA2-7886-B22167E86001}"/>
              </a:ext>
            </a:extLst>
          </p:cNvPr>
          <p:cNvSpPr/>
          <p:nvPr/>
        </p:nvSpPr>
        <p:spPr>
          <a:xfrm rot="16200000">
            <a:off x="942904" y="3065843"/>
            <a:ext cx="3262956" cy="1143678"/>
          </a:xfrm>
          <a:prstGeom prst="rect">
            <a:avLst/>
          </a:prstGeom>
          <a:pattFill prst="wdUpDiag">
            <a:fgClr>
              <a:srgbClr val="CCFFFF"/>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Text Box 5">
            <a:extLst>
              <a:ext uri="{FF2B5EF4-FFF2-40B4-BE49-F238E27FC236}">
                <a16:creationId xmlns:a16="http://schemas.microsoft.com/office/drawing/2014/main" id="{186B90B1-83B3-3C5A-8D7B-5C03636A2948}"/>
              </a:ext>
            </a:extLst>
          </p:cNvPr>
          <p:cNvSpPr txBox="1">
            <a:spLocks noChangeArrowheads="1"/>
          </p:cNvSpPr>
          <p:nvPr/>
        </p:nvSpPr>
        <p:spPr bwMode="auto">
          <a:xfrm>
            <a:off x="1927466" y="876370"/>
            <a:ext cx="1195942" cy="95410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．左側面パネルに補強用紙をはる</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3" name="正方形/長方形 12">
            <a:extLst>
              <a:ext uri="{FF2B5EF4-FFF2-40B4-BE49-F238E27FC236}">
                <a16:creationId xmlns:a16="http://schemas.microsoft.com/office/drawing/2014/main" id="{285D9BCC-3F95-69EF-A568-7A45E2606950}"/>
              </a:ext>
            </a:extLst>
          </p:cNvPr>
          <p:cNvSpPr/>
          <p:nvPr/>
        </p:nvSpPr>
        <p:spPr>
          <a:xfrm>
            <a:off x="5244828" y="5293421"/>
            <a:ext cx="803243" cy="153996"/>
          </a:xfrm>
          <a:prstGeom prst="rect">
            <a:avLst/>
          </a:prstGeom>
          <a:solidFill>
            <a:srgbClr val="FFC000">
              <a:alpha val="44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a:extLst>
              <a:ext uri="{FF2B5EF4-FFF2-40B4-BE49-F238E27FC236}">
                <a16:creationId xmlns:a16="http://schemas.microsoft.com/office/drawing/2014/main" id="{366737CE-9B3F-9244-D05B-4E32E6CCB846}"/>
              </a:ext>
            </a:extLst>
          </p:cNvPr>
          <p:cNvSpPr/>
          <p:nvPr/>
        </p:nvSpPr>
        <p:spPr>
          <a:xfrm>
            <a:off x="5244828" y="5678971"/>
            <a:ext cx="803243" cy="175577"/>
          </a:xfrm>
          <a:prstGeom prst="rect">
            <a:avLst/>
          </a:prstGeom>
          <a:solidFill>
            <a:srgbClr val="FFC000">
              <a:alpha val="44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Text Box 5">
            <a:extLst>
              <a:ext uri="{FF2B5EF4-FFF2-40B4-BE49-F238E27FC236}">
                <a16:creationId xmlns:a16="http://schemas.microsoft.com/office/drawing/2014/main" id="{0926044E-419F-7243-2678-3798E0103A41}"/>
              </a:ext>
            </a:extLst>
          </p:cNvPr>
          <p:cNvSpPr txBox="1">
            <a:spLocks noChangeArrowheads="1"/>
          </p:cNvSpPr>
          <p:nvPr/>
        </p:nvSpPr>
        <p:spPr bwMode="auto">
          <a:xfrm>
            <a:off x="4978819" y="6109455"/>
            <a:ext cx="1028028" cy="46166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両面テープ</a:t>
            </a:r>
            <a:endPar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182563" indent="-182563"/>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（裏側）</a:t>
            </a:r>
            <a:endPar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16" name="直線矢印コネクタ 15">
            <a:extLst>
              <a:ext uri="{FF2B5EF4-FFF2-40B4-BE49-F238E27FC236}">
                <a16:creationId xmlns:a16="http://schemas.microsoft.com/office/drawing/2014/main" id="{BA7679E9-9D3B-8130-02B0-2A14A8F95C69}"/>
              </a:ext>
            </a:extLst>
          </p:cNvPr>
          <p:cNvCxnSpPr>
            <a:cxnSpLocks/>
          </p:cNvCxnSpPr>
          <p:nvPr/>
        </p:nvCxnSpPr>
        <p:spPr>
          <a:xfrm flipV="1">
            <a:off x="5248894" y="5698257"/>
            <a:ext cx="80171" cy="454513"/>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Text Box 5">
            <a:extLst>
              <a:ext uri="{FF2B5EF4-FFF2-40B4-BE49-F238E27FC236}">
                <a16:creationId xmlns:a16="http://schemas.microsoft.com/office/drawing/2014/main" id="{AA744661-8D7F-7F81-1CAC-237E8DBC9D83}"/>
              </a:ext>
            </a:extLst>
          </p:cNvPr>
          <p:cNvSpPr txBox="1">
            <a:spLocks noChangeArrowheads="1"/>
          </p:cNvSpPr>
          <p:nvPr/>
        </p:nvSpPr>
        <p:spPr bwMode="auto">
          <a:xfrm>
            <a:off x="6299745" y="840781"/>
            <a:ext cx="1132191" cy="95410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5</a:t>
            </a: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．右側面目盛用紙をパネルにはる</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 name="正方形/長方形 2">
            <a:extLst>
              <a:ext uri="{FF2B5EF4-FFF2-40B4-BE49-F238E27FC236}">
                <a16:creationId xmlns:a16="http://schemas.microsoft.com/office/drawing/2014/main" id="{8D7D97F2-D266-E9B4-BB52-CCBC5CDA9A0C}"/>
              </a:ext>
            </a:extLst>
          </p:cNvPr>
          <p:cNvSpPr/>
          <p:nvPr/>
        </p:nvSpPr>
        <p:spPr>
          <a:xfrm flipH="1">
            <a:off x="5820749" y="2041108"/>
            <a:ext cx="110386" cy="3222276"/>
          </a:xfrm>
          <a:prstGeom prst="rect">
            <a:avLst/>
          </a:prstGeom>
          <a:solidFill>
            <a:srgbClr val="FFC000">
              <a:alpha val="44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4" name="直線矢印コネクタ 3">
            <a:extLst>
              <a:ext uri="{FF2B5EF4-FFF2-40B4-BE49-F238E27FC236}">
                <a16:creationId xmlns:a16="http://schemas.microsoft.com/office/drawing/2014/main" id="{A25B28EA-344E-396E-5F1E-880042886842}"/>
              </a:ext>
            </a:extLst>
          </p:cNvPr>
          <p:cNvCxnSpPr>
            <a:cxnSpLocks/>
            <a:endCxn id="3" idx="2"/>
          </p:cNvCxnSpPr>
          <p:nvPr/>
        </p:nvCxnSpPr>
        <p:spPr>
          <a:xfrm flipV="1">
            <a:off x="5281329" y="5263384"/>
            <a:ext cx="594613" cy="889386"/>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正方形/長方形 57">
            <a:extLst>
              <a:ext uri="{FF2B5EF4-FFF2-40B4-BE49-F238E27FC236}">
                <a16:creationId xmlns:a16="http://schemas.microsoft.com/office/drawing/2014/main" id="{755F689D-5E83-C4AC-64F5-FC6602D6E527}"/>
              </a:ext>
            </a:extLst>
          </p:cNvPr>
          <p:cNvSpPr/>
          <p:nvPr/>
        </p:nvSpPr>
        <p:spPr>
          <a:xfrm rot="16200000">
            <a:off x="6521393" y="5046390"/>
            <a:ext cx="533960" cy="1041325"/>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a:extLst>
              <a:ext uri="{FF2B5EF4-FFF2-40B4-BE49-F238E27FC236}">
                <a16:creationId xmlns:a16="http://schemas.microsoft.com/office/drawing/2014/main" id="{3C50BE3E-81E5-522B-E113-C7A411BB60F1}"/>
              </a:ext>
            </a:extLst>
          </p:cNvPr>
          <p:cNvSpPr/>
          <p:nvPr/>
        </p:nvSpPr>
        <p:spPr>
          <a:xfrm rot="16200000">
            <a:off x="5553646" y="3552729"/>
            <a:ext cx="3314396" cy="196387"/>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A0BA81FF-3867-2E8F-C4D2-7D52AD21EF08}"/>
              </a:ext>
            </a:extLst>
          </p:cNvPr>
          <p:cNvSpPr/>
          <p:nvPr/>
        </p:nvSpPr>
        <p:spPr>
          <a:xfrm rot="16200000">
            <a:off x="2451107" y="3542387"/>
            <a:ext cx="3287486" cy="227884"/>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a:extLst>
              <a:ext uri="{FF2B5EF4-FFF2-40B4-BE49-F238E27FC236}">
                <a16:creationId xmlns:a16="http://schemas.microsoft.com/office/drawing/2014/main" id="{06A74D1C-2760-3E3D-D30D-010068EE33C0}"/>
              </a:ext>
            </a:extLst>
          </p:cNvPr>
          <p:cNvSpPr/>
          <p:nvPr/>
        </p:nvSpPr>
        <p:spPr>
          <a:xfrm rot="16200000">
            <a:off x="2500612" y="3707803"/>
            <a:ext cx="3781177" cy="388550"/>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a:extLst>
              <a:ext uri="{FF2B5EF4-FFF2-40B4-BE49-F238E27FC236}">
                <a16:creationId xmlns:a16="http://schemas.microsoft.com/office/drawing/2014/main" id="{FB7C9365-989F-753E-480B-8C0BA9DFAEDF}"/>
              </a:ext>
            </a:extLst>
          </p:cNvPr>
          <p:cNvSpPr/>
          <p:nvPr/>
        </p:nvSpPr>
        <p:spPr>
          <a:xfrm rot="16200000" flipV="1">
            <a:off x="3598432" y="4525046"/>
            <a:ext cx="1415688" cy="154584"/>
          </a:xfrm>
          <a:prstGeom prst="rect">
            <a:avLst/>
          </a:prstGeom>
          <a:solidFill>
            <a:schemeClr val="bg1">
              <a:alpha val="99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a:extLst>
              <a:ext uri="{FF2B5EF4-FFF2-40B4-BE49-F238E27FC236}">
                <a16:creationId xmlns:a16="http://schemas.microsoft.com/office/drawing/2014/main" id="{46839BF9-2F8F-9E1B-DC01-025BF277F7EB}"/>
              </a:ext>
            </a:extLst>
          </p:cNvPr>
          <p:cNvSpPr/>
          <p:nvPr/>
        </p:nvSpPr>
        <p:spPr>
          <a:xfrm rot="16200000">
            <a:off x="3812003" y="5006786"/>
            <a:ext cx="533960" cy="1120533"/>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a:extLst>
              <a:ext uri="{FF2B5EF4-FFF2-40B4-BE49-F238E27FC236}">
                <a16:creationId xmlns:a16="http://schemas.microsoft.com/office/drawing/2014/main" id="{571F2D9B-A015-6351-FA66-29105FA16610}"/>
              </a:ext>
            </a:extLst>
          </p:cNvPr>
          <p:cNvSpPr/>
          <p:nvPr/>
        </p:nvSpPr>
        <p:spPr>
          <a:xfrm rot="16200000" flipV="1">
            <a:off x="3578268" y="2964032"/>
            <a:ext cx="1415688" cy="157759"/>
          </a:xfrm>
          <a:prstGeom prst="rect">
            <a:avLst/>
          </a:prstGeom>
          <a:solidFill>
            <a:schemeClr val="bg1">
              <a:alpha val="99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Text Box 5">
            <a:extLst>
              <a:ext uri="{FF2B5EF4-FFF2-40B4-BE49-F238E27FC236}">
                <a16:creationId xmlns:a16="http://schemas.microsoft.com/office/drawing/2014/main" id="{1D110C91-A35B-497F-944F-2BF7A7F0E9E5}"/>
              </a:ext>
            </a:extLst>
          </p:cNvPr>
          <p:cNvSpPr txBox="1">
            <a:spLocks noChangeArrowheads="1"/>
          </p:cNvSpPr>
          <p:nvPr/>
        </p:nvSpPr>
        <p:spPr bwMode="auto">
          <a:xfrm>
            <a:off x="3443367" y="848630"/>
            <a:ext cx="1163943" cy="95410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3</a:t>
            </a: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．右側面目盛用紙をきりとる。おる</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71" name="Text Box 5">
            <a:extLst>
              <a:ext uri="{FF2B5EF4-FFF2-40B4-BE49-F238E27FC236}">
                <a16:creationId xmlns:a16="http://schemas.microsoft.com/office/drawing/2014/main" id="{3DB0F4CC-ED4C-B982-4EB7-B220144572EE}"/>
              </a:ext>
            </a:extLst>
          </p:cNvPr>
          <p:cNvSpPr txBox="1">
            <a:spLocks noChangeArrowheads="1"/>
          </p:cNvSpPr>
          <p:nvPr/>
        </p:nvSpPr>
        <p:spPr bwMode="auto">
          <a:xfrm>
            <a:off x="3348198" y="2073197"/>
            <a:ext cx="632710" cy="430887"/>
          </a:xfrm>
          <a:prstGeom prst="rect">
            <a:avLst/>
          </a:prstGeom>
          <a:noFill/>
          <a:ln w="127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100" dirty="0">
                <a:latin typeface="ＭＳ ゴシック" panose="020B0609070205080204" pitchFamily="49" charset="-128"/>
                <a:ea typeface="ＭＳ ゴシック" panose="020B0609070205080204" pitchFamily="49" charset="-128"/>
                <a:cs typeface="Times New Roman" panose="02020603050405020304" pitchFamily="18" charset="0"/>
              </a:rPr>
              <a:t>きりとる</a:t>
            </a:r>
            <a:endParaRPr kumimoji="0" lang="en-US" altLang="ja-JP" sz="11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72" name="直線矢印コネクタ 71">
            <a:extLst>
              <a:ext uri="{FF2B5EF4-FFF2-40B4-BE49-F238E27FC236}">
                <a16:creationId xmlns:a16="http://schemas.microsoft.com/office/drawing/2014/main" id="{69B33162-D19E-EC37-6550-E19EA471AF29}"/>
              </a:ext>
            </a:extLst>
          </p:cNvPr>
          <p:cNvCxnSpPr>
            <a:cxnSpLocks/>
          </p:cNvCxnSpPr>
          <p:nvPr/>
        </p:nvCxnSpPr>
        <p:spPr>
          <a:xfrm>
            <a:off x="3768482" y="2479266"/>
            <a:ext cx="543555" cy="882896"/>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線矢印コネクタ 79">
            <a:extLst>
              <a:ext uri="{FF2B5EF4-FFF2-40B4-BE49-F238E27FC236}">
                <a16:creationId xmlns:a16="http://schemas.microsoft.com/office/drawing/2014/main" id="{36A01AC4-63FA-8149-C38E-37FC05BF98FA}"/>
              </a:ext>
            </a:extLst>
          </p:cNvPr>
          <p:cNvCxnSpPr>
            <a:cxnSpLocks/>
          </p:cNvCxnSpPr>
          <p:nvPr/>
        </p:nvCxnSpPr>
        <p:spPr>
          <a:xfrm>
            <a:off x="3777382" y="2479266"/>
            <a:ext cx="543050" cy="1647482"/>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Text Box 5">
            <a:extLst>
              <a:ext uri="{FF2B5EF4-FFF2-40B4-BE49-F238E27FC236}">
                <a16:creationId xmlns:a16="http://schemas.microsoft.com/office/drawing/2014/main" id="{E3289322-7921-D656-FBEA-F99E628D7177}"/>
              </a:ext>
            </a:extLst>
          </p:cNvPr>
          <p:cNvSpPr txBox="1">
            <a:spLocks noChangeArrowheads="1"/>
          </p:cNvSpPr>
          <p:nvPr/>
        </p:nvSpPr>
        <p:spPr bwMode="auto">
          <a:xfrm>
            <a:off x="3749738" y="6039986"/>
            <a:ext cx="632710" cy="261610"/>
          </a:xfrm>
          <a:prstGeom prst="rect">
            <a:avLst/>
          </a:prstGeom>
          <a:noFill/>
          <a:ln w="127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100" dirty="0">
                <a:latin typeface="ＭＳ ゴシック" panose="020B0609070205080204" pitchFamily="49" charset="-128"/>
                <a:ea typeface="ＭＳ ゴシック" panose="020B0609070205080204" pitchFamily="49" charset="-128"/>
                <a:cs typeface="Times New Roman" panose="02020603050405020304" pitchFamily="18" charset="0"/>
              </a:rPr>
              <a:t>おる</a:t>
            </a:r>
            <a:endParaRPr kumimoji="0" lang="en-US" altLang="ja-JP" sz="11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86" name="直線コネクタ 85">
            <a:extLst>
              <a:ext uri="{FF2B5EF4-FFF2-40B4-BE49-F238E27FC236}">
                <a16:creationId xmlns:a16="http://schemas.microsoft.com/office/drawing/2014/main" id="{38EE02BE-F53F-878A-1D78-D2CBEDC54E76}"/>
              </a:ext>
            </a:extLst>
          </p:cNvPr>
          <p:cNvCxnSpPr>
            <a:cxnSpLocks/>
          </p:cNvCxnSpPr>
          <p:nvPr/>
        </p:nvCxnSpPr>
        <p:spPr>
          <a:xfrm>
            <a:off x="4460019" y="2041578"/>
            <a:ext cx="0" cy="3287486"/>
          </a:xfrm>
          <a:prstGeom prst="line">
            <a:avLst/>
          </a:prstGeom>
          <a:ln w="15875">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0D63583C-480F-D473-6A5C-D1D60D006055}"/>
              </a:ext>
            </a:extLst>
          </p:cNvPr>
          <p:cNvCxnSpPr>
            <a:cxnSpLocks/>
          </p:cNvCxnSpPr>
          <p:nvPr/>
        </p:nvCxnSpPr>
        <p:spPr>
          <a:xfrm>
            <a:off x="4118643" y="2003647"/>
            <a:ext cx="0" cy="3287486"/>
          </a:xfrm>
          <a:prstGeom prst="line">
            <a:avLst/>
          </a:prstGeom>
          <a:ln w="15875">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88" name="直線矢印コネクタ 87">
            <a:extLst>
              <a:ext uri="{FF2B5EF4-FFF2-40B4-BE49-F238E27FC236}">
                <a16:creationId xmlns:a16="http://schemas.microsoft.com/office/drawing/2014/main" id="{6DA00E9D-A2A3-E2D2-B575-F4CC3E04FDB2}"/>
              </a:ext>
            </a:extLst>
          </p:cNvPr>
          <p:cNvCxnSpPr>
            <a:cxnSpLocks/>
          </p:cNvCxnSpPr>
          <p:nvPr/>
        </p:nvCxnSpPr>
        <p:spPr>
          <a:xfrm flipV="1">
            <a:off x="4058129" y="5008963"/>
            <a:ext cx="377982" cy="1020924"/>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直線矢印コネクタ 90">
            <a:extLst>
              <a:ext uri="{FF2B5EF4-FFF2-40B4-BE49-F238E27FC236}">
                <a16:creationId xmlns:a16="http://schemas.microsoft.com/office/drawing/2014/main" id="{F073C712-126F-08F7-32F2-E1AA49B7E847}"/>
              </a:ext>
            </a:extLst>
          </p:cNvPr>
          <p:cNvCxnSpPr>
            <a:cxnSpLocks/>
          </p:cNvCxnSpPr>
          <p:nvPr/>
        </p:nvCxnSpPr>
        <p:spPr>
          <a:xfrm flipV="1">
            <a:off x="4045708" y="5133606"/>
            <a:ext cx="44354" cy="873876"/>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7" name="正方形/長方形 96">
            <a:extLst>
              <a:ext uri="{FF2B5EF4-FFF2-40B4-BE49-F238E27FC236}">
                <a16:creationId xmlns:a16="http://schemas.microsoft.com/office/drawing/2014/main" id="{96CC77AF-506B-3596-DC3F-B06B10EA54DB}"/>
              </a:ext>
            </a:extLst>
          </p:cNvPr>
          <p:cNvSpPr/>
          <p:nvPr/>
        </p:nvSpPr>
        <p:spPr>
          <a:xfrm>
            <a:off x="6267710" y="1830476"/>
            <a:ext cx="1041325" cy="4471119"/>
          </a:xfrm>
          <a:prstGeom prst="rect">
            <a:avLst/>
          </a:prstGeom>
          <a:noFill/>
          <a:ln w="2540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Text Box 5">
            <a:extLst>
              <a:ext uri="{FF2B5EF4-FFF2-40B4-BE49-F238E27FC236}">
                <a16:creationId xmlns:a16="http://schemas.microsoft.com/office/drawing/2014/main" id="{E1DE865C-0C83-0B1A-BC98-BC4E19F18748}"/>
              </a:ext>
            </a:extLst>
          </p:cNvPr>
          <p:cNvSpPr txBox="1">
            <a:spLocks noChangeArrowheads="1"/>
          </p:cNvSpPr>
          <p:nvPr/>
        </p:nvSpPr>
        <p:spPr bwMode="auto">
          <a:xfrm>
            <a:off x="6384799" y="5824440"/>
            <a:ext cx="807033" cy="1015663"/>
          </a:xfrm>
          <a:prstGeom prst="rect">
            <a:avLst/>
          </a:prstGeom>
          <a:solidFill>
            <a:srgbClr val="CCFF33"/>
          </a:solidFill>
          <a:ln w="1587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うすくカットしてはがし、はりつける部分）</a:t>
            </a:r>
            <a:endPar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99" name="正方形/長方形 98">
            <a:extLst>
              <a:ext uri="{FF2B5EF4-FFF2-40B4-BE49-F238E27FC236}">
                <a16:creationId xmlns:a16="http://schemas.microsoft.com/office/drawing/2014/main" id="{4AA87FC7-85F3-0303-E000-48F953493C76}"/>
              </a:ext>
            </a:extLst>
          </p:cNvPr>
          <p:cNvSpPr/>
          <p:nvPr/>
        </p:nvSpPr>
        <p:spPr>
          <a:xfrm rot="16200000">
            <a:off x="6822222" y="3747703"/>
            <a:ext cx="3775285" cy="307487"/>
          </a:xfrm>
          <a:prstGeom prst="rect">
            <a:avLst/>
          </a:prstGeom>
          <a:pattFill prst="dashVert">
            <a:fgClr>
              <a:srgbClr val="FFC000"/>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正方形/長方形 99">
            <a:extLst>
              <a:ext uri="{FF2B5EF4-FFF2-40B4-BE49-F238E27FC236}">
                <a16:creationId xmlns:a16="http://schemas.microsoft.com/office/drawing/2014/main" id="{C4785EF4-9AC2-4CAF-59C6-5C85E3A989C0}"/>
              </a:ext>
            </a:extLst>
          </p:cNvPr>
          <p:cNvSpPr/>
          <p:nvPr/>
        </p:nvSpPr>
        <p:spPr>
          <a:xfrm rot="16200000">
            <a:off x="8024942" y="5018364"/>
            <a:ext cx="565122" cy="1152600"/>
          </a:xfrm>
          <a:prstGeom prst="rect">
            <a:avLst/>
          </a:prstGeom>
          <a:pattFill prst="dashVert">
            <a:fgClr>
              <a:srgbClr val="FFC000"/>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Text Box 5">
            <a:extLst>
              <a:ext uri="{FF2B5EF4-FFF2-40B4-BE49-F238E27FC236}">
                <a16:creationId xmlns:a16="http://schemas.microsoft.com/office/drawing/2014/main" id="{92820900-FEA4-BC22-890C-647D61ED65A4}"/>
              </a:ext>
            </a:extLst>
          </p:cNvPr>
          <p:cNvSpPr txBox="1">
            <a:spLocks noChangeArrowheads="1"/>
          </p:cNvSpPr>
          <p:nvPr/>
        </p:nvSpPr>
        <p:spPr bwMode="auto">
          <a:xfrm>
            <a:off x="7751612" y="870246"/>
            <a:ext cx="1132191" cy="738664"/>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6</a:t>
            </a: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．側面ささえ補強板をはる</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05" name="正方形/長方形 104">
            <a:extLst>
              <a:ext uri="{FF2B5EF4-FFF2-40B4-BE49-F238E27FC236}">
                <a16:creationId xmlns:a16="http://schemas.microsoft.com/office/drawing/2014/main" id="{656C2F8B-DE85-9C56-5622-86D24E81D736}"/>
              </a:ext>
            </a:extLst>
          </p:cNvPr>
          <p:cNvSpPr/>
          <p:nvPr/>
        </p:nvSpPr>
        <p:spPr>
          <a:xfrm rot="16200000">
            <a:off x="7973260" y="5075855"/>
            <a:ext cx="533960" cy="1041325"/>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正方形/長方形 106">
            <a:extLst>
              <a:ext uri="{FF2B5EF4-FFF2-40B4-BE49-F238E27FC236}">
                <a16:creationId xmlns:a16="http://schemas.microsoft.com/office/drawing/2014/main" id="{B53DFDEA-7BD9-4F52-F038-B6AF56184DD7}"/>
              </a:ext>
            </a:extLst>
          </p:cNvPr>
          <p:cNvSpPr/>
          <p:nvPr/>
        </p:nvSpPr>
        <p:spPr>
          <a:xfrm rot="16200000">
            <a:off x="7005513" y="3582194"/>
            <a:ext cx="3314396" cy="196387"/>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正方形/長方形 111">
            <a:extLst>
              <a:ext uri="{FF2B5EF4-FFF2-40B4-BE49-F238E27FC236}">
                <a16:creationId xmlns:a16="http://schemas.microsoft.com/office/drawing/2014/main" id="{D06E86FD-83C4-E744-3A13-676BF38F36FB}"/>
              </a:ext>
            </a:extLst>
          </p:cNvPr>
          <p:cNvSpPr/>
          <p:nvPr/>
        </p:nvSpPr>
        <p:spPr>
          <a:xfrm rot="16200000">
            <a:off x="7989125" y="2025588"/>
            <a:ext cx="313062" cy="344102"/>
          </a:xfrm>
          <a:prstGeom prst="rect">
            <a:avLst/>
          </a:prstGeom>
          <a:pattFill prst="dashVert">
            <a:fgClr>
              <a:srgbClr val="FFC000"/>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正方形/長方形 112">
            <a:extLst>
              <a:ext uri="{FF2B5EF4-FFF2-40B4-BE49-F238E27FC236}">
                <a16:creationId xmlns:a16="http://schemas.microsoft.com/office/drawing/2014/main" id="{A967CF5D-4855-43E5-8FEA-5AADFCABC233}"/>
              </a:ext>
            </a:extLst>
          </p:cNvPr>
          <p:cNvSpPr/>
          <p:nvPr/>
        </p:nvSpPr>
        <p:spPr>
          <a:xfrm rot="16200000">
            <a:off x="8047957" y="3856461"/>
            <a:ext cx="313062" cy="344102"/>
          </a:xfrm>
          <a:prstGeom prst="rect">
            <a:avLst/>
          </a:prstGeom>
          <a:pattFill prst="dashVert">
            <a:fgClr>
              <a:srgbClr val="FFC000"/>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矢印: 右 113">
            <a:extLst>
              <a:ext uri="{FF2B5EF4-FFF2-40B4-BE49-F238E27FC236}">
                <a16:creationId xmlns:a16="http://schemas.microsoft.com/office/drawing/2014/main" id="{EE8A5F19-8CC6-F291-42C3-657779863BC5}"/>
              </a:ext>
            </a:extLst>
          </p:cNvPr>
          <p:cNvSpPr/>
          <p:nvPr/>
        </p:nvSpPr>
        <p:spPr>
          <a:xfrm>
            <a:off x="8337407" y="2072558"/>
            <a:ext cx="206772" cy="281612"/>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矢印: 右 114">
            <a:extLst>
              <a:ext uri="{FF2B5EF4-FFF2-40B4-BE49-F238E27FC236}">
                <a16:creationId xmlns:a16="http://schemas.microsoft.com/office/drawing/2014/main" id="{AD5FBFAC-D0C0-0A91-C888-4AC84A41BC02}"/>
              </a:ext>
            </a:extLst>
          </p:cNvPr>
          <p:cNvSpPr/>
          <p:nvPr/>
        </p:nvSpPr>
        <p:spPr>
          <a:xfrm>
            <a:off x="8384935" y="3904673"/>
            <a:ext cx="206772" cy="281612"/>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Text Box 5">
            <a:extLst>
              <a:ext uri="{FF2B5EF4-FFF2-40B4-BE49-F238E27FC236}">
                <a16:creationId xmlns:a16="http://schemas.microsoft.com/office/drawing/2014/main" id="{4B7BDD36-08AF-7C61-ABFE-19702B0DC263}"/>
              </a:ext>
            </a:extLst>
          </p:cNvPr>
          <p:cNvSpPr txBox="1">
            <a:spLocks noChangeArrowheads="1"/>
          </p:cNvSpPr>
          <p:nvPr/>
        </p:nvSpPr>
        <p:spPr bwMode="auto">
          <a:xfrm>
            <a:off x="7433055" y="6141887"/>
            <a:ext cx="951880" cy="430887"/>
          </a:xfrm>
          <a:prstGeom prst="rect">
            <a:avLst/>
          </a:prstGeom>
          <a:noFill/>
          <a:ln w="127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1100" dirty="0">
                <a:latin typeface="ＭＳ ゴシック" panose="020B0609070205080204" pitchFamily="49" charset="-128"/>
                <a:ea typeface="ＭＳ ゴシック" panose="020B0609070205080204" pitchFamily="49" charset="-128"/>
                <a:cs typeface="Times New Roman" panose="02020603050405020304" pitchFamily="18" charset="0"/>
              </a:rPr>
              <a:t>右側の一部は残す</a:t>
            </a:r>
            <a:endParaRPr kumimoji="0" lang="en-US" altLang="ja-JP" sz="11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118" name="直線矢印コネクタ 117">
            <a:extLst>
              <a:ext uri="{FF2B5EF4-FFF2-40B4-BE49-F238E27FC236}">
                <a16:creationId xmlns:a16="http://schemas.microsoft.com/office/drawing/2014/main" id="{4EE6D298-25E9-3C97-26BA-DA94BF8581B7}"/>
              </a:ext>
            </a:extLst>
          </p:cNvPr>
          <p:cNvCxnSpPr>
            <a:cxnSpLocks/>
          </p:cNvCxnSpPr>
          <p:nvPr/>
        </p:nvCxnSpPr>
        <p:spPr>
          <a:xfrm flipH="1" flipV="1">
            <a:off x="7443203" y="5571967"/>
            <a:ext cx="317535" cy="537488"/>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1" name="Text Box 5">
            <a:extLst>
              <a:ext uri="{FF2B5EF4-FFF2-40B4-BE49-F238E27FC236}">
                <a16:creationId xmlns:a16="http://schemas.microsoft.com/office/drawing/2014/main" id="{E75EED57-8174-1FC0-A64A-06932222B2F7}"/>
              </a:ext>
            </a:extLst>
          </p:cNvPr>
          <p:cNvSpPr txBox="1">
            <a:spLocks noChangeArrowheads="1"/>
          </p:cNvSpPr>
          <p:nvPr/>
        </p:nvSpPr>
        <p:spPr bwMode="auto">
          <a:xfrm>
            <a:off x="2217850" y="6086151"/>
            <a:ext cx="951880" cy="430887"/>
          </a:xfrm>
          <a:prstGeom prst="rect">
            <a:avLst/>
          </a:prstGeom>
          <a:noFill/>
          <a:ln w="127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1100" dirty="0">
                <a:latin typeface="ＭＳ ゴシック" panose="020B0609070205080204" pitchFamily="49" charset="-128"/>
                <a:ea typeface="ＭＳ ゴシック" panose="020B0609070205080204" pitchFamily="49" charset="-128"/>
                <a:cs typeface="Times New Roman" panose="02020603050405020304" pitchFamily="18" charset="0"/>
              </a:rPr>
              <a:t>底の一部は残す</a:t>
            </a:r>
            <a:endParaRPr kumimoji="0" lang="en-US" altLang="ja-JP" sz="11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122" name="直線矢印コネクタ 121">
            <a:extLst>
              <a:ext uri="{FF2B5EF4-FFF2-40B4-BE49-F238E27FC236}">
                <a16:creationId xmlns:a16="http://schemas.microsoft.com/office/drawing/2014/main" id="{BA644409-5767-18DC-84C9-8E0FB17522BC}"/>
              </a:ext>
            </a:extLst>
          </p:cNvPr>
          <p:cNvCxnSpPr>
            <a:cxnSpLocks/>
          </p:cNvCxnSpPr>
          <p:nvPr/>
        </p:nvCxnSpPr>
        <p:spPr>
          <a:xfrm flipH="1" flipV="1">
            <a:off x="2540309" y="5550370"/>
            <a:ext cx="5224" cy="503349"/>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直線コネクタ 124">
            <a:extLst>
              <a:ext uri="{FF2B5EF4-FFF2-40B4-BE49-F238E27FC236}">
                <a16:creationId xmlns:a16="http://schemas.microsoft.com/office/drawing/2014/main" id="{FA01F715-8E46-529E-BFD7-2ACDCD8ECC35}"/>
              </a:ext>
            </a:extLst>
          </p:cNvPr>
          <p:cNvCxnSpPr>
            <a:cxnSpLocks/>
          </p:cNvCxnSpPr>
          <p:nvPr/>
        </p:nvCxnSpPr>
        <p:spPr>
          <a:xfrm>
            <a:off x="1164172" y="2005851"/>
            <a:ext cx="0" cy="32629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a:extLst>
              <a:ext uri="{FF2B5EF4-FFF2-40B4-BE49-F238E27FC236}">
                <a16:creationId xmlns:a16="http://schemas.microsoft.com/office/drawing/2014/main" id="{B5AAC474-E99A-7836-5D7F-45BEC4AF61F1}"/>
              </a:ext>
            </a:extLst>
          </p:cNvPr>
          <p:cNvCxnSpPr>
            <a:cxnSpLocks/>
          </p:cNvCxnSpPr>
          <p:nvPr/>
        </p:nvCxnSpPr>
        <p:spPr>
          <a:xfrm>
            <a:off x="1197909" y="2021962"/>
            <a:ext cx="318549" cy="325279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a:extLst>
              <a:ext uri="{FF2B5EF4-FFF2-40B4-BE49-F238E27FC236}">
                <a16:creationId xmlns:a16="http://schemas.microsoft.com/office/drawing/2014/main" id="{165B9549-22B2-7901-75F7-9F1E5B781F79}"/>
              </a:ext>
            </a:extLst>
          </p:cNvPr>
          <p:cNvCxnSpPr>
            <a:cxnSpLocks/>
            <a:stCxn id="116" idx="3"/>
          </p:cNvCxnSpPr>
          <p:nvPr/>
        </p:nvCxnSpPr>
        <p:spPr>
          <a:xfrm flipH="1">
            <a:off x="830920" y="2005851"/>
            <a:ext cx="267002" cy="3232126"/>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6" name="直線コネクタ 145">
            <a:extLst>
              <a:ext uri="{FF2B5EF4-FFF2-40B4-BE49-F238E27FC236}">
                <a16:creationId xmlns:a16="http://schemas.microsoft.com/office/drawing/2014/main" id="{CA1D9DE8-EE35-030A-C462-5A5487C674F4}"/>
              </a:ext>
            </a:extLst>
          </p:cNvPr>
          <p:cNvCxnSpPr>
            <a:cxnSpLocks/>
          </p:cNvCxnSpPr>
          <p:nvPr/>
        </p:nvCxnSpPr>
        <p:spPr>
          <a:xfrm>
            <a:off x="2559217" y="2003512"/>
            <a:ext cx="0" cy="32629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直線コネクタ 146">
            <a:extLst>
              <a:ext uri="{FF2B5EF4-FFF2-40B4-BE49-F238E27FC236}">
                <a16:creationId xmlns:a16="http://schemas.microsoft.com/office/drawing/2014/main" id="{F42FC073-D78F-027E-ABF9-17145C215AAB}"/>
              </a:ext>
            </a:extLst>
          </p:cNvPr>
          <p:cNvCxnSpPr>
            <a:cxnSpLocks/>
          </p:cNvCxnSpPr>
          <p:nvPr/>
        </p:nvCxnSpPr>
        <p:spPr>
          <a:xfrm>
            <a:off x="2592954" y="2019623"/>
            <a:ext cx="318549" cy="325279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8" name="直線コネクタ 147">
            <a:extLst>
              <a:ext uri="{FF2B5EF4-FFF2-40B4-BE49-F238E27FC236}">
                <a16:creationId xmlns:a16="http://schemas.microsoft.com/office/drawing/2014/main" id="{DBEB256A-4440-B4AB-A6A4-D1718DB29CED}"/>
              </a:ext>
            </a:extLst>
          </p:cNvPr>
          <p:cNvCxnSpPr>
            <a:cxnSpLocks/>
          </p:cNvCxnSpPr>
          <p:nvPr/>
        </p:nvCxnSpPr>
        <p:spPr>
          <a:xfrm flipH="1">
            <a:off x="2225965" y="2003512"/>
            <a:ext cx="267002" cy="3232126"/>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8211130"/>
      </p:ext>
    </p:extLst>
  </p:cSld>
  <p:clrMapOvr>
    <a:masterClrMapping/>
  </p:clrMapOvr>
</p:sld>
</file>

<file path=ppt/theme/theme1.xml><?xml version="1.0" encoding="utf-8"?>
<a:theme xmlns:a="http://schemas.openxmlformats.org/drawingml/2006/main" name="4_natural4-s-1">
  <a:themeElements>
    <a:clrScheme name="natural4-s-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natural4-s-1">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natural4-s-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tural4-s-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tural4-s-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tural4-s-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tural4-s-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tural4-s-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tural4-s-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tural4-s-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tural4-s-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tural4-s-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tural4-s-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tural4-s-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D:\精一ドキュメントデータファイル\業務県リハ等\現任研修編成25年1月\natural4-s-1.pot</Template>
  <TotalTime>3699</TotalTime>
  <Words>4903</Words>
  <Application>Microsoft Office PowerPoint</Application>
  <PresentationFormat>画面に合わせる (4:3)</PresentationFormat>
  <Paragraphs>385</Paragraphs>
  <Slides>26</Slides>
  <Notes>25</Notes>
  <HiddenSlides>0</HiddenSlides>
  <MMClips>0</MMClips>
  <ScaleCrop>false</ScaleCrop>
  <HeadingPairs>
    <vt:vector size="6" baseType="variant">
      <vt:variant>
        <vt:lpstr>使用されているフォント</vt:lpstr>
      </vt:variant>
      <vt:variant>
        <vt:i4>12</vt:i4>
      </vt:variant>
      <vt:variant>
        <vt:lpstr>テーマ</vt:lpstr>
      </vt:variant>
      <vt:variant>
        <vt:i4>2</vt:i4>
      </vt:variant>
      <vt:variant>
        <vt:lpstr>スライド タイトル</vt:lpstr>
      </vt:variant>
      <vt:variant>
        <vt:i4>26</vt:i4>
      </vt:variant>
    </vt:vector>
  </HeadingPairs>
  <TitlesOfParts>
    <vt:vector size="40" baseType="lpstr">
      <vt:lpstr>Hiragino Sans</vt:lpstr>
      <vt:lpstr>ＭＳ Ｐゴシック</vt:lpstr>
      <vt:lpstr>ＭＳ ゴシック</vt:lpstr>
      <vt:lpstr>メイリオ</vt:lpstr>
      <vt:lpstr>メイリオ</vt:lpstr>
      <vt:lpstr>游ゴシック</vt:lpstr>
      <vt:lpstr>游ゴシック Light</vt:lpstr>
      <vt:lpstr>游明朝</vt:lpstr>
      <vt:lpstr>Arial</vt:lpstr>
      <vt:lpstr>Roboto</vt:lpstr>
      <vt:lpstr>Tahoma</vt:lpstr>
      <vt:lpstr>Verdana</vt:lpstr>
      <vt:lpstr>4_natural4-s-1</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ありがとうございました</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MouseComputer 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stakemura</dc:creator>
  <cp:lastModifiedBy>精一 武村</cp:lastModifiedBy>
  <cp:revision>29</cp:revision>
  <cp:lastPrinted>2023-12-21T05:39:07Z</cp:lastPrinted>
  <dcterms:created xsi:type="dcterms:W3CDTF">2012-12-31T00:15:14Z</dcterms:created>
  <dcterms:modified xsi:type="dcterms:W3CDTF">2024-07-06T00:15:47Z</dcterms:modified>
</cp:coreProperties>
</file>