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706" r:id="rId1"/>
    <p:sldMasterId id="2147483709" r:id="rId2"/>
  </p:sldMasterIdLst>
  <p:notesMasterIdLst>
    <p:notesMasterId r:id="rId14"/>
  </p:notesMasterIdLst>
  <p:handoutMasterIdLst>
    <p:handoutMasterId r:id="rId15"/>
  </p:handoutMasterIdLst>
  <p:sldIdLst>
    <p:sldId id="517" r:id="rId3"/>
    <p:sldId id="547" r:id="rId4"/>
    <p:sldId id="525" r:id="rId5"/>
    <p:sldId id="473" r:id="rId6"/>
    <p:sldId id="548" r:id="rId7"/>
    <p:sldId id="524" r:id="rId8"/>
    <p:sldId id="553" r:id="rId9"/>
    <p:sldId id="552" r:id="rId10"/>
    <p:sldId id="550" r:id="rId11"/>
    <p:sldId id="551" r:id="rId12"/>
    <p:sldId id="549" r:id="rId13"/>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03"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村 精一" initials="武村" lastIdx="6" clrIdx="0">
    <p:extLst>
      <p:ext uri="{19B8F6BF-5375-455C-9EA6-DF929625EA0E}">
        <p15:presenceInfo xmlns:p15="http://schemas.microsoft.com/office/powerpoint/2012/main" userId="adc6492720072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FF"/>
    <a:srgbClr val="CCFF33"/>
    <a:srgbClr val="CC9900"/>
    <a:srgbClr val="000066"/>
    <a:srgbClr val="99CC00"/>
    <a:srgbClr val="FFCCFF"/>
    <a:srgbClr val="FFFF66"/>
    <a:srgbClr val="66FF66"/>
    <a:srgbClr val="99FF99"/>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8" autoAdjust="0"/>
    <p:restoredTop sz="53553" autoAdjust="0"/>
  </p:normalViewPr>
  <p:slideViewPr>
    <p:cSldViewPr>
      <p:cViewPr varScale="1">
        <p:scale>
          <a:sx n="56" d="100"/>
          <a:sy n="56" d="100"/>
        </p:scale>
        <p:origin x="1392" y="72"/>
      </p:cViewPr>
      <p:guideLst>
        <p:guide orient="horz" pos="2103"/>
        <p:guide pos="2880"/>
      </p:guideLst>
    </p:cSldViewPr>
  </p:slideViewPr>
  <p:outlineViewPr>
    <p:cViewPr>
      <p:scale>
        <a:sx n="25" d="100"/>
        <a:sy n="25" d="100"/>
      </p:scale>
      <p:origin x="0" y="0"/>
    </p:cViewPr>
  </p:outlineViewPr>
  <p:notesTextViewPr>
    <p:cViewPr>
      <p:scale>
        <a:sx n="125" d="100"/>
        <a:sy n="125" d="100"/>
      </p:scale>
      <p:origin x="0" y="0"/>
    </p:cViewPr>
  </p:notesTextViewPr>
  <p:sorterViewPr>
    <p:cViewPr>
      <p:scale>
        <a:sx n="75" d="100"/>
        <a:sy n="75" d="100"/>
      </p:scale>
      <p:origin x="0" y="0"/>
    </p:cViewPr>
  </p:sorterViewPr>
  <p:notesViewPr>
    <p:cSldViewPr>
      <p:cViewPr varScale="1">
        <p:scale>
          <a:sx n="70" d="100"/>
          <a:sy n="70" d="100"/>
        </p:scale>
        <p:origin x="2796" y="48"/>
      </p:cViewPr>
      <p:guideLst/>
    </p:cSldViewPr>
  </p:notes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7" name="Rectangle 3"/>
          <p:cNvSpPr>
            <a:spLocks noGrp="1" noChangeArrowheads="1"/>
          </p:cNvSpPr>
          <p:nvPr>
            <p:ph type="dt" sz="quarter" idx="1"/>
          </p:nvPr>
        </p:nvSpPr>
        <p:spPr bwMode="auto">
          <a:xfrm>
            <a:off x="387985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fld id="{0392139D-90DA-4D1D-BE0D-2A4847DD2B5F}" type="datetimeFigureOut">
              <a:rPr lang="ja-JP" altLang="en-US">
                <a:latin typeface="游ゴシック" panose="020B0400000000000000" pitchFamily="50" charset="-128"/>
              </a:rPr>
              <a:pPr>
                <a:defRPr/>
              </a:pPr>
              <a:t>2022/5/1</a:t>
            </a:fld>
            <a:endParaRPr lang="ja-JP" altLang="en-US" dirty="0">
              <a:latin typeface="游ゴシック" panose="020B0400000000000000" pitchFamily="50" charset="-128"/>
            </a:endParaRPr>
          </a:p>
        </p:txBody>
      </p:sp>
      <p:sp>
        <p:nvSpPr>
          <p:cNvPr id="47108" name="Rectangle 4"/>
          <p:cNvSpPr>
            <a:spLocks noGrp="1" noChangeArrowheads="1"/>
          </p:cNvSpPr>
          <p:nvPr>
            <p:ph type="ftr" sz="quarter" idx="2"/>
          </p:nvPr>
        </p:nvSpPr>
        <p:spPr bwMode="auto">
          <a:xfrm>
            <a:off x="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9" name="Rectangle 5"/>
          <p:cNvSpPr>
            <a:spLocks noGrp="1" noChangeArrowheads="1"/>
          </p:cNvSpPr>
          <p:nvPr>
            <p:ph type="sldNum" sz="quarter" idx="3"/>
          </p:nvPr>
        </p:nvSpPr>
        <p:spPr bwMode="auto">
          <a:xfrm>
            <a:off x="387985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r" defTabSz="925513">
              <a:defRPr sz="1200"/>
            </a:lvl1pPr>
          </a:lstStyle>
          <a:p>
            <a:fld id="{CCEEE709-DB8B-49C2-B98E-93E8F7F447A9}" type="slidenum">
              <a:rPr lang="ja-JP" altLang="en-US">
                <a:latin typeface="游ゴシック" panose="020B0400000000000000" pitchFamily="50" charset="-128"/>
              </a:rPr>
              <a:pPr/>
              <a:t>‹#›</a:t>
            </a:fld>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84613"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r" defTabSz="925513" eaLnBrk="1" hangingPunct="1">
              <a:defRPr sz="1200">
                <a:latin typeface="游ゴシック" panose="020B0400000000000000" pitchFamily="50" charset="-128"/>
              </a:defRPr>
            </a:lvl1pPr>
          </a:lstStyle>
          <a:p>
            <a:pPr>
              <a:defRPr/>
            </a:pPr>
            <a:endParaRPr lang="en-US" altLang="ja-JP" dirty="0"/>
          </a:p>
        </p:txBody>
      </p:sp>
      <p:sp>
        <p:nvSpPr>
          <p:cNvPr id="3076"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724400"/>
            <a:ext cx="5486400" cy="4475163"/>
          </a:xfrm>
          <a:prstGeom prst="rect">
            <a:avLst/>
          </a:prstGeom>
          <a:noFill/>
          <a:ln>
            <a:noFill/>
          </a:ln>
        </p:spPr>
        <p:txBody>
          <a:bodyPr vert="horz" wrap="square" lIns="92546" tIns="46273" rIns="92546" bIns="46273"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0"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84613"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r" defTabSz="925513">
              <a:defRPr sz="1200">
                <a:latin typeface="游ゴシック" panose="020B0400000000000000" pitchFamily="50" charset="-128"/>
              </a:defRPr>
            </a:lvl1pPr>
          </a:lstStyle>
          <a:p>
            <a:fld id="{E55BAF99-145A-4A58-B71D-0DD6354E2CEA}" type="slidenum">
              <a:rPr lang="en-US" altLang="ja-JP" smtClean="0"/>
              <a:pPr/>
              <a:t>‹#›</a:t>
            </a:fld>
            <a:endParaRPr lang="en-US" altLang="ja-JP" dirty="0"/>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ogachan.no.coocan.jp/Tenmon/tentai-satsueiho-4.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ino.hinode-opt.jp/word/porro.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bino.hinode-opt.jp/word/dach.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800">
                <a:latin typeface="游ゴシック" panose="020B0400000000000000" pitchFamily="50" charset="-128"/>
              </a:rPr>
              <a:pPr algn="r" eaLnBrk="1" hangingPunct="1"/>
              <a:t>0</a:t>
            </a:fld>
            <a:endParaRPr lang="en-US" altLang="ja-JP" sz="1800" dirty="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800" dirty="0">
                <a:ea typeface="ＭＳ Ｐゴシック" panose="020B0600070205080204" pitchFamily="50" charset="-128"/>
              </a:rPr>
              <a:t>MISTEE</a:t>
            </a:r>
            <a:r>
              <a:rPr lang="ja-JP" altLang="en-US" sz="1800" dirty="0">
                <a:ea typeface="ＭＳ Ｐゴシック" panose="020B0600070205080204" pitchFamily="50" charset="-128"/>
              </a:rPr>
              <a:t>について</a:t>
            </a:r>
            <a:endParaRPr lang="ja-JP" altLang="ja-JP" sz="1800" dirty="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800">
                <a:latin typeface="游ゴシック" panose="020B0400000000000000" pitchFamily="50" charset="-128"/>
              </a:rPr>
              <a:pPr eaLnBrk="1" hangingPunct="1"/>
              <a:t>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1520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直径約</a:t>
            </a:r>
            <a:r>
              <a:rPr lang="en-US" altLang="ja-JP" sz="1800" dirty="0">
                <a:ea typeface="ＭＳ Ｐゴシック" panose="020B0600070205080204" pitchFamily="50" charset="-128"/>
              </a:rPr>
              <a:t>75㎝</a:t>
            </a:r>
            <a:r>
              <a:rPr lang="ja-JP" altLang="en-US" sz="1800" dirty="0">
                <a:ea typeface="ＭＳ Ｐゴシック" panose="020B0600070205080204" pitchFamily="50" charset="-128"/>
              </a:rPr>
              <a:t>‘</a:t>
            </a:r>
            <a:r>
              <a:rPr lang="en-US" altLang="ja-JP" sz="1800" dirty="0">
                <a:ea typeface="ＭＳ Ｐゴシック" panose="020B0600070205080204" pitchFamily="50" charset="-128"/>
              </a:rPr>
              <a:t>750㎜</a:t>
            </a:r>
            <a:r>
              <a:rPr lang="ja-JP" altLang="en-US" sz="1800" dirty="0">
                <a:ea typeface="ＭＳ Ｐゴシック" panose="020B0600070205080204" pitchFamily="50" charset="-128"/>
              </a:rPr>
              <a:t>）のバランスボールと比較した場合→地球の直径　</a:t>
            </a:r>
            <a:r>
              <a:rPr lang="en-US" altLang="ja-JP" sz="1800" dirty="0">
                <a:ea typeface="ＭＳ Ｐゴシック" panose="020B0600070205080204" pitchFamily="50" charset="-128"/>
              </a:rPr>
              <a:t>12756</a:t>
            </a:r>
            <a:r>
              <a:rPr lang="ja-JP" altLang="en-US" sz="1800" dirty="0">
                <a:ea typeface="ＭＳ Ｐゴシック" panose="020B0600070205080204" pitchFamily="50" charset="-128"/>
              </a:rPr>
              <a:t>㎞　（</a:t>
            </a:r>
            <a:r>
              <a:rPr lang="en-US" altLang="ja-JP" sz="1800" dirty="0">
                <a:ea typeface="ＭＳ Ｐゴシック" panose="020B0600070205080204" pitchFamily="50" charset="-128"/>
              </a:rPr>
              <a:t>0.009</a:t>
            </a:r>
            <a:r>
              <a:rPr lang="ja-JP" altLang="en-US" sz="1800" dirty="0">
                <a:ea typeface="ＭＳ Ｐゴシック" panose="020B0600070205080204" pitchFamily="50" charset="-128"/>
              </a:rPr>
              <a:t>倍）　は約</a:t>
            </a:r>
            <a:r>
              <a:rPr lang="en-US" altLang="ja-JP" sz="1800" dirty="0">
                <a:ea typeface="ＭＳ Ｐゴシック" panose="020B0600070205080204" pitchFamily="50" charset="-128"/>
              </a:rPr>
              <a:t>6.8</a:t>
            </a:r>
            <a:r>
              <a:rPr lang="ja-JP" altLang="en-US" sz="1800" dirty="0">
                <a:ea typeface="ＭＳ Ｐゴシック" panose="020B0600070205080204" pitchFamily="50" charset="-128"/>
              </a:rPr>
              <a:t>㎜</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　　　　　　　　　　　　　　　　　　　　　　　　　　　　　　　　　　　太陽系最大　の惑星　木星　</a:t>
            </a:r>
            <a:r>
              <a:rPr lang="en-US" altLang="ja-JP" sz="1800" dirty="0">
                <a:ea typeface="ＭＳ Ｐゴシック" panose="020B0600070205080204" pitchFamily="50" charset="-128"/>
              </a:rPr>
              <a:t>142,984㎞</a:t>
            </a:r>
            <a:r>
              <a:rPr lang="ja-JP" altLang="en-US" sz="1800" dirty="0">
                <a:ea typeface="ＭＳ Ｐゴシック" panose="020B0600070205080204" pitchFamily="50" charset="-128"/>
              </a:rPr>
              <a:t>（</a:t>
            </a:r>
            <a:r>
              <a:rPr lang="en-US" altLang="ja-JP" sz="1800" dirty="0">
                <a:ea typeface="ＭＳ Ｐゴシック" panose="020B0600070205080204" pitchFamily="50" charset="-128"/>
              </a:rPr>
              <a:t>0.10</a:t>
            </a:r>
            <a:r>
              <a:rPr lang="ja-JP" altLang="en-US" sz="1800" dirty="0">
                <a:ea typeface="ＭＳ Ｐゴシック" panose="020B0600070205080204" pitchFamily="50" charset="-128"/>
              </a:rPr>
              <a:t>倍）　約</a:t>
            </a:r>
            <a:r>
              <a:rPr lang="en-US" altLang="ja-JP" sz="1800" dirty="0">
                <a:ea typeface="ＭＳ Ｐゴシック" panose="020B0600070205080204" pitchFamily="50" charset="-128"/>
              </a:rPr>
              <a:t>75㎜</a:t>
            </a: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15568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r>
              <a:rPr lang="ja-JP" altLang="en-US" sz="2800" dirty="0">
                <a:effectLst/>
              </a:rPr>
              <a:t>核融合反応がおこっている太陽の中心核（コア）は半径</a:t>
            </a:r>
            <a:r>
              <a:rPr lang="en-US" altLang="ja-JP" sz="2800" dirty="0">
                <a:effectLst/>
              </a:rPr>
              <a:t>10</a:t>
            </a:r>
            <a:r>
              <a:rPr lang="ja-JP" altLang="en-US" sz="2800" dirty="0">
                <a:effectLst/>
              </a:rPr>
              <a:t>万</a:t>
            </a:r>
            <a:r>
              <a:rPr lang="en-US" altLang="ja-JP" sz="2800" dirty="0">
                <a:effectLst/>
              </a:rPr>
              <a:t>km</a:t>
            </a:r>
            <a:r>
              <a:rPr lang="ja-JP" altLang="en-US" sz="2800" dirty="0">
                <a:effectLst/>
              </a:rPr>
              <a:t>ほどと考えられています。コアの外側、中心から</a:t>
            </a:r>
            <a:r>
              <a:rPr lang="en-US" altLang="ja-JP" sz="2800" dirty="0">
                <a:effectLst/>
              </a:rPr>
              <a:t>60</a:t>
            </a:r>
            <a:r>
              <a:rPr lang="ja-JP" altLang="en-US" sz="2800" dirty="0">
                <a:effectLst/>
              </a:rPr>
              <a:t>万</a:t>
            </a:r>
            <a:r>
              <a:rPr lang="en-US" altLang="ja-JP" sz="2800" dirty="0">
                <a:effectLst/>
              </a:rPr>
              <a:t>km</a:t>
            </a:r>
            <a:r>
              <a:rPr lang="ja-JP" altLang="en-US" sz="2800" dirty="0">
                <a:effectLst/>
              </a:rPr>
              <a:t>までは、放射によってエネルギーが運ばれているので「放射層」とよばれます。</a:t>
            </a:r>
            <a:br>
              <a:rPr lang="ja-JP" altLang="en-US" sz="2800" dirty="0">
                <a:effectLst/>
              </a:rPr>
            </a:br>
            <a:br>
              <a:rPr lang="ja-JP" altLang="en-US" sz="2800" dirty="0">
                <a:effectLst/>
              </a:rPr>
            </a:br>
            <a:r>
              <a:rPr lang="ja-JP" altLang="en-US" sz="2800" dirty="0">
                <a:effectLst/>
              </a:rPr>
              <a:t>その外側の、太陽表面から</a:t>
            </a:r>
            <a:r>
              <a:rPr lang="en-US" altLang="ja-JP" sz="2800" dirty="0">
                <a:effectLst/>
              </a:rPr>
              <a:t>10</a:t>
            </a:r>
            <a:r>
              <a:rPr lang="ja-JP" altLang="en-US" sz="2800" dirty="0">
                <a:effectLst/>
              </a:rPr>
              <a:t>万</a:t>
            </a:r>
            <a:r>
              <a:rPr lang="en-US" altLang="ja-JP" sz="2800" dirty="0">
                <a:effectLst/>
              </a:rPr>
              <a:t>km</a:t>
            </a:r>
            <a:r>
              <a:rPr lang="ja-JP" altLang="en-US" sz="2800" dirty="0">
                <a:effectLst/>
              </a:rPr>
              <a:t>までのところは「対流層」とよばれます。この層では電離した水素の核に電子が結合し、その際に光エネルギーが放出されています。コアのすぐ外側のあたりで温度は約</a:t>
            </a:r>
            <a:r>
              <a:rPr lang="en-US" altLang="ja-JP" sz="2800" dirty="0">
                <a:effectLst/>
              </a:rPr>
              <a:t>800</a:t>
            </a:r>
            <a:r>
              <a:rPr lang="ja-JP" altLang="en-US" sz="2800" dirty="0">
                <a:effectLst/>
              </a:rPr>
              <a:t>万度</a:t>
            </a:r>
            <a:r>
              <a:rPr lang="en-US" altLang="ja-JP" sz="2800" dirty="0">
                <a:effectLst/>
              </a:rPr>
              <a:t>C</a:t>
            </a:r>
            <a:r>
              <a:rPr lang="ja-JP" altLang="en-US" sz="2800" dirty="0">
                <a:effectLst/>
              </a:rPr>
              <a:t>、対流層の外側のあたりでは約</a:t>
            </a:r>
            <a:r>
              <a:rPr lang="en-US" altLang="ja-JP" sz="2800" dirty="0">
                <a:effectLst/>
              </a:rPr>
              <a:t>70</a:t>
            </a:r>
            <a:r>
              <a:rPr lang="ja-JP" altLang="en-US" sz="2800" dirty="0">
                <a:effectLst/>
              </a:rPr>
              <a:t>万度</a:t>
            </a:r>
            <a:r>
              <a:rPr lang="en-US" altLang="ja-JP" sz="2800" dirty="0">
                <a:effectLst/>
              </a:rPr>
              <a:t>C</a:t>
            </a:r>
            <a:r>
              <a:rPr lang="ja-JP" altLang="en-US" sz="2800" dirty="0">
                <a:effectLst/>
              </a:rPr>
              <a:t>にまで下がります。</a:t>
            </a:r>
            <a:br>
              <a:rPr lang="ja-JP" altLang="en-US" sz="2800" dirty="0">
                <a:effectLst/>
              </a:rPr>
            </a:br>
            <a:br>
              <a:rPr lang="ja-JP" altLang="en-US" sz="2800" dirty="0">
                <a:effectLst/>
              </a:rPr>
            </a:br>
            <a:r>
              <a:rPr lang="ja-JP" altLang="en-US" sz="2800" dirty="0">
                <a:effectLst/>
              </a:rPr>
              <a:t>その外側が肉眼で見える太陽表面の層で、「光球」とよばれています。光球は厚さ</a:t>
            </a:r>
            <a:r>
              <a:rPr lang="en-US" altLang="ja-JP" sz="2800" dirty="0">
                <a:effectLst/>
              </a:rPr>
              <a:t>500km</a:t>
            </a:r>
            <a:r>
              <a:rPr lang="ja-JP" altLang="en-US" sz="2800" dirty="0">
                <a:effectLst/>
              </a:rPr>
              <a:t>ほどで、ここから光とエネルギーが宇宙空間に放出されていきます。太陽表面の温度は約</a:t>
            </a:r>
            <a:r>
              <a:rPr lang="en-US" altLang="ja-JP" sz="2800" dirty="0">
                <a:effectLst/>
              </a:rPr>
              <a:t>6000</a:t>
            </a:r>
            <a:r>
              <a:rPr lang="ja-JP" altLang="en-US" sz="2800" dirty="0">
                <a:effectLst/>
              </a:rPr>
              <a:t>度</a:t>
            </a:r>
            <a:r>
              <a:rPr lang="en-US" altLang="ja-JP" sz="2800" dirty="0">
                <a:effectLst/>
              </a:rPr>
              <a:t>C</a:t>
            </a:r>
            <a:r>
              <a:rPr lang="ja-JP" altLang="en-US" sz="2800" dirty="0">
                <a:effectLst/>
              </a:rPr>
              <a:t>です。光球の下部には「粒状斑」とよばれる細かい粒がたくさん集まった模様がみられます。これは太陽の内部からエネルギーが対流によって運ばれてくることを示しています。</a:t>
            </a:r>
            <a:br>
              <a:rPr lang="ja-JP" altLang="en-US" sz="2800" dirty="0">
                <a:effectLst/>
              </a:rPr>
            </a:br>
            <a:br>
              <a:rPr lang="ja-JP" altLang="en-US" sz="2800" dirty="0">
                <a:effectLst/>
              </a:rPr>
            </a:br>
            <a:r>
              <a:rPr lang="ja-JP" altLang="en-US" sz="2800" dirty="0">
                <a:effectLst/>
              </a:rPr>
              <a:t>光球のさらに外側には「彩層」とよばれる太陽大気の層があります。皆既日食の時に太陽の赤いふちどりとして見えることから、その名がつきました。彩層の温度は</a:t>
            </a:r>
            <a:r>
              <a:rPr lang="en-US" altLang="ja-JP" sz="2800" dirty="0">
                <a:effectLst/>
              </a:rPr>
              <a:t>9000</a:t>
            </a:r>
            <a:r>
              <a:rPr lang="ja-JP" altLang="en-US" sz="2800" dirty="0">
                <a:effectLst/>
              </a:rPr>
              <a:t>～</a:t>
            </a:r>
            <a:r>
              <a:rPr lang="en-US" altLang="ja-JP" sz="2800" dirty="0">
                <a:effectLst/>
              </a:rPr>
              <a:t>1</a:t>
            </a:r>
            <a:r>
              <a:rPr lang="ja-JP" altLang="en-US" sz="2800" dirty="0">
                <a:effectLst/>
              </a:rPr>
              <a:t>万度</a:t>
            </a:r>
            <a:r>
              <a:rPr lang="en-US" altLang="ja-JP" sz="2800" dirty="0">
                <a:effectLst/>
              </a:rPr>
              <a:t>C</a:t>
            </a:r>
            <a:r>
              <a:rPr lang="ja-JP" altLang="en-US" sz="2800" dirty="0">
                <a:effectLst/>
              </a:rPr>
              <a:t>です。</a:t>
            </a:r>
            <a:br>
              <a:rPr lang="ja-JP" altLang="en-US" sz="2800" dirty="0">
                <a:effectLst/>
              </a:rPr>
            </a:br>
            <a:br>
              <a:rPr lang="ja-JP" altLang="en-US" sz="2800" dirty="0">
                <a:effectLst/>
              </a:rPr>
            </a:br>
            <a:r>
              <a:rPr lang="ja-JP" altLang="en-US" sz="2800" dirty="0">
                <a:effectLst/>
              </a:rPr>
              <a:t>皆既日食の時に真珠色の美しい姿を見せるコロナは、さらにその外側の大気層で、ここでは温度が</a:t>
            </a:r>
            <a:r>
              <a:rPr lang="en-US" altLang="ja-JP" sz="2800" dirty="0">
                <a:effectLst/>
              </a:rPr>
              <a:t>200</a:t>
            </a:r>
            <a:r>
              <a:rPr lang="ja-JP" altLang="en-US" sz="2800" dirty="0">
                <a:effectLst/>
              </a:rPr>
              <a:t>万度</a:t>
            </a:r>
            <a:r>
              <a:rPr lang="en-US" altLang="ja-JP" sz="2800" dirty="0">
                <a:effectLst/>
              </a:rPr>
              <a:t>C</a:t>
            </a:r>
            <a:r>
              <a:rPr lang="ja-JP" altLang="en-US" sz="2800" dirty="0">
                <a:effectLst/>
              </a:rPr>
              <a:t>にも達しますが、その理由はまだ明らかではありません。</a:t>
            </a: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846529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800" dirty="0"/>
              <a:t>　地球の磁力の３０００倍以上に強まりながら表面近くに近づき、その一部が太陽の表面（光球）を突き抜ける。表面近くにまでやってきた磁力線は熱が内部から伝わってくるのをじゃまをする。このため熱が下がり黒点となる。　　</a:t>
            </a:r>
          </a:p>
          <a:p>
            <a:pPr eaLnBrk="1" hangingPunct="1">
              <a:spcBef>
                <a:spcPct val="0"/>
              </a:spcBef>
            </a:pPr>
            <a:r>
              <a:rPr lang="ja-JP" altLang="en-US" sz="2800" b="0" i="0" dirty="0">
                <a:solidFill>
                  <a:srgbClr val="000000"/>
                </a:solidFill>
                <a:effectLst/>
                <a:latin typeface="Osaka"/>
              </a:rPr>
              <a:t>太陽の表面にあらわれる黒いはん点を太陽黒点とよびます。黒点はふつう中央の暗部とまわりの半暗部からなっており、暗部の温度は約４０００度、半暗部は５５００度です。光り輝く太陽の表面（光球とよびます）の温度は約６０００度ですので、温度の低い黒点の部分が暗いはん点として見えるのです。</a:t>
            </a:r>
            <a:endParaRPr lang="en-US" altLang="ja-JP" sz="2800" b="0" i="0" dirty="0">
              <a:solidFill>
                <a:srgbClr val="000000"/>
              </a:solidFill>
              <a:effectLst/>
              <a:latin typeface="Osaka"/>
            </a:endParaRPr>
          </a:p>
          <a:p>
            <a:pPr eaLnBrk="1" hangingPunct="1">
              <a:spcBef>
                <a:spcPct val="0"/>
              </a:spcBef>
            </a:pPr>
            <a:br>
              <a:rPr lang="ja-JP" altLang="en-US" sz="2800" dirty="0"/>
            </a:br>
            <a:r>
              <a:rPr lang="ja-JP" altLang="en-US" sz="2800" b="0" i="0" dirty="0">
                <a:solidFill>
                  <a:srgbClr val="000000"/>
                </a:solidFill>
                <a:effectLst/>
                <a:latin typeface="Osaka"/>
              </a:rPr>
              <a:t>　黒点の温度が低いのは、そこに強い磁場（磁石の性質をもったところ）があるためです。私たちの地球も磁場をもっていますが（磁針が北を指すのはこのためです）、黒点の磁場は地球の数千から１万倍の強さです。この強い磁場で、太陽の表面から出てくる熱や光がさまたげられて、温度が低いのです。</a:t>
            </a:r>
            <a:br>
              <a:rPr lang="ja-JP" altLang="en-US" sz="2800" dirty="0"/>
            </a:br>
            <a:r>
              <a:rPr lang="ja-JP" altLang="en-US" sz="2800" b="0" i="0" dirty="0">
                <a:solidFill>
                  <a:srgbClr val="000000"/>
                </a:solidFill>
                <a:effectLst/>
                <a:latin typeface="Osaka"/>
              </a:rPr>
              <a:t>　黒点には、小さな点のようなものから、その大きさが地球の何倍にもたっする大きなもの、たくさんの黒点が集まった黒点群とよばれるものがあります。そして、その形や大きさがたえず変化し、生まれては大きく成長し、また小さくなって消えていきます。１日で消えるものもあれば、数ヶ月も続くものがあり、太陽の自転にともなって移動していきます。</a:t>
            </a:r>
            <a:br>
              <a:rPr lang="ja-JP" altLang="en-US" sz="2800" dirty="0"/>
            </a:br>
            <a:r>
              <a:rPr lang="ja-JP" altLang="en-US" sz="2800" b="0" i="0" dirty="0">
                <a:solidFill>
                  <a:srgbClr val="000000"/>
                </a:solidFill>
                <a:effectLst/>
                <a:latin typeface="Osaka"/>
              </a:rPr>
              <a:t>　太陽全体では約１１年の周期で、表面にあらわれる黒点の数は増減し、黒点周期、または太陽の活動周期とよばれます。</a:t>
            </a: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93614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r>
              <a:rPr lang="ja-JP" altLang="en-US" sz="2800" b="0" i="0" dirty="0">
                <a:solidFill>
                  <a:srgbClr val="000000"/>
                </a:solidFill>
                <a:effectLst/>
                <a:latin typeface="Meiryo" panose="020B0604030504040204" pitchFamily="50" charset="-128"/>
                <a:ea typeface="Meiryo" panose="020B0604030504040204" pitchFamily="50" charset="-128"/>
              </a:rPr>
              <a:t>タカハシ</a:t>
            </a:r>
            <a:r>
              <a:rPr lang="en-US" altLang="ja-JP" sz="2800" b="0" i="0" dirty="0">
                <a:solidFill>
                  <a:srgbClr val="000000"/>
                </a:solidFill>
                <a:effectLst/>
                <a:latin typeface="Meiryo" panose="020B0604030504040204" pitchFamily="50" charset="-128"/>
                <a:ea typeface="Meiryo" panose="020B0604030504040204" pitchFamily="50" charset="-128"/>
              </a:rPr>
              <a:t>FC76</a:t>
            </a:r>
            <a:r>
              <a:rPr lang="ja-JP" altLang="en-US" sz="2800" b="0" i="0" dirty="0">
                <a:solidFill>
                  <a:srgbClr val="000000"/>
                </a:solidFill>
                <a:effectLst/>
                <a:latin typeface="Meiryo" panose="020B0604030504040204" pitchFamily="50" charset="-128"/>
                <a:ea typeface="Meiryo" panose="020B0604030504040204" pitchFamily="50" charset="-128"/>
              </a:rPr>
              <a:t>（対物レンズの有効径</a:t>
            </a:r>
            <a:r>
              <a:rPr lang="en-US" altLang="ja-JP" sz="2800" b="0" i="0" dirty="0">
                <a:solidFill>
                  <a:srgbClr val="000000"/>
                </a:solidFill>
                <a:effectLst/>
                <a:latin typeface="Meiryo" panose="020B0604030504040204" pitchFamily="50" charset="-128"/>
                <a:ea typeface="Meiryo" panose="020B0604030504040204" pitchFamily="50" charset="-128"/>
              </a:rPr>
              <a:t>76mm</a:t>
            </a:r>
            <a:r>
              <a:rPr lang="ja-JP" altLang="en-US" sz="2800" b="0" i="0" dirty="0">
                <a:solidFill>
                  <a:srgbClr val="000000"/>
                </a:solidFill>
                <a:effectLst/>
                <a:latin typeface="Meiryo" panose="020B0604030504040204" pitchFamily="50" charset="-128"/>
                <a:ea typeface="Meiryo" panose="020B0604030504040204" pitchFamily="50" charset="-128"/>
              </a:rPr>
              <a:t>、焦点距離</a:t>
            </a:r>
            <a:r>
              <a:rPr lang="en-US" altLang="ja-JP" sz="2800" b="0" i="0" dirty="0">
                <a:solidFill>
                  <a:srgbClr val="000000"/>
                </a:solidFill>
                <a:effectLst/>
                <a:latin typeface="Meiryo" panose="020B0604030504040204" pitchFamily="50" charset="-128"/>
                <a:ea typeface="Meiryo" panose="020B0604030504040204" pitchFamily="50" charset="-128"/>
              </a:rPr>
              <a:t>600mm)</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アイピース焦点距離：　</a:t>
            </a:r>
            <a:r>
              <a:rPr lang="en-US" altLang="ja-JP" sz="2800" b="0" i="0" dirty="0">
                <a:solidFill>
                  <a:srgbClr val="000000"/>
                </a:solidFill>
                <a:effectLst/>
                <a:latin typeface="Meiryo" panose="020B0604030504040204" pitchFamily="50" charset="-128"/>
                <a:ea typeface="Meiryo" panose="020B0604030504040204" pitchFamily="50" charset="-128"/>
              </a:rPr>
              <a:t>20mm(H.M)</a:t>
            </a:r>
            <a:r>
              <a:rPr lang="ja-JP" altLang="en-US" sz="2800" b="0" i="0" dirty="0">
                <a:solidFill>
                  <a:srgbClr val="000000"/>
                </a:solidFill>
                <a:effectLst/>
                <a:latin typeface="Meiryo" panose="020B0604030504040204" pitchFamily="50" charset="-128"/>
                <a:ea typeface="Meiryo" panose="020B0604030504040204" pitchFamily="50" charset="-128"/>
              </a:rPr>
              <a:t>、</a:t>
            </a:r>
            <a:r>
              <a:rPr lang="en-US" altLang="ja-JP" sz="2800" b="0" i="0" dirty="0">
                <a:solidFill>
                  <a:srgbClr val="000000"/>
                </a:solidFill>
                <a:effectLst/>
                <a:latin typeface="Meiryo" panose="020B0604030504040204" pitchFamily="50" charset="-128"/>
                <a:ea typeface="Meiryo" panose="020B0604030504040204" pitchFamily="50" charset="-128"/>
              </a:rPr>
              <a:t>15mm(H.M)</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アイピースと太陽投影板間距離：　約</a:t>
            </a:r>
            <a:r>
              <a:rPr lang="en-US" altLang="ja-JP" sz="2800" b="0" i="0" dirty="0">
                <a:solidFill>
                  <a:srgbClr val="000000"/>
                </a:solidFill>
                <a:effectLst/>
                <a:latin typeface="Meiryo" panose="020B0604030504040204" pitchFamily="50" charset="-128"/>
                <a:ea typeface="Meiryo" panose="020B0604030504040204" pitchFamily="50" charset="-128"/>
              </a:rPr>
              <a:t>300mm </a:t>
            </a:r>
            <a:r>
              <a:rPr lang="ja-JP" altLang="en-US" sz="2800" b="0" i="0" dirty="0">
                <a:solidFill>
                  <a:srgbClr val="000000"/>
                </a:solidFill>
                <a:effectLst/>
                <a:latin typeface="Meiryo" panose="020B0604030504040204" pitchFamily="50" charset="-128"/>
                <a:ea typeface="Meiryo" panose="020B0604030504040204" pitchFamily="50" charset="-128"/>
              </a:rPr>
              <a:t>（測定誤差</a:t>
            </a:r>
            <a:r>
              <a:rPr lang="en-US" altLang="ja-JP" sz="2800" b="0" i="0" dirty="0">
                <a:solidFill>
                  <a:srgbClr val="000000"/>
                </a:solidFill>
                <a:effectLst/>
                <a:latin typeface="Meiryo" panose="020B0604030504040204" pitchFamily="50" charset="-128"/>
                <a:ea typeface="Meiryo" panose="020B0604030504040204" pitchFamily="50" charset="-128"/>
              </a:rPr>
              <a:t>±5%</a:t>
            </a:r>
            <a:r>
              <a:rPr lang="ja-JP" altLang="en-US" sz="2800" b="0" i="0" dirty="0">
                <a:solidFill>
                  <a:srgbClr val="000000"/>
                </a:solidFill>
                <a:effectLst/>
                <a:latin typeface="Meiryo" panose="020B0604030504040204" pitchFamily="50" charset="-128"/>
                <a:ea typeface="Meiryo" panose="020B0604030504040204" pitchFamily="50" charset="-128"/>
              </a:rPr>
              <a:t>）</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その他：　エクステンダーレンズ</a:t>
            </a:r>
            <a:endParaRPr lang="en-US" altLang="ja-JP" sz="2800" b="0" i="0" dirty="0">
              <a:solidFill>
                <a:srgbClr val="000000"/>
              </a:solidFill>
              <a:effectLst/>
              <a:latin typeface="Meiryo" panose="020B0604030504040204" pitchFamily="50" charset="-128"/>
              <a:ea typeface="Meiryo" panose="020B0604030504040204" pitchFamily="50" charset="-128"/>
            </a:endParaRPr>
          </a:p>
          <a:p>
            <a:pPr eaLnBrk="1" hangingPunct="1">
              <a:spcBef>
                <a:spcPct val="0"/>
              </a:spcBef>
            </a:pPr>
            <a:r>
              <a:rPr lang="ja-JP" altLang="en-US" sz="2800" b="0" i="0" dirty="0">
                <a:solidFill>
                  <a:srgbClr val="000000"/>
                </a:solidFill>
                <a:effectLst/>
                <a:latin typeface="Meiryo" panose="020B0604030504040204" pitchFamily="50" charset="-128"/>
                <a:ea typeface="Meiryo" panose="020B0604030504040204" pitchFamily="50" charset="-128"/>
              </a:rPr>
              <a:t>上の写真３では、実測で約</a:t>
            </a:r>
            <a:r>
              <a:rPr lang="en-US" altLang="ja-JP" sz="2800" b="0" i="0" dirty="0">
                <a:solidFill>
                  <a:srgbClr val="000000"/>
                </a:solidFill>
                <a:effectLst/>
                <a:latin typeface="Meiryo" panose="020B0604030504040204" pitchFamily="50" charset="-128"/>
                <a:ea typeface="Meiryo" panose="020B0604030504040204" pitchFamily="50" charset="-128"/>
              </a:rPr>
              <a:t>80mm</a:t>
            </a:r>
            <a:r>
              <a:rPr lang="ja-JP" altLang="en-US" sz="2800" b="0" i="0" dirty="0">
                <a:solidFill>
                  <a:srgbClr val="000000"/>
                </a:solidFill>
                <a:effectLst/>
                <a:latin typeface="Meiryo" panose="020B0604030504040204" pitchFamily="50" charset="-128"/>
                <a:ea typeface="Meiryo" panose="020B0604030504040204" pitchFamily="50" charset="-128"/>
              </a:rPr>
              <a:t>の太陽像が投影されています。</a:t>
            </a:r>
            <a:br>
              <a:rPr lang="ja-JP" altLang="en-US" sz="2800" b="0" i="0" dirty="0">
                <a:solidFill>
                  <a:srgbClr val="000000"/>
                </a:solidFill>
                <a:effectLst/>
                <a:latin typeface="Meiryo" panose="020B0604030504040204" pitchFamily="50" charset="-128"/>
                <a:ea typeface="Meiryo" panose="020B0604030504040204" pitchFamily="50" charset="-128"/>
              </a:rPr>
            </a:br>
            <a:r>
              <a:rPr lang="ja-JP" altLang="en-US" sz="2800" b="0" i="0" dirty="0">
                <a:solidFill>
                  <a:srgbClr val="000000"/>
                </a:solidFill>
                <a:effectLst/>
                <a:latin typeface="Meiryo" panose="020B0604030504040204" pitchFamily="50" charset="-128"/>
                <a:ea typeface="Meiryo" panose="020B0604030504040204" pitchFamily="50" charset="-128"/>
              </a:rPr>
              <a:t>このとき使用したアイピースの焦点距離は</a:t>
            </a:r>
            <a:r>
              <a:rPr lang="en-US" altLang="ja-JP" sz="2800" b="0" i="0" dirty="0">
                <a:solidFill>
                  <a:srgbClr val="000000"/>
                </a:solidFill>
                <a:effectLst/>
                <a:latin typeface="Meiryo" panose="020B0604030504040204" pitchFamily="50" charset="-128"/>
                <a:ea typeface="Meiryo" panose="020B0604030504040204" pitchFamily="50" charset="-128"/>
              </a:rPr>
              <a:t>20mm</a:t>
            </a:r>
            <a:r>
              <a:rPr lang="ja-JP" altLang="en-US" sz="2800" b="0" i="0" dirty="0">
                <a:solidFill>
                  <a:srgbClr val="000000"/>
                </a:solidFill>
                <a:effectLst/>
                <a:latin typeface="Meiryo" panose="020B0604030504040204" pitchFamily="50" charset="-128"/>
                <a:ea typeface="Meiryo" panose="020B0604030504040204" pitchFamily="50" charset="-128"/>
              </a:rPr>
              <a:t>、アイピースから投影面までの距離は約 </a:t>
            </a:r>
            <a:r>
              <a:rPr lang="en-US" altLang="ja-JP" sz="2800" b="0" i="0" dirty="0">
                <a:solidFill>
                  <a:srgbClr val="000000"/>
                </a:solidFill>
                <a:effectLst/>
                <a:latin typeface="Meiryo" panose="020B0604030504040204" pitchFamily="50" charset="-128"/>
                <a:ea typeface="Meiryo" panose="020B0604030504040204" pitchFamily="50" charset="-128"/>
              </a:rPr>
              <a:t>300mm</a:t>
            </a:r>
            <a:r>
              <a:rPr lang="ja-JP" altLang="en-US" sz="2800" b="0" i="0" dirty="0">
                <a:solidFill>
                  <a:srgbClr val="000000"/>
                </a:solidFill>
                <a:effectLst/>
                <a:latin typeface="Meiryo" panose="020B0604030504040204" pitchFamily="50" charset="-128"/>
                <a:ea typeface="Meiryo" panose="020B0604030504040204" pitchFamily="50" charset="-128"/>
              </a:rPr>
              <a:t>です。</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太陽像下部が灰色に見えるのは電線が写り込んだようです。</a:t>
            </a:r>
            <a:br>
              <a:rPr lang="ja-JP" altLang="en-US" sz="2800" dirty="0"/>
            </a:b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一方、リレーレンズ法（拡大法）による像の大きさを</a:t>
            </a:r>
            <a:r>
              <a:rPr lang="ja-JP" altLang="en-US" sz="2800" b="0" i="0" dirty="0">
                <a:effectLst/>
                <a:latin typeface="Meiryo" panose="020B0604030504040204" pitchFamily="50" charset="-128"/>
                <a:ea typeface="Meiryo" panose="020B0604030504040204" pitchFamily="50" charset="-128"/>
                <a:hlinkClick r:id="rId3"/>
              </a:rPr>
              <a:t>理論的</a:t>
            </a:r>
            <a:r>
              <a:rPr lang="ja-JP" altLang="en-US" sz="2800" b="0" i="0" dirty="0">
                <a:solidFill>
                  <a:srgbClr val="000000"/>
                </a:solidFill>
                <a:effectLst/>
                <a:latin typeface="Meiryo" panose="020B0604030504040204" pitchFamily="50" charset="-128"/>
                <a:ea typeface="Meiryo" panose="020B0604030504040204" pitchFamily="50" charset="-128"/>
              </a:rPr>
              <a:t>に計算すると、以下の</a:t>
            </a:r>
            <a:r>
              <a:rPr lang="ja-JP" altLang="en-US" sz="2800" b="0" i="0" dirty="0">
                <a:effectLst/>
                <a:latin typeface="Meiryo" panose="020B0604030504040204" pitchFamily="50" charset="-128"/>
                <a:ea typeface="Meiryo" panose="020B0604030504040204" pitchFamily="50" charset="-128"/>
              </a:rPr>
              <a:t>計算式から</a:t>
            </a:r>
            <a:r>
              <a:rPr lang="en-US" altLang="ja-JP" sz="2800" b="0" i="0" dirty="0">
                <a:effectLst/>
                <a:latin typeface="Meiryo" panose="020B0604030504040204" pitchFamily="50" charset="-128"/>
                <a:ea typeface="Meiryo" panose="020B0604030504040204" pitchFamily="50" charset="-128"/>
              </a:rPr>
              <a:t>84mm</a:t>
            </a:r>
            <a:r>
              <a:rPr lang="ja-JP" altLang="en-US" sz="2800" b="0" i="0" dirty="0">
                <a:solidFill>
                  <a:srgbClr val="000000"/>
                </a:solidFill>
                <a:effectLst/>
                <a:latin typeface="Meiryo" panose="020B0604030504040204" pitchFamily="50" charset="-128"/>
                <a:ea typeface="Meiryo" panose="020B0604030504040204" pitchFamily="50" charset="-128"/>
              </a:rPr>
              <a:t>と算出されます。</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　　</a:t>
            </a:r>
            <a:r>
              <a:rPr lang="en-US" altLang="ja-JP" sz="2800" b="0" i="0" dirty="0">
                <a:solidFill>
                  <a:srgbClr val="000000"/>
                </a:solidFill>
                <a:effectLst/>
                <a:latin typeface="Meiryo" panose="020B0604030504040204" pitchFamily="50" charset="-128"/>
                <a:ea typeface="Meiryo" panose="020B0604030504040204" pitchFamily="50" charset="-128"/>
              </a:rPr>
              <a:t>(</a:t>
            </a:r>
            <a:r>
              <a:rPr lang="ja-JP" altLang="en-US" sz="2800" b="0" i="0" dirty="0">
                <a:solidFill>
                  <a:srgbClr val="000000"/>
                </a:solidFill>
                <a:effectLst/>
                <a:latin typeface="Meiryo" panose="020B0604030504040204" pitchFamily="50" charset="-128"/>
                <a:ea typeface="Meiryo" panose="020B0604030504040204" pitchFamily="50" charset="-128"/>
              </a:rPr>
              <a:t>（</a:t>
            </a:r>
            <a:r>
              <a:rPr lang="en-US" altLang="ja-JP" sz="2800" b="0" i="0" dirty="0">
                <a:solidFill>
                  <a:srgbClr val="000000"/>
                </a:solidFill>
                <a:effectLst/>
                <a:latin typeface="Meiryo" panose="020B0604030504040204" pitchFamily="50" charset="-128"/>
                <a:ea typeface="Meiryo" panose="020B0604030504040204" pitchFamily="50" charset="-128"/>
              </a:rPr>
              <a:t>300mm/20mm) - 1) x 6mm</a:t>
            </a:r>
            <a:r>
              <a:rPr lang="ja-JP" altLang="en-US" sz="2800" b="0" i="0" dirty="0">
                <a:solidFill>
                  <a:srgbClr val="000000"/>
                </a:solidFill>
                <a:effectLst/>
                <a:latin typeface="Meiryo" panose="020B0604030504040204" pitchFamily="50" charset="-128"/>
                <a:ea typeface="Meiryo" panose="020B0604030504040204" pitchFamily="50" charset="-128"/>
              </a:rPr>
              <a:t>　</a:t>
            </a:r>
            <a:r>
              <a:rPr lang="en-US" altLang="ja-JP" sz="2800" b="0" i="0" dirty="0">
                <a:solidFill>
                  <a:srgbClr val="000000"/>
                </a:solidFill>
                <a:effectLst/>
                <a:latin typeface="Meiryo" panose="020B0604030504040204" pitchFamily="50" charset="-128"/>
                <a:ea typeface="Meiryo" panose="020B0604030504040204" pitchFamily="50" charset="-128"/>
              </a:rPr>
              <a:t>= 84mm</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　　ここで、</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　　　　　　</a:t>
            </a:r>
            <a:r>
              <a:rPr lang="en-US" altLang="ja-JP" sz="2800" b="0" i="0" dirty="0">
                <a:solidFill>
                  <a:srgbClr val="000000"/>
                </a:solidFill>
                <a:effectLst/>
                <a:latin typeface="Meiryo" panose="020B0604030504040204" pitchFamily="50" charset="-128"/>
                <a:ea typeface="Meiryo" panose="020B0604030504040204" pitchFamily="50" charset="-128"/>
              </a:rPr>
              <a:t>300mm</a:t>
            </a:r>
            <a:r>
              <a:rPr lang="ja-JP" altLang="en-US" sz="2800" b="0" i="0" dirty="0">
                <a:solidFill>
                  <a:srgbClr val="000000"/>
                </a:solidFill>
                <a:effectLst/>
                <a:latin typeface="Meiryo" panose="020B0604030504040204" pitchFamily="50" charset="-128"/>
                <a:ea typeface="Meiryo" panose="020B0604030504040204" pitchFamily="50" charset="-128"/>
              </a:rPr>
              <a:t>は、アイピースと太陽投影板間の距離（誤差は</a:t>
            </a:r>
            <a:r>
              <a:rPr lang="en-US" altLang="ja-JP" sz="2800" b="0" i="0" dirty="0">
                <a:solidFill>
                  <a:srgbClr val="000000"/>
                </a:solidFill>
                <a:effectLst/>
                <a:latin typeface="Meiryo" panose="020B0604030504040204" pitchFamily="50" charset="-128"/>
                <a:ea typeface="Meiryo" panose="020B0604030504040204" pitchFamily="50" charset="-128"/>
              </a:rPr>
              <a:t>±5%</a:t>
            </a:r>
            <a:r>
              <a:rPr lang="ja-JP" altLang="en-US" sz="2800" b="0" i="0" dirty="0">
                <a:solidFill>
                  <a:srgbClr val="000000"/>
                </a:solidFill>
                <a:effectLst/>
                <a:latin typeface="Meiryo" panose="020B0604030504040204" pitchFamily="50" charset="-128"/>
                <a:ea typeface="Meiryo" panose="020B0604030504040204" pitchFamily="50" charset="-128"/>
              </a:rPr>
              <a:t>程度）</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　　　　　　</a:t>
            </a:r>
            <a:r>
              <a:rPr lang="en-US" altLang="ja-JP" sz="2800" b="0" i="0" dirty="0">
                <a:solidFill>
                  <a:srgbClr val="000000"/>
                </a:solidFill>
                <a:effectLst/>
                <a:latin typeface="Meiryo" panose="020B0604030504040204" pitchFamily="50" charset="-128"/>
                <a:ea typeface="Meiryo" panose="020B0604030504040204" pitchFamily="50" charset="-128"/>
              </a:rPr>
              <a:t>20mm</a:t>
            </a:r>
            <a:r>
              <a:rPr lang="ja-JP" altLang="en-US" sz="2800" b="0" i="0" dirty="0">
                <a:solidFill>
                  <a:srgbClr val="000000"/>
                </a:solidFill>
                <a:effectLst/>
                <a:latin typeface="Meiryo" panose="020B0604030504040204" pitchFamily="50" charset="-128"/>
                <a:ea typeface="Meiryo" panose="020B0604030504040204" pitchFamily="50" charset="-128"/>
              </a:rPr>
              <a:t>は、アイピースの焦点距離</a:t>
            </a:r>
            <a:br>
              <a:rPr lang="ja-JP" altLang="en-US" sz="2800" b="0" i="0" dirty="0">
                <a:solidFill>
                  <a:srgbClr val="000000"/>
                </a:solidFill>
                <a:effectLst/>
                <a:latin typeface="Meiryo" panose="020B0604030504040204" pitchFamily="50" charset="-128"/>
                <a:ea typeface="Meiryo" panose="020B0604030504040204" pitchFamily="50" charset="-128"/>
              </a:rPr>
            </a:br>
            <a:r>
              <a:rPr lang="ja-JP" altLang="en-US" sz="2800" b="0" i="0" dirty="0">
                <a:solidFill>
                  <a:srgbClr val="000000"/>
                </a:solidFill>
                <a:effectLst/>
                <a:latin typeface="Meiryo" panose="020B0604030504040204" pitchFamily="50" charset="-128"/>
                <a:ea typeface="Meiryo" panose="020B0604030504040204" pitchFamily="50" charset="-128"/>
              </a:rPr>
              <a:t>　　　　　　</a:t>
            </a:r>
            <a:r>
              <a:rPr lang="en-US" altLang="ja-JP" sz="2800" b="0" i="0" dirty="0">
                <a:solidFill>
                  <a:srgbClr val="000000"/>
                </a:solidFill>
                <a:effectLst/>
                <a:latin typeface="Meiryo" panose="020B0604030504040204" pitchFamily="50" charset="-128"/>
                <a:ea typeface="Meiryo" panose="020B0604030504040204" pitchFamily="50" charset="-128"/>
              </a:rPr>
              <a:t>6mm</a:t>
            </a:r>
            <a:r>
              <a:rPr lang="ja-JP" altLang="en-US" sz="2800" b="0" i="0" dirty="0">
                <a:solidFill>
                  <a:srgbClr val="000000"/>
                </a:solidFill>
                <a:effectLst/>
                <a:latin typeface="Meiryo" panose="020B0604030504040204" pitchFamily="50" charset="-128"/>
                <a:ea typeface="Meiryo" panose="020B0604030504040204" pitchFamily="50" charset="-128"/>
              </a:rPr>
              <a:t>は、焦点距離</a:t>
            </a:r>
            <a:r>
              <a:rPr lang="en-US" altLang="ja-JP" sz="2800" b="0" i="0" dirty="0">
                <a:solidFill>
                  <a:srgbClr val="000000"/>
                </a:solidFill>
                <a:effectLst/>
                <a:latin typeface="Meiryo" panose="020B0604030504040204" pitchFamily="50" charset="-128"/>
                <a:ea typeface="Meiryo" panose="020B0604030504040204" pitchFamily="50" charset="-128"/>
              </a:rPr>
              <a:t>600mm</a:t>
            </a:r>
            <a:r>
              <a:rPr lang="ja-JP" altLang="en-US" sz="2800" b="0" i="0" dirty="0">
                <a:solidFill>
                  <a:srgbClr val="000000"/>
                </a:solidFill>
                <a:effectLst/>
                <a:latin typeface="Meiryo" panose="020B0604030504040204" pitchFamily="50" charset="-128"/>
                <a:ea typeface="Meiryo" panose="020B0604030504040204" pitchFamily="50" charset="-128"/>
              </a:rPr>
              <a:t>の対物レンズがつくる一次実像の大きさ</a:t>
            </a:r>
            <a:r>
              <a:rPr lang="en-US" altLang="ja-JP" sz="2800" b="0" i="0" dirty="0">
                <a:solidFill>
                  <a:srgbClr val="000000"/>
                </a:solidFill>
                <a:effectLst/>
                <a:latin typeface="Meiryo" panose="020B0604030504040204" pitchFamily="50" charset="-128"/>
                <a:ea typeface="Meiryo" panose="020B0604030504040204" pitchFamily="50" charset="-128"/>
              </a:rPr>
              <a:t>(</a:t>
            </a:r>
            <a:r>
              <a:rPr lang="ja-JP" altLang="en-US" sz="2800" b="0" i="0" dirty="0">
                <a:solidFill>
                  <a:srgbClr val="000000"/>
                </a:solidFill>
                <a:effectLst/>
                <a:latin typeface="Meiryo" panose="020B0604030504040204" pitchFamily="50" charset="-128"/>
                <a:ea typeface="Meiryo" panose="020B0604030504040204" pitchFamily="50" charset="-128"/>
              </a:rPr>
              <a:t>角距離</a:t>
            </a:r>
            <a:r>
              <a:rPr lang="en-US" altLang="ja-JP" sz="2800" b="0" i="0" dirty="0">
                <a:solidFill>
                  <a:srgbClr val="000000"/>
                </a:solidFill>
                <a:effectLst/>
                <a:latin typeface="Meiryo" panose="020B0604030504040204" pitchFamily="50" charset="-128"/>
                <a:ea typeface="Meiryo" panose="020B0604030504040204" pitchFamily="50" charset="-128"/>
              </a:rPr>
              <a:t>30</a:t>
            </a:r>
            <a:r>
              <a:rPr lang="ja-JP" altLang="en-US" sz="2800" b="0" i="0" dirty="0">
                <a:solidFill>
                  <a:srgbClr val="000000"/>
                </a:solidFill>
                <a:effectLst/>
                <a:latin typeface="Meiryo" panose="020B0604030504040204" pitchFamily="50" charset="-128"/>
                <a:ea typeface="Meiryo" panose="020B0604030504040204" pitchFamily="50" charset="-128"/>
              </a:rPr>
              <a:t>秒の太陽は対物レンズ焦点距離の</a:t>
            </a:r>
            <a:r>
              <a:rPr lang="en-US" altLang="ja-JP" sz="2800" b="0" i="0" dirty="0">
                <a:solidFill>
                  <a:srgbClr val="000000"/>
                </a:solidFill>
                <a:effectLst/>
                <a:latin typeface="Meiryo" panose="020B0604030504040204" pitchFamily="50" charset="-128"/>
                <a:ea typeface="Meiryo" panose="020B0604030504040204" pitchFamily="50" charset="-128"/>
              </a:rPr>
              <a:t>1/100</a:t>
            </a:r>
            <a:r>
              <a:rPr lang="ja-JP" altLang="en-US" sz="2800" b="0" i="0" dirty="0">
                <a:solidFill>
                  <a:srgbClr val="000000"/>
                </a:solidFill>
                <a:effectLst/>
                <a:latin typeface="Meiryo" panose="020B0604030504040204" pitchFamily="50" charset="-128"/>
                <a:ea typeface="Meiryo" panose="020B0604030504040204" pitchFamily="50" charset="-128"/>
              </a:rPr>
              <a:t>の大きさ）</a:t>
            </a:r>
            <a:br>
              <a:rPr lang="ja-JP" altLang="en-US" sz="2800" dirty="0"/>
            </a:b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誤差を考慮すると実測値と理論値がほぼ一致していると判断できます。</a:t>
            </a:r>
            <a:endParaRPr lang="en-US" altLang="ja-JP" sz="2800" b="0" i="0" dirty="0">
              <a:solidFill>
                <a:srgbClr val="000000"/>
              </a:solidFill>
              <a:effectLst/>
              <a:latin typeface="Meiryo" panose="020B0604030504040204" pitchFamily="50" charset="-128"/>
              <a:ea typeface="Meiryo" panose="020B0604030504040204" pitchFamily="50" charset="-128"/>
            </a:endParaRPr>
          </a:p>
          <a:p>
            <a:pPr eaLnBrk="1" hangingPunct="1">
              <a:spcBef>
                <a:spcPct val="0"/>
              </a:spcBef>
            </a:pPr>
            <a:r>
              <a:rPr lang="ja-JP" altLang="en-US" sz="2800" b="0" i="0" dirty="0">
                <a:solidFill>
                  <a:srgbClr val="000000"/>
                </a:solidFill>
                <a:effectLst/>
                <a:latin typeface="Meiryo" panose="020B0604030504040204" pitchFamily="50" charset="-128"/>
                <a:ea typeface="Meiryo" panose="020B0604030504040204" pitchFamily="50" charset="-128"/>
              </a:rPr>
              <a:t>タカハシのこの望遠鏡の場合　実像が</a:t>
            </a:r>
            <a:r>
              <a:rPr lang="en-US" altLang="ja-JP" sz="2800" b="0" i="0" dirty="0">
                <a:solidFill>
                  <a:srgbClr val="000000"/>
                </a:solidFill>
                <a:effectLst/>
                <a:latin typeface="Meiryo" panose="020B0604030504040204" pitchFamily="50" charset="-128"/>
                <a:ea typeface="Meiryo" panose="020B0604030504040204" pitchFamily="50" charset="-128"/>
              </a:rPr>
              <a:t>10</a:t>
            </a:r>
            <a:r>
              <a:rPr lang="ja-JP" altLang="en-US" sz="2800" b="0" i="0" dirty="0">
                <a:solidFill>
                  <a:srgbClr val="000000"/>
                </a:solidFill>
                <a:effectLst/>
                <a:latin typeface="Meiryo" panose="020B0604030504040204" pitchFamily="50" charset="-128"/>
                <a:ea typeface="Meiryo" panose="020B0604030504040204" pitchFamily="50" charset="-128"/>
              </a:rPr>
              <a:t>ｍｍなので、同じ</a:t>
            </a:r>
            <a:r>
              <a:rPr lang="en-US" altLang="ja-JP" sz="2800" b="0" i="0" dirty="0">
                <a:solidFill>
                  <a:srgbClr val="000000"/>
                </a:solidFill>
                <a:effectLst/>
                <a:latin typeface="Meiryo" panose="020B0604030504040204" pitchFamily="50" charset="-128"/>
                <a:ea typeface="Meiryo" panose="020B0604030504040204" pitchFamily="50" charset="-128"/>
              </a:rPr>
              <a:t>20㎜</a:t>
            </a:r>
            <a:r>
              <a:rPr lang="ja-JP" altLang="en-US" sz="2800" b="0" i="0" dirty="0">
                <a:solidFill>
                  <a:srgbClr val="000000"/>
                </a:solidFill>
                <a:effectLst/>
                <a:latin typeface="Meiryo" panose="020B0604030504040204" pitchFamily="50" charset="-128"/>
                <a:ea typeface="Meiryo" panose="020B0604030504040204" pitchFamily="50" charset="-128"/>
              </a:rPr>
              <a:t>の接眼鏡を使用した場合　１４</a:t>
            </a:r>
            <a:r>
              <a:rPr lang="en-US" altLang="ja-JP" sz="2800" b="0" i="0" dirty="0">
                <a:solidFill>
                  <a:srgbClr val="000000"/>
                </a:solidFill>
                <a:effectLst/>
                <a:latin typeface="Meiryo" panose="020B0604030504040204" pitchFamily="50" charset="-128"/>
                <a:ea typeface="Meiryo" panose="020B0604030504040204" pitchFamily="50" charset="-128"/>
              </a:rPr>
              <a:t>×</a:t>
            </a:r>
            <a:r>
              <a:rPr lang="ja-JP" altLang="en-US" sz="2800" b="0" i="0" dirty="0">
                <a:solidFill>
                  <a:srgbClr val="000000"/>
                </a:solidFill>
                <a:effectLst/>
                <a:latin typeface="Meiryo" panose="020B0604030504040204" pitchFamily="50" charset="-128"/>
                <a:ea typeface="Meiryo" panose="020B0604030504040204" pitchFamily="50" charset="-128"/>
              </a:rPr>
              <a:t>１０㎜＝１４０㎜</a:t>
            </a: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341005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327159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b="0" i="0" dirty="0">
                <a:solidFill>
                  <a:srgbClr val="333333"/>
                </a:solidFill>
                <a:effectLst/>
                <a:latin typeface="ＭＳ Ｐゴシック" panose="020B0600070205080204" pitchFamily="50" charset="-128"/>
                <a:ea typeface="ＭＳ Ｐゴシック" panose="020B0600070205080204" pitchFamily="50" charset="-128"/>
              </a:rPr>
              <a:t>双眼鏡には大きく分けて、</a:t>
            </a:r>
            <a:r>
              <a:rPr lang="ja-JP" altLang="en-US" b="0" i="0" u="sng" dirty="0">
                <a:solidFill>
                  <a:srgbClr val="0000FF"/>
                </a:solidFill>
                <a:effectLst/>
                <a:latin typeface="ＭＳ Ｐゴシック" panose="020B0600070205080204" pitchFamily="50" charset="-128"/>
                <a:ea typeface="ＭＳ Ｐゴシック" panose="020B0600070205080204" pitchFamily="50" charset="-128"/>
                <a:hlinkClick r:id="rId3"/>
              </a:rPr>
              <a:t>ポロ式</a:t>
            </a:r>
            <a:r>
              <a:rPr lang="ja-JP" altLang="en-US" b="0" i="0" dirty="0">
                <a:solidFill>
                  <a:srgbClr val="333333"/>
                </a:solidFill>
                <a:effectLst/>
                <a:latin typeface="ＭＳ Ｐゴシック" panose="020B0600070205080204" pitchFamily="50" charset="-128"/>
                <a:ea typeface="ＭＳ Ｐゴシック" panose="020B0600070205080204" pitchFamily="50" charset="-128"/>
              </a:rPr>
              <a:t>と</a:t>
            </a:r>
            <a:r>
              <a:rPr lang="ja-JP" altLang="en-US" b="0" i="0" u="sng" dirty="0">
                <a:solidFill>
                  <a:srgbClr val="0000FF"/>
                </a:solidFill>
                <a:effectLst/>
                <a:latin typeface="ＭＳ Ｐゴシック" panose="020B0600070205080204" pitchFamily="50" charset="-128"/>
                <a:ea typeface="ＭＳ Ｐゴシック" panose="020B0600070205080204" pitchFamily="50" charset="-128"/>
                <a:hlinkClick r:id="rId4"/>
              </a:rPr>
              <a:t>ダハ式</a:t>
            </a:r>
            <a:r>
              <a:rPr lang="ja-JP" altLang="en-US" b="0" i="0" dirty="0">
                <a:solidFill>
                  <a:srgbClr val="333333"/>
                </a:solidFill>
                <a:effectLst/>
                <a:latin typeface="ＭＳ Ｐゴシック" panose="020B0600070205080204" pitchFamily="50" charset="-128"/>
                <a:ea typeface="ＭＳ Ｐゴシック" panose="020B0600070205080204" pitchFamily="50" charset="-128"/>
              </a:rPr>
              <a:t>という２つの型式があります。この二つの型は、内部のプリズムの形状に違いがあります。プリズムの形状にともない、外側のシルエットもずいぶん違ってくるので、中を見なくても区別がつきます。</a:t>
            </a:r>
          </a:p>
          <a:p>
            <a:pPr algn="l"/>
            <a:r>
              <a:rPr lang="ja-JP" altLang="en-US" b="0" i="0" dirty="0">
                <a:solidFill>
                  <a:srgbClr val="333333"/>
                </a:solidFill>
                <a:effectLst/>
                <a:latin typeface="ＭＳ Ｐゴシック" panose="020B0600070205080204" pitchFamily="50" charset="-128"/>
                <a:ea typeface="ＭＳ Ｐゴシック" panose="020B0600070205080204" pitchFamily="50" charset="-128"/>
              </a:rPr>
              <a:t>ポロ式には、一般的なポロのほかに、ミニポロと呼ばれるものもあります。これはレンズの配置がちょっと違い、ポロを逆さにしたような感じになるため、逆ポロと呼ぶ人もいます。</a:t>
            </a:r>
          </a:p>
          <a:p>
            <a:r>
              <a:rPr lang="ja-JP" altLang="en-US" b="0" i="0" dirty="0">
                <a:solidFill>
                  <a:srgbClr val="333333"/>
                </a:solidFill>
                <a:effectLst/>
                <a:latin typeface="メイリオ" panose="020B0604030504040204" pitchFamily="50" charset="-128"/>
                <a:ea typeface="メイリオ" panose="020B0604030504040204" pitchFamily="50" charset="-128"/>
              </a:rPr>
              <a:t>ポロプリズムは</a:t>
            </a:r>
            <a:r>
              <a:rPr lang="en-US" altLang="ja-JP" b="0" i="0" dirty="0">
                <a:solidFill>
                  <a:srgbClr val="333333"/>
                </a:solidFill>
                <a:effectLst/>
                <a:latin typeface="メイリオ" panose="020B0604030504040204" pitchFamily="50" charset="-128"/>
                <a:ea typeface="メイリオ" panose="020B0604030504040204" pitchFamily="50" charset="-128"/>
              </a:rPr>
              <a:t>19</a:t>
            </a:r>
            <a:r>
              <a:rPr lang="ja-JP" altLang="en-US" b="0" i="0" dirty="0">
                <a:solidFill>
                  <a:srgbClr val="333333"/>
                </a:solidFill>
                <a:effectLst/>
                <a:latin typeface="メイリオ" panose="020B0604030504040204" pitchFamily="50" charset="-128"/>
                <a:ea typeface="メイリオ" panose="020B0604030504040204" pitchFamily="50" charset="-128"/>
              </a:rPr>
              <a:t>世紀中頃にイタリア人のポロによって発明されました。すべての反射面が全反射するため、光の損失がなく加工も容易です。しかし、光路が乙状に折れ曲がるためのスペースが必要となり、ダハプリズムに比べると双眼鏡が大きくなります。</a:t>
            </a:r>
            <a:endParaRPr lang="en-US" altLang="ja-JP" b="0" i="0" dirty="0">
              <a:solidFill>
                <a:srgbClr val="333333"/>
              </a:solidFill>
              <a:effectLst/>
              <a:latin typeface="メイリオ" panose="020B0604030504040204" pitchFamily="50" charset="-128"/>
              <a:ea typeface="メイリオ" panose="020B0604030504040204" pitchFamily="50" charset="-128"/>
            </a:endParaRPr>
          </a:p>
          <a:p>
            <a:r>
              <a:rPr lang="ja-JP" altLang="en-US" b="0" i="0" dirty="0">
                <a:solidFill>
                  <a:srgbClr val="333333"/>
                </a:solidFill>
                <a:effectLst/>
                <a:latin typeface="Meiryo" panose="020B0604030504040204" pitchFamily="50" charset="-128"/>
                <a:ea typeface="Meiryo" panose="020B0604030504040204" pitchFamily="50" charset="-128"/>
              </a:rPr>
              <a:t>ポロプリズムは、直角プリズムと組み合わせることで、像を上下、左右に反転させる機能があります。ポロ式双眼鏡などに使われます。</a:t>
            </a:r>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6</a:t>
            </a:fld>
            <a:endParaRPr lang="en-US" altLang="ja-JP" dirty="0"/>
          </a:p>
        </p:txBody>
      </p:sp>
    </p:spTree>
    <p:extLst>
      <p:ext uri="{BB962C8B-B14F-4D97-AF65-F5344CB8AC3E}">
        <p14:creationId xmlns:p14="http://schemas.microsoft.com/office/powerpoint/2010/main" val="4156192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Line 12"/>
          <p:cNvSpPr>
            <a:spLocks noChangeShapeType="1"/>
          </p:cNvSpPr>
          <p:nvPr/>
        </p:nvSpPr>
        <p:spPr bwMode="gray">
          <a:xfrm>
            <a:off x="0" y="676276"/>
            <a:ext cx="9144000" cy="0"/>
          </a:xfrm>
          <a:prstGeom prst="line">
            <a:avLst/>
          </a:prstGeom>
          <a:noFill/>
          <a:ln w="28575">
            <a:solidFill>
              <a:schemeClr val="bg1"/>
            </a:solidFill>
            <a:round/>
            <a:headEnd/>
            <a:tailEnd/>
          </a:ln>
        </p:spPr>
        <p:txBody>
          <a:bodyPr/>
          <a:lstStyle/>
          <a:p>
            <a:pPr eaLnBrk="0" hangingPunct="0">
              <a:defRPr/>
            </a:pPr>
            <a:endParaRPr lang="ja-JP" altLang="en-US" dirty="0">
              <a:latin typeface="游ゴシック" panose="020B0400000000000000" pitchFamily="50" charset="-128"/>
            </a:endParaRPr>
          </a:p>
        </p:txBody>
      </p:sp>
      <p:sp>
        <p:nvSpPr>
          <p:cNvPr id="3074" name="Rectangle 2"/>
          <p:cNvSpPr>
            <a:spLocks noGrp="1" noChangeArrowheads="1"/>
          </p:cNvSpPr>
          <p:nvPr>
            <p:ph type="ctrTitle"/>
          </p:nvPr>
        </p:nvSpPr>
        <p:spPr>
          <a:xfrm>
            <a:off x="838200" y="2133600"/>
            <a:ext cx="7772400" cy="720725"/>
          </a:xfrm>
        </p:spPr>
        <p:txBody>
          <a:bodyPr/>
          <a:lstStyle>
            <a:lvl1pPr algn="ct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371600" y="3789363"/>
            <a:ext cx="6400800" cy="911225"/>
          </a:xfrm>
        </p:spPr>
        <p:txBody>
          <a:bodyPr/>
          <a:lstStyle>
            <a:lvl1pPr marL="0" indent="0" algn="ctr">
              <a:buFontTx/>
              <a:buNone/>
              <a:defRPr sz="2400"/>
            </a:lvl1pPr>
          </a:lstStyle>
          <a:p>
            <a:r>
              <a:rPr lang="ja-JP" altLang="en-US"/>
              <a:t>マスタ サブタイトルの書式設定</a:t>
            </a:r>
          </a:p>
        </p:txBody>
      </p:sp>
      <p:sp>
        <p:nvSpPr>
          <p:cNvPr id="10" name="Rectangle 5"/>
          <p:cNvSpPr>
            <a:spLocks noGrp="1" noChangeArrowheads="1"/>
          </p:cNvSpPr>
          <p:nvPr>
            <p:ph type="ftr" sz="quarter" idx="11"/>
          </p:nvPr>
        </p:nvSpPr>
        <p:spPr>
          <a:xfrm>
            <a:off x="7462556" y="6579035"/>
            <a:ext cx="1710019" cy="198784"/>
          </a:xfrm>
        </p:spPr>
        <p:txBody>
          <a:bodyPr/>
          <a:lstStyle>
            <a:lvl1pPr>
              <a:defRPr sz="1050"/>
            </a:lvl1p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ja-JP" dirty="0">
                <a:latin typeface="游ゴシック" panose="020B0400000000000000" pitchFamily="50" charset="-128"/>
              </a:rPr>
              <a:t>7</a:t>
            </a:r>
            <a:r>
              <a:rPr lang="zh-TW" altLang="en-US" dirty="0">
                <a:latin typeface="游ゴシック" panose="020B0400000000000000" pitchFamily="50" charset="-128"/>
              </a:rPr>
              <a:t>月</a:t>
            </a:r>
            <a:r>
              <a:rPr lang="en-US" altLang="ja-JP" dirty="0">
                <a:latin typeface="游ゴシック" panose="020B0400000000000000" pitchFamily="50" charset="-128"/>
              </a:rPr>
              <a:t>18</a:t>
            </a:r>
            <a:r>
              <a:rPr lang="zh-TW" altLang="en-US" dirty="0">
                <a:latin typeface="游ゴシック" panose="020B0400000000000000" pitchFamily="50" charset="-128"/>
              </a:rPr>
              <a:t>日時計</a:t>
            </a:r>
            <a:endParaRPr lang="ja-JP" altLang="en-US" dirty="0">
              <a:latin typeface="游ゴシック" panose="020B0400000000000000" pitchFamily="50" charset="-128"/>
            </a:endParaRPr>
          </a:p>
        </p:txBody>
      </p:sp>
      <p:sp>
        <p:nvSpPr>
          <p:cNvPr id="4" name="Rectangle 9"/>
          <p:cNvSpPr>
            <a:spLocks noChangeArrowheads="1"/>
          </p:cNvSpPr>
          <p:nvPr/>
        </p:nvSpPr>
        <p:spPr bwMode="gray">
          <a:xfrm>
            <a:off x="0" y="8822"/>
            <a:ext cx="9144000" cy="720726"/>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Tree>
    <p:extLst>
      <p:ext uri="{BB962C8B-B14F-4D97-AF65-F5344CB8AC3E}">
        <p14:creationId xmlns:p14="http://schemas.microsoft.com/office/powerpoint/2010/main" val="354021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6B5552-0EF1-41F5-83F6-764C9B28A858}"/>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A7AFCA4-CECB-4756-89C9-7C77D3312A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7B8AE6E-F8FE-41C7-803F-F511243E2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6EED6BF-F1E3-40EA-A7C0-688B6C36D38E}"/>
              </a:ext>
            </a:extLst>
          </p:cNvPr>
          <p:cNvSpPr>
            <a:spLocks noGrp="1"/>
          </p:cNvSpPr>
          <p:nvPr>
            <p:ph type="dt" sz="half" idx="10"/>
          </p:nvPr>
        </p:nvSpPr>
        <p:spPr/>
        <p:txBody>
          <a:bodyPr/>
          <a:lstStyle/>
          <a:p>
            <a:fld id="{E6973500-A042-4E5A-A6A7-CF09DFC1294F}" type="datetimeFigureOut">
              <a:rPr kumimoji="1" lang="ja-JP" altLang="en-US" smtClean="0"/>
              <a:t>2022/5/1</a:t>
            </a:fld>
            <a:endParaRPr kumimoji="1" lang="ja-JP" altLang="en-US"/>
          </a:p>
        </p:txBody>
      </p:sp>
      <p:sp>
        <p:nvSpPr>
          <p:cNvPr id="6" name="フッター プレースホルダー 5">
            <a:extLst>
              <a:ext uri="{FF2B5EF4-FFF2-40B4-BE49-F238E27FC236}">
                <a16:creationId xmlns:a16="http://schemas.microsoft.com/office/drawing/2014/main" id="{B7E25275-5BCB-45CF-AB98-837B8D6044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2A2C2C9-40B1-4711-9E0E-355C5B9FCE80}"/>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01688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4E42-00F5-4052-9DCD-59FFBBE33D2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8E6FC8C-518A-41C8-BADB-C5C7B2D15F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E94783-D1E1-44A9-B716-56DC1FC799B1}"/>
              </a:ext>
            </a:extLst>
          </p:cNvPr>
          <p:cNvSpPr>
            <a:spLocks noGrp="1"/>
          </p:cNvSpPr>
          <p:nvPr>
            <p:ph type="dt" sz="half" idx="10"/>
          </p:nvPr>
        </p:nvSpPr>
        <p:spPr/>
        <p:txBody>
          <a:bodyPr/>
          <a:lstStyle/>
          <a:p>
            <a:fld id="{E6973500-A042-4E5A-A6A7-CF09DFC1294F}" type="datetimeFigureOut">
              <a:rPr kumimoji="1" lang="ja-JP" altLang="en-US" smtClean="0"/>
              <a:t>2022/5/1</a:t>
            </a:fld>
            <a:endParaRPr kumimoji="1" lang="ja-JP" altLang="en-US"/>
          </a:p>
        </p:txBody>
      </p:sp>
      <p:sp>
        <p:nvSpPr>
          <p:cNvPr id="5" name="フッター プレースホルダー 4">
            <a:extLst>
              <a:ext uri="{FF2B5EF4-FFF2-40B4-BE49-F238E27FC236}">
                <a16:creationId xmlns:a16="http://schemas.microsoft.com/office/drawing/2014/main" id="{961C866E-C2BE-4D60-BB06-75D8E61A399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DC39C9-9980-4571-B65B-966B0CF16BB7}"/>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796066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508094-7E1A-4B27-A256-02D3DAC97D9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59266D-38F2-484D-BE7C-2C494FEE0369}"/>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EA308D-4B56-4D9B-9E43-5D3168F05EB6}"/>
              </a:ext>
            </a:extLst>
          </p:cNvPr>
          <p:cNvSpPr>
            <a:spLocks noGrp="1"/>
          </p:cNvSpPr>
          <p:nvPr>
            <p:ph type="dt" sz="half" idx="10"/>
          </p:nvPr>
        </p:nvSpPr>
        <p:spPr/>
        <p:txBody>
          <a:bodyPr/>
          <a:lstStyle/>
          <a:p>
            <a:fld id="{E6973500-A042-4E5A-A6A7-CF09DFC1294F}" type="datetimeFigureOut">
              <a:rPr kumimoji="1" lang="ja-JP" altLang="en-US" smtClean="0"/>
              <a:t>2022/5/1</a:t>
            </a:fld>
            <a:endParaRPr kumimoji="1" lang="ja-JP" altLang="en-US"/>
          </a:p>
        </p:txBody>
      </p:sp>
      <p:sp>
        <p:nvSpPr>
          <p:cNvPr id="5" name="フッター プレースホルダー 4">
            <a:extLst>
              <a:ext uri="{FF2B5EF4-FFF2-40B4-BE49-F238E27FC236}">
                <a16:creationId xmlns:a16="http://schemas.microsoft.com/office/drawing/2014/main" id="{0F858107-040A-406A-BF77-63B31D27AE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DD591F-1086-4B82-9985-4A723F1FF94C}"/>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409045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A815D9-D075-4845-8C1B-5D45146EEB70}"/>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C6D565-BD6F-4426-9E7E-9FC6DECEA8A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5121649-2A83-4602-9C73-7DA2C963E7B4}"/>
              </a:ext>
            </a:extLst>
          </p:cNvPr>
          <p:cNvSpPr>
            <a:spLocks noGrp="1"/>
          </p:cNvSpPr>
          <p:nvPr>
            <p:ph type="dt" sz="half" idx="10"/>
          </p:nvPr>
        </p:nvSpPr>
        <p:spPr/>
        <p:txBody>
          <a:bodyPr/>
          <a:lstStyle/>
          <a:p>
            <a:fld id="{E6973500-A042-4E5A-A6A7-CF09DFC1294F}" type="datetimeFigureOut">
              <a:rPr kumimoji="1" lang="ja-JP" altLang="en-US" smtClean="0"/>
              <a:t>2022/5/1</a:t>
            </a:fld>
            <a:endParaRPr kumimoji="1" lang="ja-JP" altLang="en-US"/>
          </a:p>
        </p:txBody>
      </p:sp>
      <p:sp>
        <p:nvSpPr>
          <p:cNvPr id="5" name="フッター プレースホルダー 4">
            <a:extLst>
              <a:ext uri="{FF2B5EF4-FFF2-40B4-BE49-F238E27FC236}">
                <a16:creationId xmlns:a16="http://schemas.microsoft.com/office/drawing/2014/main" id="{BE9D923F-6F34-4E4A-81AF-3AD01719159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E214D8-4B42-4E7D-B82E-2F4658AA8BBE}"/>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66120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56420-B31E-42E9-A0FD-BC0A5CD100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8B3A732-B460-44B1-A25A-80F640D95A3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D9539A-7ECB-4779-8833-C0A8887F0BAF}"/>
              </a:ext>
            </a:extLst>
          </p:cNvPr>
          <p:cNvSpPr>
            <a:spLocks noGrp="1"/>
          </p:cNvSpPr>
          <p:nvPr>
            <p:ph type="dt" sz="half" idx="10"/>
          </p:nvPr>
        </p:nvSpPr>
        <p:spPr/>
        <p:txBody>
          <a:bodyPr/>
          <a:lstStyle/>
          <a:p>
            <a:fld id="{E6973500-A042-4E5A-A6A7-CF09DFC1294F}" type="datetimeFigureOut">
              <a:rPr kumimoji="1" lang="ja-JP" altLang="en-US" smtClean="0"/>
              <a:t>2022/5/1</a:t>
            </a:fld>
            <a:endParaRPr kumimoji="1" lang="ja-JP" altLang="en-US"/>
          </a:p>
        </p:txBody>
      </p:sp>
      <p:sp>
        <p:nvSpPr>
          <p:cNvPr id="5" name="フッター プレースホルダー 4">
            <a:extLst>
              <a:ext uri="{FF2B5EF4-FFF2-40B4-BE49-F238E27FC236}">
                <a16:creationId xmlns:a16="http://schemas.microsoft.com/office/drawing/2014/main" id="{FF842BF7-3304-4769-992D-FB87D87D14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33151A-BC00-43CE-AF61-F41941038F3F}"/>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80588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9CC060-0CB1-40C6-B4EA-A1A7F59EE322}"/>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443BB9-B1E3-4843-8D23-DD84B3F07F8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FE846F-F4F3-41E0-8F18-561B485EAF6E}"/>
              </a:ext>
            </a:extLst>
          </p:cNvPr>
          <p:cNvSpPr>
            <a:spLocks noGrp="1"/>
          </p:cNvSpPr>
          <p:nvPr>
            <p:ph type="dt" sz="half" idx="10"/>
          </p:nvPr>
        </p:nvSpPr>
        <p:spPr/>
        <p:txBody>
          <a:bodyPr/>
          <a:lstStyle/>
          <a:p>
            <a:fld id="{E6973500-A042-4E5A-A6A7-CF09DFC1294F}" type="datetimeFigureOut">
              <a:rPr kumimoji="1" lang="ja-JP" altLang="en-US" smtClean="0"/>
              <a:t>2022/5/1</a:t>
            </a:fld>
            <a:endParaRPr kumimoji="1" lang="ja-JP" altLang="en-US"/>
          </a:p>
        </p:txBody>
      </p:sp>
      <p:sp>
        <p:nvSpPr>
          <p:cNvPr id="5" name="フッター プレースホルダー 4">
            <a:extLst>
              <a:ext uri="{FF2B5EF4-FFF2-40B4-BE49-F238E27FC236}">
                <a16:creationId xmlns:a16="http://schemas.microsoft.com/office/drawing/2014/main" id="{200856FA-3F2F-45D0-82ED-4C882ABA084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FC01DF-1975-4F97-BC41-2A0A5FE0832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989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8765C2-9DB8-459C-BF21-2428599BC9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5BB973-D2BD-43E7-84A9-74D0CE657B59}"/>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3178925-3FCD-456C-948F-FD48EE91841A}"/>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25002A8-A24C-4423-B6CC-55DFFB9608A1}"/>
              </a:ext>
            </a:extLst>
          </p:cNvPr>
          <p:cNvSpPr>
            <a:spLocks noGrp="1"/>
          </p:cNvSpPr>
          <p:nvPr>
            <p:ph type="dt" sz="half" idx="10"/>
          </p:nvPr>
        </p:nvSpPr>
        <p:spPr/>
        <p:txBody>
          <a:bodyPr/>
          <a:lstStyle/>
          <a:p>
            <a:fld id="{E6973500-A042-4E5A-A6A7-CF09DFC1294F}" type="datetimeFigureOut">
              <a:rPr kumimoji="1" lang="ja-JP" altLang="en-US" smtClean="0"/>
              <a:t>2022/5/1</a:t>
            </a:fld>
            <a:endParaRPr kumimoji="1" lang="ja-JP" altLang="en-US"/>
          </a:p>
        </p:txBody>
      </p:sp>
      <p:sp>
        <p:nvSpPr>
          <p:cNvPr id="6" name="フッター プレースホルダー 5">
            <a:extLst>
              <a:ext uri="{FF2B5EF4-FFF2-40B4-BE49-F238E27FC236}">
                <a16:creationId xmlns:a16="http://schemas.microsoft.com/office/drawing/2014/main" id="{3EE068B2-BE45-4789-BB07-9BEEE0C16B7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67852FD-0FA2-4384-B751-492B60A0FEE9}"/>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71158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D53A2-2CA1-4C3E-92CE-0859FEB9E2B9}"/>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6CA27C-2D26-4146-9918-1F8F845E3B3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0E7C74B-68DE-488D-98B4-BED6310CB3C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0C54ACB-2609-4047-B1B5-7B0869E6BF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9C584BE-898E-45AC-A3F8-65ADDA7C9DF0}"/>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E8D7CF8-B356-43BF-BA95-72D2B110DC2A}"/>
              </a:ext>
            </a:extLst>
          </p:cNvPr>
          <p:cNvSpPr>
            <a:spLocks noGrp="1"/>
          </p:cNvSpPr>
          <p:nvPr>
            <p:ph type="dt" sz="half" idx="10"/>
          </p:nvPr>
        </p:nvSpPr>
        <p:spPr/>
        <p:txBody>
          <a:bodyPr/>
          <a:lstStyle/>
          <a:p>
            <a:fld id="{E6973500-A042-4E5A-A6A7-CF09DFC1294F}" type="datetimeFigureOut">
              <a:rPr kumimoji="1" lang="ja-JP" altLang="en-US" smtClean="0"/>
              <a:t>2022/5/1</a:t>
            </a:fld>
            <a:endParaRPr kumimoji="1" lang="ja-JP" altLang="en-US"/>
          </a:p>
        </p:txBody>
      </p:sp>
      <p:sp>
        <p:nvSpPr>
          <p:cNvPr id="8" name="フッター プレースホルダー 7">
            <a:extLst>
              <a:ext uri="{FF2B5EF4-FFF2-40B4-BE49-F238E27FC236}">
                <a16:creationId xmlns:a16="http://schemas.microsoft.com/office/drawing/2014/main" id="{A046F57B-7194-433A-935E-1084E2DDD52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47FAA62-2F49-4268-8B6A-21C110EBC1C4}"/>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3139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849817-2368-4EC5-ADB4-EE4B99E8C77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8844285-A0E7-436F-BE7D-BBA01062A8F5}"/>
              </a:ext>
            </a:extLst>
          </p:cNvPr>
          <p:cNvSpPr>
            <a:spLocks noGrp="1"/>
          </p:cNvSpPr>
          <p:nvPr>
            <p:ph type="dt" sz="half" idx="10"/>
          </p:nvPr>
        </p:nvSpPr>
        <p:spPr/>
        <p:txBody>
          <a:bodyPr/>
          <a:lstStyle/>
          <a:p>
            <a:fld id="{E6973500-A042-4E5A-A6A7-CF09DFC1294F}" type="datetimeFigureOut">
              <a:rPr kumimoji="1" lang="ja-JP" altLang="en-US" smtClean="0"/>
              <a:t>2022/5/1</a:t>
            </a:fld>
            <a:endParaRPr kumimoji="1" lang="ja-JP" altLang="en-US"/>
          </a:p>
        </p:txBody>
      </p:sp>
      <p:sp>
        <p:nvSpPr>
          <p:cNvPr id="4" name="フッター プレースホルダー 3">
            <a:extLst>
              <a:ext uri="{FF2B5EF4-FFF2-40B4-BE49-F238E27FC236}">
                <a16:creationId xmlns:a16="http://schemas.microsoft.com/office/drawing/2014/main" id="{302E9AC4-3839-4108-BBD2-7AA28CDB012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A24C377-C09A-4F6A-8624-D80C477C6B5A}"/>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2285215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EE4DF8-CB21-44D3-9AC2-BBEA9CCE0246}"/>
              </a:ext>
            </a:extLst>
          </p:cNvPr>
          <p:cNvSpPr>
            <a:spLocks noGrp="1"/>
          </p:cNvSpPr>
          <p:nvPr>
            <p:ph type="dt" sz="half" idx="10"/>
          </p:nvPr>
        </p:nvSpPr>
        <p:spPr/>
        <p:txBody>
          <a:bodyPr/>
          <a:lstStyle/>
          <a:p>
            <a:fld id="{E6973500-A042-4E5A-A6A7-CF09DFC1294F}" type="datetimeFigureOut">
              <a:rPr kumimoji="1" lang="ja-JP" altLang="en-US" smtClean="0"/>
              <a:t>2022/5/1</a:t>
            </a:fld>
            <a:endParaRPr kumimoji="1" lang="ja-JP" altLang="en-US"/>
          </a:p>
        </p:txBody>
      </p:sp>
      <p:sp>
        <p:nvSpPr>
          <p:cNvPr id="3" name="フッター プレースホルダー 2">
            <a:extLst>
              <a:ext uri="{FF2B5EF4-FFF2-40B4-BE49-F238E27FC236}">
                <a16:creationId xmlns:a16="http://schemas.microsoft.com/office/drawing/2014/main" id="{CBDADC85-6741-4167-98DF-9282A69DB4C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FED19D9-12B8-40CA-8BDD-DE94AE7DE915}"/>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19187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43159-855F-4EFF-BA0C-D692DB72DEB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8BEB01-01E3-474B-BD08-484A49F3EE2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294413-165B-485C-9C59-75618A1C15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C7D60BB-4353-4763-A659-2E3C776EC6A6}"/>
              </a:ext>
            </a:extLst>
          </p:cNvPr>
          <p:cNvSpPr>
            <a:spLocks noGrp="1"/>
          </p:cNvSpPr>
          <p:nvPr>
            <p:ph type="dt" sz="half" idx="10"/>
          </p:nvPr>
        </p:nvSpPr>
        <p:spPr/>
        <p:txBody>
          <a:bodyPr/>
          <a:lstStyle/>
          <a:p>
            <a:fld id="{E6973500-A042-4E5A-A6A7-CF09DFC1294F}" type="datetimeFigureOut">
              <a:rPr kumimoji="1" lang="ja-JP" altLang="en-US" smtClean="0"/>
              <a:t>2022/5/1</a:t>
            </a:fld>
            <a:endParaRPr kumimoji="1" lang="ja-JP" altLang="en-US"/>
          </a:p>
        </p:txBody>
      </p:sp>
      <p:sp>
        <p:nvSpPr>
          <p:cNvPr id="6" name="フッター プレースホルダー 5">
            <a:extLst>
              <a:ext uri="{FF2B5EF4-FFF2-40B4-BE49-F238E27FC236}">
                <a16:creationId xmlns:a16="http://schemas.microsoft.com/office/drawing/2014/main" id="{FF9E6EA3-AC23-481E-AC4A-5EE79C9DDA6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BD3C5C4-B8CA-452A-B210-21F0D7F8F28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6455853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E902490F-0633-462D-90A9-26A78D5B5667}"/>
              </a:ext>
            </a:extLst>
          </p:cNvPr>
          <p:cNvSpPr>
            <a:spLocks noChangeArrowheads="1"/>
          </p:cNvSpPr>
          <p:nvPr userDrawn="1"/>
        </p:nvSpPr>
        <p:spPr bwMode="gray">
          <a:xfrm>
            <a:off x="0" y="11292"/>
            <a:ext cx="9144000" cy="692150"/>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
        <p:nvSpPr>
          <p:cNvPr id="1026" name="Rectangle 3"/>
          <p:cNvSpPr>
            <a:spLocks noGrp="1" noChangeArrowheads="1"/>
          </p:cNvSpPr>
          <p:nvPr>
            <p:ph type="body" idx="1"/>
          </p:nvPr>
        </p:nvSpPr>
        <p:spPr bwMode="gray">
          <a:xfrm>
            <a:off x="533400" y="1066800"/>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7" name="Rectangle 2"/>
          <p:cNvSpPr>
            <a:spLocks noGrp="1" noChangeArrowheads="1"/>
          </p:cNvSpPr>
          <p:nvPr>
            <p:ph type="title"/>
          </p:nvPr>
        </p:nvSpPr>
        <p:spPr bwMode="gray">
          <a:xfrm>
            <a:off x="57150" y="-39687"/>
            <a:ext cx="87058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2" name="Rectangle 5"/>
          <p:cNvSpPr>
            <a:spLocks noGrp="1" noChangeArrowheads="1"/>
          </p:cNvSpPr>
          <p:nvPr>
            <p:ph type="ftr" sz="quarter" idx="3"/>
          </p:nvPr>
        </p:nvSpPr>
        <p:spPr bwMode="gray">
          <a:xfrm>
            <a:off x="7452032" y="6579036"/>
            <a:ext cx="1909097" cy="26767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Tree>
  </p:cSld>
  <p:clrMap bg1="lt1" tx1="dk1" bg2="lt2" tx2="dk2" accent1="accent1" accent2="accent2" accent3="accent3" accent4="accent4" accent5="accent5" accent6="accent6" hlink="hlink" folHlink="folHlink"/>
  <p:sldLayoutIdLst>
    <p:sldLayoutId id="2147483708" r:id="rId1"/>
  </p:sldLayoutIdLst>
  <p:hf hdr="0"/>
  <p:txStyles>
    <p:title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游ゴシック" panose="020B0400000000000000" pitchFamily="50" charset="-128"/>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游ゴシック" panose="020B0400000000000000" pitchFamily="50" charset="-128"/>
          <a:ea typeface="+mn-ea"/>
        </a:defRPr>
      </a:lvl2pPr>
      <a:lvl3pPr marL="1143000" indent="-228600" algn="l" rtl="0" eaLnBrk="0" fontAlgn="base" hangingPunct="0">
        <a:spcBef>
          <a:spcPct val="20000"/>
        </a:spcBef>
        <a:spcAft>
          <a:spcPct val="0"/>
        </a:spcAft>
        <a:buChar char="•"/>
        <a:defRPr kumimoji="1" sz="2400">
          <a:solidFill>
            <a:schemeClr val="tx1"/>
          </a:solidFill>
          <a:latin typeface="游ゴシック" panose="020B0400000000000000" pitchFamily="50" charset="-128"/>
          <a:ea typeface="+mn-ea"/>
        </a:defRPr>
      </a:lvl3pPr>
      <a:lvl4pPr marL="16002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4pPr>
      <a:lvl5pPr marL="20574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8AC71EF-5910-497E-AFDB-336055A30A2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69F509-D9D2-42AE-AF2D-4E2BE6B236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F006E9-0868-40A3-9C57-7AB7854270B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73500-A042-4E5A-A6A7-CF09DFC1294F}" type="datetimeFigureOut">
              <a:rPr kumimoji="1" lang="ja-JP" altLang="en-US" smtClean="0"/>
              <a:t>2022/5/1</a:t>
            </a:fld>
            <a:endParaRPr kumimoji="1" lang="ja-JP" altLang="en-US"/>
          </a:p>
        </p:txBody>
      </p:sp>
      <p:sp>
        <p:nvSpPr>
          <p:cNvPr id="5" name="フッター プレースホルダー 4">
            <a:extLst>
              <a:ext uri="{FF2B5EF4-FFF2-40B4-BE49-F238E27FC236}">
                <a16:creationId xmlns:a16="http://schemas.microsoft.com/office/drawing/2014/main" id="{97157793-AE22-46BE-895A-01FA07C307A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4EC5EC4-13E1-46F5-9739-7136833277D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30946816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gahag.net/002242-sunbeam-sea/" TargetMode="External"/><Relationship Id="rId13" Type="http://schemas.openxmlformats.org/officeDocument/2006/relationships/image" Target="../media/image10.jpeg"/><Relationship Id="rId3" Type="http://schemas.openxmlformats.org/officeDocument/2006/relationships/image" Target="../media/image4.gif"/><Relationship Id="rId7" Type="http://schemas.openxmlformats.org/officeDocument/2006/relationships/image" Target="../media/image7.jpeg"/><Relationship Id="rId12" Type="http://schemas.openxmlformats.org/officeDocument/2006/relationships/hyperlink" Target="http://airman.jp/author/airman/page/166" TargetMode="External"/><Relationship Id="rId2" Type="http://schemas.openxmlformats.org/officeDocument/2006/relationships/notesSlide" Target="../notesSlides/notesSlide2.xml"/><Relationship Id="rId16" Type="http://schemas.openxmlformats.org/officeDocument/2006/relationships/hyperlink" Target="http://www.publicdomainpictures.net/view-image.php?image=152101&amp;picture=&amp;jazyk=JP" TargetMode="External"/><Relationship Id="rId1" Type="http://schemas.openxmlformats.org/officeDocument/2006/relationships/slideLayout" Target="../slideLayouts/slideLayout1.xml"/><Relationship Id="rId6" Type="http://schemas.openxmlformats.org/officeDocument/2006/relationships/image" Target="../media/image6.gif"/><Relationship Id="rId11" Type="http://schemas.openxmlformats.org/officeDocument/2006/relationships/image" Target="../media/image9.jpeg"/><Relationship Id="rId5" Type="http://schemas.openxmlformats.org/officeDocument/2006/relationships/hyperlink" Target="http://ja.wikipedia.org/wiki/%E6%9C%A8%E6%98%9F%E5%9E%8B%E6%83%91%E6%98%9F" TargetMode="External"/><Relationship Id="rId15" Type="http://schemas.openxmlformats.org/officeDocument/2006/relationships/image" Target="../media/image11.jpeg"/><Relationship Id="rId10" Type="http://schemas.openxmlformats.org/officeDocument/2006/relationships/hyperlink" Target="https://chakuwiki.miraheze.org/wiki/%E6%96%B0%E5%B9%B9%E7%B7%9A%E3%81%AE%E8%BB%8A%E4%B8%A1" TargetMode="External"/><Relationship Id="rId4" Type="http://schemas.openxmlformats.org/officeDocument/2006/relationships/image" Target="../media/image5.jpg"/><Relationship Id="rId9" Type="http://schemas.openxmlformats.org/officeDocument/2006/relationships/image" Target="../media/image8.jpeg"/><Relationship Id="rId14" Type="http://schemas.openxmlformats.org/officeDocument/2006/relationships/hyperlink" Target="http://buunbuunbun.blog49.fc2.com/blog-entry-113.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gif"/></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hyperlink" Target="https://ja.wikipedia.org/wiki/%E3%82%AB%E3%83%A1%E3%83%A9%E3%83%BB%E3%82%AA%E3%83%96%E3%82%B9%E3%82%AF%E3%83%A9" TargetMode="External"/><Relationship Id="rId13" Type="http://schemas.openxmlformats.org/officeDocument/2006/relationships/image" Target="../media/image35.jpeg"/><Relationship Id="rId3" Type="http://schemas.openxmlformats.org/officeDocument/2006/relationships/image" Target="../media/image27.jpeg"/><Relationship Id="rId7" Type="http://schemas.openxmlformats.org/officeDocument/2006/relationships/image" Target="../media/image30.jpg"/><Relationship Id="rId12"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publicdomainq.net/telescope-0045625/" TargetMode="External"/><Relationship Id="rId11" Type="http://schemas.openxmlformats.org/officeDocument/2006/relationships/image" Target="../media/image33.jpeg"/><Relationship Id="rId5" Type="http://schemas.openxmlformats.org/officeDocument/2006/relationships/image" Target="../media/image29.jpeg"/><Relationship Id="rId10" Type="http://schemas.openxmlformats.org/officeDocument/2006/relationships/image" Target="../media/image32.jpeg"/><Relationship Id="rId4" Type="http://schemas.openxmlformats.org/officeDocument/2006/relationships/image" Target="../media/image28.jpeg"/><Relationship Id="rId9" Type="http://schemas.openxmlformats.org/officeDocument/2006/relationships/image" Target="../media/image31.jpeg"/></Relationships>
</file>

<file path=ppt/slides/_rels/slide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g"/><Relationship Id="rId7" Type="http://schemas.openxmlformats.org/officeDocument/2006/relationships/image" Target="../media/image40.jpeg"/><Relationship Id="rId12" Type="http://schemas.openxmlformats.org/officeDocument/2006/relationships/hyperlink" Target="http://www.sozai-library.com/sozai/4154"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9.jpeg"/><Relationship Id="rId11" Type="http://schemas.openxmlformats.org/officeDocument/2006/relationships/image" Target="../media/image44.jp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png"/><Relationship Id="rId9" Type="http://schemas.openxmlformats.org/officeDocument/2006/relationships/image" Target="../media/image4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idx="4294967295"/>
          </p:nvPr>
        </p:nvSpPr>
        <p:spPr>
          <a:xfrm>
            <a:off x="105768" y="130626"/>
            <a:ext cx="8001000" cy="838200"/>
          </a:xfrm>
        </p:spPr>
        <p:txBody>
          <a:bodyPr/>
          <a:lstStyle/>
          <a:p>
            <a:pPr eaLnBrk="1" hangingPunct="1"/>
            <a:r>
              <a:rPr lang="ja-JP" altLang="en-US" sz="3600" b="1" dirty="0">
                <a:ea typeface="ＭＳ Ｐゴシック" panose="020B0600070205080204" pitchFamily="50" charset="-128"/>
              </a:rPr>
              <a:t>　日時計を作る</a:t>
            </a:r>
          </a:p>
        </p:txBody>
      </p:sp>
      <p:sp>
        <p:nvSpPr>
          <p:cNvPr id="5126" name="Text Box 5"/>
          <p:cNvSpPr txBox="1">
            <a:spLocks noChangeArrowheads="1"/>
          </p:cNvSpPr>
          <p:nvPr/>
        </p:nvSpPr>
        <p:spPr bwMode="auto">
          <a:xfrm>
            <a:off x="984679" y="5742013"/>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理事　 　　　武村　精一</a:t>
            </a:r>
          </a:p>
        </p:txBody>
      </p:sp>
      <p:pic>
        <p:nvPicPr>
          <p:cNvPr id="5127" name="Picture 11"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805" y="1525402"/>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714124" y="692505"/>
            <a:ext cx="431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9" name="Rectangle 2"/>
          <p:cNvSpPr>
            <a:spLocks noChangeArrowheads="1"/>
          </p:cNvSpPr>
          <p:nvPr/>
        </p:nvSpPr>
        <p:spPr bwMode="gray">
          <a:xfrm>
            <a:off x="651746" y="34361"/>
            <a:ext cx="401418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ひどけい　　　　　　　　つく　　　　　</a:t>
            </a:r>
          </a:p>
        </p:txBody>
      </p:sp>
      <p:sp>
        <p:nvSpPr>
          <p:cNvPr id="10" name="Rectangle 2"/>
          <p:cNvSpPr>
            <a:spLocks noChangeArrowheads="1"/>
          </p:cNvSpPr>
          <p:nvPr/>
        </p:nvSpPr>
        <p:spPr bwMode="gray">
          <a:xfrm>
            <a:off x="1146182" y="5995829"/>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pic>
        <p:nvPicPr>
          <p:cNvPr id="4" name="図 3">
            <a:extLst>
              <a:ext uri="{FF2B5EF4-FFF2-40B4-BE49-F238E27FC236}">
                <a16:creationId xmlns:a16="http://schemas.microsoft.com/office/drawing/2014/main" id="{E34AA2C2-09EA-496C-B29F-F33BB5007A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3820" y="1065091"/>
            <a:ext cx="2543959" cy="5289068"/>
          </a:xfrm>
          <a:prstGeom prst="rect">
            <a:avLst/>
          </a:prstGeom>
        </p:spPr>
      </p:pic>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173512" y="3538390"/>
            <a:ext cx="56498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174546" y="2899417"/>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pic>
        <p:nvPicPr>
          <p:cNvPr id="6" name="図 5">
            <a:extLst>
              <a:ext uri="{FF2B5EF4-FFF2-40B4-BE49-F238E27FC236}">
                <a16:creationId xmlns:a16="http://schemas.microsoft.com/office/drawing/2014/main" id="{80B26495-BFE5-40B6-8EB6-B91D06C187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952" y="855833"/>
            <a:ext cx="2316886" cy="1257405"/>
          </a:xfrm>
          <a:prstGeom prst="rect">
            <a:avLst/>
          </a:prstGeom>
        </p:spPr>
      </p:pic>
      <p:sp>
        <p:nvSpPr>
          <p:cNvPr id="5" name="フッター プレースホルダー 4">
            <a:extLst>
              <a:ext uri="{FF2B5EF4-FFF2-40B4-BE49-F238E27FC236}">
                <a16:creationId xmlns:a16="http://schemas.microsoft.com/office/drawing/2014/main" id="{5672492D-3C2D-4B5D-8EC0-684DA30DA85A}"/>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ja-JP" dirty="0">
                <a:latin typeface="游ゴシック" panose="020B0400000000000000" pitchFamily="50" charset="-128"/>
              </a:rPr>
              <a:t>7</a:t>
            </a:r>
            <a:r>
              <a:rPr lang="zh-TW" altLang="en-US" dirty="0">
                <a:latin typeface="游ゴシック" panose="020B0400000000000000" pitchFamily="50" charset="-128"/>
              </a:rPr>
              <a:t>月</a:t>
            </a:r>
            <a:r>
              <a:rPr lang="en-US" altLang="ja-JP" dirty="0">
                <a:latin typeface="游ゴシック" panose="020B0400000000000000" pitchFamily="50" charset="-128"/>
              </a:rPr>
              <a:t>18</a:t>
            </a:r>
            <a:r>
              <a:rPr lang="zh-TW" altLang="en-US" dirty="0">
                <a:latin typeface="游ゴシック" panose="020B0400000000000000" pitchFamily="50" charset="-128"/>
              </a:rPr>
              <a:t>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64306" y="2387415"/>
            <a:ext cx="5649818"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909191" y="241894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128391"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387305" y="2395221"/>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593988" y="2395221"/>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148093"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359790" y="2156741"/>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三次　　　　協会　　　　　　　　科学　　　　　　　　　　技術　　　　　　　　教育</a:t>
            </a:r>
            <a:endParaRPr lang="en-US" altLang="ja-JP" sz="1200" b="1" dirty="0">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298214" y="2673318"/>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236430" y="2953615"/>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387975" y="2953615"/>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733646"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032620"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035435" y="2953615"/>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103012" y="2659840"/>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203519" y="2696467"/>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682747" y="2659839"/>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316639" y="2683558"/>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984680" y="5488144"/>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spTree>
    <p:extLst>
      <p:ext uri="{BB962C8B-B14F-4D97-AF65-F5344CB8AC3E}">
        <p14:creationId xmlns:p14="http://schemas.microsoft.com/office/powerpoint/2010/main" val="184470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a:xfrm>
            <a:off x="685800" y="368966"/>
            <a:ext cx="7772400" cy="720725"/>
          </a:xfrm>
        </p:spPr>
        <p:txBody>
          <a:bodyPr/>
          <a:lstStyle/>
          <a:p>
            <a:r>
              <a:rPr kumimoji="1" lang="ja-JP" altLang="en-US" dirty="0"/>
              <a:t>双眼鏡の原理</a:t>
            </a:r>
          </a:p>
        </p:txBody>
      </p:sp>
      <p:sp>
        <p:nvSpPr>
          <p:cNvPr id="3" name="字幕 2">
            <a:extLst>
              <a:ext uri="{FF2B5EF4-FFF2-40B4-BE49-F238E27FC236}">
                <a16:creationId xmlns:a16="http://schemas.microsoft.com/office/drawing/2014/main" id="{A373CB13-A9ED-4B47-B3FA-F766C7ACE514}"/>
              </a:ext>
            </a:extLst>
          </p:cNvPr>
          <p:cNvSpPr>
            <a:spLocks noGrp="1"/>
          </p:cNvSpPr>
          <p:nvPr>
            <p:ph type="subTitle"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187840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p:txBody>
          <a:bodyPr/>
          <a:lstStyle/>
          <a:p>
            <a:endParaRPr kumimoji="1" lang="ja-JP" altLang="en-US" dirty="0"/>
          </a:p>
        </p:txBody>
      </p:sp>
      <p:sp>
        <p:nvSpPr>
          <p:cNvPr id="3" name="字幕 2">
            <a:extLst>
              <a:ext uri="{FF2B5EF4-FFF2-40B4-BE49-F238E27FC236}">
                <a16:creationId xmlns:a16="http://schemas.microsoft.com/office/drawing/2014/main" id="{A373CB13-A9ED-4B47-B3FA-F766C7ACE514}"/>
              </a:ext>
            </a:extLst>
          </p:cNvPr>
          <p:cNvSpPr>
            <a:spLocks noGrp="1"/>
          </p:cNvSpPr>
          <p:nvPr>
            <p:ph type="subTitle"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25674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136142" y="124109"/>
            <a:ext cx="7772400" cy="720725"/>
          </a:xfrm>
        </p:spPr>
        <p:txBody>
          <a:bodyPr/>
          <a:lstStyle/>
          <a:p>
            <a:pPr eaLnBrk="1" hangingPunct="1"/>
            <a:r>
              <a:rPr lang="ja-JP" altLang="en-US" sz="3200" dirty="0">
                <a:ea typeface="ＭＳ Ｐゴシック" panose="020B0600070205080204" pitchFamily="50" charset="-128"/>
              </a:rPr>
              <a:t>太陽とは</a:t>
            </a:r>
          </a:p>
        </p:txBody>
      </p:sp>
      <p:sp>
        <p:nvSpPr>
          <p:cNvPr id="4" name="フッター プレースホルダー 3">
            <a:extLst>
              <a:ext uri="{FF2B5EF4-FFF2-40B4-BE49-F238E27FC236}">
                <a16:creationId xmlns:a16="http://schemas.microsoft.com/office/drawing/2014/main" id="{C6E77063-7A16-405B-ADBD-B2E225E76C21}"/>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grpSp>
        <p:nvGrpSpPr>
          <p:cNvPr id="2" name="グループ化 1">
            <a:extLst>
              <a:ext uri="{FF2B5EF4-FFF2-40B4-BE49-F238E27FC236}">
                <a16:creationId xmlns:a16="http://schemas.microsoft.com/office/drawing/2014/main" id="{84A7F7D5-21DE-4516-A26F-AD0DC8972C39}"/>
              </a:ext>
            </a:extLst>
          </p:cNvPr>
          <p:cNvGrpSpPr/>
          <p:nvPr/>
        </p:nvGrpSpPr>
        <p:grpSpPr>
          <a:xfrm>
            <a:off x="119398" y="732406"/>
            <a:ext cx="4307283" cy="5990634"/>
            <a:chOff x="119398" y="732406"/>
            <a:chExt cx="4307283" cy="5990634"/>
          </a:xfrm>
        </p:grpSpPr>
        <p:pic>
          <p:nvPicPr>
            <p:cNvPr id="9" name="図 8">
              <a:extLst>
                <a:ext uri="{FF2B5EF4-FFF2-40B4-BE49-F238E27FC236}">
                  <a16:creationId xmlns:a16="http://schemas.microsoft.com/office/drawing/2014/main" id="{34AE338A-6710-4FF2-9BF0-E22812216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64" y="2196667"/>
              <a:ext cx="2976746" cy="2845646"/>
            </a:xfrm>
            <a:prstGeom prst="rect">
              <a:avLst/>
            </a:prstGeom>
          </p:spPr>
        </p:pic>
        <p:sp>
          <p:nvSpPr>
            <p:cNvPr id="11" name="Text Box 5">
              <a:extLst>
                <a:ext uri="{FF2B5EF4-FFF2-40B4-BE49-F238E27FC236}">
                  <a16:creationId xmlns:a16="http://schemas.microsoft.com/office/drawing/2014/main" id="{877961A8-705B-4AC6-BC3E-3171E05BC65E}"/>
                </a:ext>
              </a:extLst>
            </p:cNvPr>
            <p:cNvSpPr txBox="1">
              <a:spLocks noChangeArrowheads="1"/>
            </p:cNvSpPr>
            <p:nvPr/>
          </p:nvSpPr>
          <p:spPr bwMode="auto">
            <a:xfrm>
              <a:off x="119398" y="732406"/>
              <a:ext cx="4070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１．大きさ</a:t>
              </a:r>
            </a:p>
          </p:txBody>
        </p:sp>
        <p:sp>
          <p:nvSpPr>
            <p:cNvPr id="12" name="Text Box 5">
              <a:extLst>
                <a:ext uri="{FF2B5EF4-FFF2-40B4-BE49-F238E27FC236}">
                  <a16:creationId xmlns:a16="http://schemas.microsoft.com/office/drawing/2014/main" id="{D0D9C03A-84D8-485D-AC1D-C6AAFAC9B22E}"/>
                </a:ext>
              </a:extLst>
            </p:cNvPr>
            <p:cNvSpPr txBox="1">
              <a:spLocks noChangeArrowheads="1"/>
            </p:cNvSpPr>
            <p:nvPr/>
          </p:nvSpPr>
          <p:spPr bwMode="auto">
            <a:xfrm>
              <a:off x="355761" y="1166833"/>
              <a:ext cx="407092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ct val="50000"/>
                </a:spcBef>
              </a:pPr>
              <a:r>
                <a:rPr lang="ja-JP" altLang="en-US" sz="1800" dirty="0">
                  <a:latin typeface="ＭＳ Ｐゴシック" panose="020B0600070205080204" pitchFamily="50" charset="-128"/>
                </a:rPr>
                <a:t>直径：約</a:t>
              </a:r>
              <a:r>
                <a:rPr lang="en-US" altLang="ja-JP" sz="1800" dirty="0">
                  <a:latin typeface="ＭＳ Ｐゴシック" panose="020B0600070205080204" pitchFamily="50" charset="-128"/>
                </a:rPr>
                <a:t>139</a:t>
              </a:r>
              <a:r>
                <a:rPr lang="ja-JP" altLang="en-US" sz="1800" dirty="0">
                  <a:latin typeface="ＭＳ Ｐゴシック" panose="020B0600070205080204" pitchFamily="50" charset="-128"/>
                </a:rPr>
                <a:t>万キロメートル</a:t>
              </a:r>
              <a:endParaRPr lang="en-US" altLang="ja-JP" sz="1800" dirty="0">
                <a:latin typeface="ＭＳ Ｐゴシック" panose="020B0600070205080204" pitchFamily="50" charset="-128"/>
              </a:endParaRPr>
            </a:p>
            <a:p>
              <a:pPr eaLnBrk="1" hangingPunct="1">
                <a:lnSpc>
                  <a:spcPts val="1600"/>
                </a:lnSpc>
                <a:spcBef>
                  <a:spcPct val="50000"/>
                </a:spcBef>
              </a:pPr>
              <a:r>
                <a:rPr lang="ja-JP" altLang="en-US" sz="1800" dirty="0">
                  <a:latin typeface="ＭＳ Ｐゴシック" panose="020B0600070205080204" pitchFamily="50" charset="-128"/>
                </a:rPr>
                <a:t>体積：地球の</a:t>
              </a:r>
              <a:r>
                <a:rPr lang="en-US" altLang="ja-JP" sz="1800" dirty="0">
                  <a:latin typeface="ＭＳ Ｐゴシック" panose="020B0600070205080204" pitchFamily="50" charset="-128"/>
                </a:rPr>
                <a:t>130</a:t>
              </a:r>
              <a:r>
                <a:rPr lang="ja-JP" altLang="en-US" sz="1800" dirty="0">
                  <a:latin typeface="ＭＳ Ｐゴシック" panose="020B0600070205080204" pitchFamily="50" charset="-128"/>
                </a:rPr>
                <a:t>万倍</a:t>
              </a:r>
              <a:endParaRPr lang="en-US" altLang="ja-JP" sz="1800" dirty="0">
                <a:latin typeface="ＭＳ Ｐゴシック" panose="020B0600070205080204" pitchFamily="50" charset="-128"/>
              </a:endParaRPr>
            </a:p>
            <a:p>
              <a:pPr eaLnBrk="1" hangingPunct="1">
                <a:lnSpc>
                  <a:spcPts val="1600"/>
                </a:lnSpc>
                <a:spcBef>
                  <a:spcPct val="50000"/>
                </a:spcBef>
              </a:pPr>
              <a:r>
                <a:rPr lang="ja-JP" altLang="en-US" sz="1800" dirty="0">
                  <a:latin typeface="ＭＳ Ｐゴシック" panose="020B0600070205080204" pitchFamily="50" charset="-128"/>
                </a:rPr>
                <a:t>質量：地球の</a:t>
              </a:r>
              <a:r>
                <a:rPr lang="en-US" altLang="ja-JP" sz="1800" dirty="0">
                  <a:latin typeface="ＭＳ Ｐゴシック" panose="020B0600070205080204" pitchFamily="50" charset="-128"/>
                </a:rPr>
                <a:t>33</a:t>
              </a:r>
              <a:r>
                <a:rPr lang="ja-JP" altLang="en-US" sz="1800" dirty="0">
                  <a:latin typeface="ＭＳ Ｐゴシック" panose="020B0600070205080204" pitchFamily="50" charset="-128"/>
                </a:rPr>
                <a:t>万倍</a:t>
              </a:r>
            </a:p>
          </p:txBody>
        </p:sp>
        <p:pic>
          <p:nvPicPr>
            <p:cNvPr id="20" name="図 19">
              <a:extLst>
                <a:ext uri="{FF2B5EF4-FFF2-40B4-BE49-F238E27FC236}">
                  <a16:creationId xmlns:a16="http://schemas.microsoft.com/office/drawing/2014/main" id="{D1347D5D-7003-4B4D-8518-DE27598FEF96}"/>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9092"/>
            <a:stretch/>
          </p:blipFill>
          <p:spPr>
            <a:xfrm>
              <a:off x="567392" y="5069795"/>
              <a:ext cx="2464850" cy="937972"/>
            </a:xfrm>
            <a:prstGeom prst="rect">
              <a:avLst/>
            </a:prstGeom>
          </p:spPr>
        </p:pic>
        <p:sp>
          <p:nvSpPr>
            <p:cNvPr id="26" name="Text Box 5">
              <a:extLst>
                <a:ext uri="{FF2B5EF4-FFF2-40B4-BE49-F238E27FC236}">
                  <a16:creationId xmlns:a16="http://schemas.microsoft.com/office/drawing/2014/main" id="{CB601027-C8C8-46FB-A78D-2E462185D4D8}"/>
                </a:ext>
              </a:extLst>
            </p:cNvPr>
            <p:cNvSpPr txBox="1">
              <a:spLocks noChangeArrowheads="1"/>
            </p:cNvSpPr>
            <p:nvPr/>
          </p:nvSpPr>
          <p:spPr bwMode="auto">
            <a:xfrm>
              <a:off x="525564" y="6071580"/>
              <a:ext cx="3336750" cy="6514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800"/>
                </a:lnSpc>
                <a:spcBef>
                  <a:spcPct val="50000"/>
                </a:spcBef>
              </a:pPr>
              <a:r>
                <a:rPr lang="ja-JP" altLang="en-US" sz="1800" b="1" dirty="0">
                  <a:latin typeface="ＭＳ Ｐゴシック" panose="020B0600070205080204" pitchFamily="50" charset="-128"/>
                </a:rPr>
                <a:t>木星　土星、天王星、海王星</a:t>
              </a:r>
              <a:endParaRPr lang="en-US" altLang="ja-JP" sz="1800" b="1" dirty="0">
                <a:latin typeface="ＭＳ Ｐゴシック" panose="020B0600070205080204" pitchFamily="50" charset="-128"/>
              </a:endParaRPr>
            </a:p>
            <a:p>
              <a:pPr eaLnBrk="1" hangingPunct="1">
                <a:lnSpc>
                  <a:spcPts val="1600"/>
                </a:lnSpc>
                <a:spcBef>
                  <a:spcPct val="50000"/>
                </a:spcBef>
              </a:pPr>
              <a:r>
                <a:rPr lang="en-US" altLang="ja-JP" sz="1600" b="1" dirty="0">
                  <a:latin typeface="ＭＳ Ｐゴシック" panose="020B0600070205080204" pitchFamily="50" charset="-128"/>
                </a:rPr>
                <a:t>(</a:t>
              </a:r>
              <a:r>
                <a:rPr lang="ja-JP" altLang="en-US" sz="1600" b="1" dirty="0">
                  <a:latin typeface="ＭＳ Ｐゴシック" panose="020B0600070205080204" pitchFamily="50" charset="-128"/>
                </a:rPr>
                <a:t>地球より大きい惑星）</a:t>
              </a:r>
              <a:endParaRPr lang="en-US" altLang="ja-JP" sz="1600" b="1" dirty="0">
                <a:latin typeface="ＭＳ Ｐゴシック" panose="020B0600070205080204" pitchFamily="50" charset="-128"/>
              </a:endParaRPr>
            </a:p>
          </p:txBody>
        </p:sp>
      </p:grpSp>
      <p:grpSp>
        <p:nvGrpSpPr>
          <p:cNvPr id="3" name="グループ化 2">
            <a:extLst>
              <a:ext uri="{FF2B5EF4-FFF2-40B4-BE49-F238E27FC236}">
                <a16:creationId xmlns:a16="http://schemas.microsoft.com/office/drawing/2014/main" id="{403F60DE-8E02-4E38-BA1A-E540476820FC}"/>
              </a:ext>
            </a:extLst>
          </p:cNvPr>
          <p:cNvGrpSpPr/>
          <p:nvPr/>
        </p:nvGrpSpPr>
        <p:grpSpPr>
          <a:xfrm>
            <a:off x="4054611" y="695055"/>
            <a:ext cx="4965107" cy="2672617"/>
            <a:chOff x="4054611" y="695055"/>
            <a:chExt cx="4965107" cy="2672617"/>
          </a:xfrm>
        </p:grpSpPr>
        <p:sp>
          <p:nvSpPr>
            <p:cNvPr id="13" name="Text Box 5">
              <a:extLst>
                <a:ext uri="{FF2B5EF4-FFF2-40B4-BE49-F238E27FC236}">
                  <a16:creationId xmlns:a16="http://schemas.microsoft.com/office/drawing/2014/main" id="{397468DE-F0EF-4DAF-BC4D-7B1153E5B386}"/>
                </a:ext>
              </a:extLst>
            </p:cNvPr>
            <p:cNvSpPr txBox="1">
              <a:spLocks noChangeArrowheads="1"/>
            </p:cNvSpPr>
            <p:nvPr/>
          </p:nvSpPr>
          <p:spPr bwMode="auto">
            <a:xfrm>
              <a:off x="4054611" y="695055"/>
              <a:ext cx="4070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２．地球から太陽までの距離</a:t>
              </a:r>
            </a:p>
          </p:txBody>
        </p:sp>
        <p:sp>
          <p:nvSpPr>
            <p:cNvPr id="14" name="Text Box 5">
              <a:extLst>
                <a:ext uri="{FF2B5EF4-FFF2-40B4-BE49-F238E27FC236}">
                  <a16:creationId xmlns:a16="http://schemas.microsoft.com/office/drawing/2014/main" id="{7510F2C4-447E-43D0-A98D-9B471E0C683E}"/>
                </a:ext>
              </a:extLst>
            </p:cNvPr>
            <p:cNvSpPr txBox="1">
              <a:spLocks noChangeArrowheads="1"/>
            </p:cNvSpPr>
            <p:nvPr/>
          </p:nvSpPr>
          <p:spPr bwMode="auto">
            <a:xfrm>
              <a:off x="4100271" y="1166833"/>
              <a:ext cx="4457499" cy="217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800"/>
                </a:lnSpc>
                <a:spcBef>
                  <a:spcPct val="50000"/>
                </a:spcBef>
              </a:pPr>
              <a:r>
                <a:rPr lang="ja-JP" altLang="en-US" sz="2000" b="1" dirty="0">
                  <a:latin typeface="游ゴシック" panose="020B0400000000000000" pitchFamily="50" charset="-128"/>
                </a:rPr>
                <a:t>約１億５千万</a:t>
              </a:r>
              <a:r>
                <a:rPr lang="en-US" altLang="ja-JP" sz="2000" b="1" dirty="0">
                  <a:latin typeface="游ゴシック" panose="020B0400000000000000" pitchFamily="50" charset="-128"/>
                </a:rPr>
                <a:t>km</a:t>
              </a:r>
            </a:p>
            <a:p>
              <a:pPr marL="177800" eaLnBrk="1" hangingPunct="1">
                <a:lnSpc>
                  <a:spcPts val="1800"/>
                </a:lnSpc>
                <a:spcBef>
                  <a:spcPct val="50000"/>
                </a:spcBef>
              </a:pPr>
              <a:r>
                <a:rPr lang="ja-JP" altLang="en-US" sz="1800" dirty="0">
                  <a:latin typeface="游ゴシック" panose="020B0400000000000000" pitchFamily="50" charset="-128"/>
                </a:rPr>
                <a:t>・光の速さ</a:t>
              </a:r>
              <a:r>
                <a:rPr lang="ja-JP" altLang="en-US" sz="1800" b="1" dirty="0">
                  <a:latin typeface="游ゴシック" panose="020B0400000000000000" pitchFamily="50" charset="-128"/>
                </a:rPr>
                <a:t>：約８分半</a:t>
              </a:r>
              <a:endParaRPr lang="en-US" altLang="ja-JP" sz="1800" b="1" dirty="0">
                <a:latin typeface="游ゴシック" panose="020B0400000000000000" pitchFamily="50" charset="-128"/>
              </a:endParaRPr>
            </a:p>
            <a:p>
              <a:pPr marL="177800" eaLnBrk="1" hangingPunct="1">
                <a:lnSpc>
                  <a:spcPts val="1800"/>
                </a:lnSpc>
                <a:spcBef>
                  <a:spcPct val="50000"/>
                </a:spcBef>
              </a:pPr>
              <a:r>
                <a:rPr lang="ja-JP" altLang="en-US" sz="1800" dirty="0">
                  <a:latin typeface="游ゴシック" panose="020B0400000000000000" pitchFamily="50" charset="-128"/>
                </a:rPr>
                <a:t>・新幹線「やまびこ」</a:t>
              </a:r>
              <a:r>
                <a:rPr lang="en-US" altLang="ja-JP" sz="1800" dirty="0">
                  <a:latin typeface="游ゴシック" panose="020B0400000000000000" pitchFamily="50" charset="-128"/>
                </a:rPr>
                <a:t>:</a:t>
              </a:r>
              <a:r>
                <a:rPr lang="en-US" altLang="ja-JP" sz="1800" b="1" dirty="0">
                  <a:latin typeface="游ゴシック" panose="020B0400000000000000" pitchFamily="50" charset="-128"/>
                </a:rPr>
                <a:t>60</a:t>
              </a:r>
              <a:r>
                <a:rPr lang="ja-JP" altLang="en-US" sz="1800" b="1" dirty="0">
                  <a:latin typeface="游ゴシック" panose="020B0400000000000000" pitchFamily="50" charset="-128"/>
                </a:rPr>
                <a:t>年</a:t>
              </a:r>
              <a:endParaRPr lang="en-US" altLang="ja-JP" sz="1800" b="1" dirty="0">
                <a:latin typeface="游ゴシック" panose="020B0400000000000000" pitchFamily="50" charset="-128"/>
              </a:endParaRPr>
            </a:p>
            <a:p>
              <a:pPr marL="177800" eaLnBrk="1" hangingPunct="1">
                <a:lnSpc>
                  <a:spcPts val="1800"/>
                </a:lnSpc>
                <a:spcBef>
                  <a:spcPct val="50000"/>
                </a:spcBef>
              </a:pPr>
              <a:r>
                <a:rPr lang="ja-JP" altLang="en-US" sz="1800" dirty="0">
                  <a:latin typeface="游ゴシック" panose="020B0400000000000000" pitchFamily="50" charset="-128"/>
                </a:rPr>
                <a:t>・ジェット機</a:t>
              </a:r>
              <a:r>
                <a:rPr lang="en-US" altLang="ja-JP" sz="1800" dirty="0">
                  <a:latin typeface="游ゴシック" panose="020B0400000000000000" pitchFamily="50" charset="-128"/>
                </a:rPr>
                <a:t>:</a:t>
              </a:r>
              <a:r>
                <a:rPr lang="en-US" altLang="ja-JP" sz="1800" b="1" dirty="0">
                  <a:latin typeface="游ゴシック" panose="020B0400000000000000" pitchFamily="50" charset="-128"/>
                </a:rPr>
                <a:t>17</a:t>
              </a:r>
              <a:r>
                <a:rPr lang="ja-JP" altLang="en-US" sz="1800" b="1" dirty="0">
                  <a:latin typeface="游ゴシック" panose="020B0400000000000000" pitchFamily="50" charset="-128"/>
                </a:rPr>
                <a:t>年</a:t>
              </a:r>
              <a:endParaRPr lang="en-US" altLang="ja-JP" sz="1800" b="1" dirty="0">
                <a:latin typeface="游ゴシック" panose="020B0400000000000000" pitchFamily="50" charset="-128"/>
              </a:endParaRPr>
            </a:p>
            <a:p>
              <a:pPr marL="177800" eaLnBrk="1" hangingPunct="1">
                <a:lnSpc>
                  <a:spcPts val="1800"/>
                </a:lnSpc>
                <a:spcBef>
                  <a:spcPct val="50000"/>
                </a:spcBef>
              </a:pPr>
              <a:r>
                <a:rPr lang="ja-JP" altLang="en-US" sz="1800" dirty="0">
                  <a:latin typeface="游ゴシック" panose="020B0400000000000000" pitchFamily="50" charset="-128"/>
                </a:rPr>
                <a:t>・自転車</a:t>
              </a:r>
              <a:r>
                <a:rPr lang="en-US" altLang="ja-JP" sz="1800" dirty="0">
                  <a:latin typeface="游ゴシック" panose="020B0400000000000000" pitchFamily="50" charset="-128"/>
                </a:rPr>
                <a:t>:</a:t>
              </a:r>
              <a:r>
                <a:rPr lang="en-US" altLang="ja-JP" sz="1800" b="1" dirty="0">
                  <a:latin typeface="游ゴシック" panose="020B0400000000000000" pitchFamily="50" charset="-128"/>
                </a:rPr>
                <a:t>570</a:t>
              </a:r>
              <a:r>
                <a:rPr lang="ja-JP" altLang="en-US" sz="1800" b="1" dirty="0">
                  <a:latin typeface="游ゴシック" panose="020B0400000000000000" pitchFamily="50" charset="-128"/>
                </a:rPr>
                <a:t>年</a:t>
              </a:r>
              <a:endParaRPr lang="en-US" altLang="ja-JP" sz="1800" b="1" dirty="0">
                <a:latin typeface="游ゴシック" panose="020B0400000000000000" pitchFamily="50" charset="-128"/>
              </a:endParaRPr>
            </a:p>
            <a:p>
              <a:pPr marL="177800" eaLnBrk="1" hangingPunct="1">
                <a:lnSpc>
                  <a:spcPts val="1800"/>
                </a:lnSpc>
                <a:spcBef>
                  <a:spcPct val="50000"/>
                </a:spcBef>
              </a:pPr>
              <a:r>
                <a:rPr lang="ja-JP" altLang="en-US" sz="1800" dirty="0">
                  <a:latin typeface="游ゴシック" panose="020B0400000000000000" pitchFamily="50" charset="-128"/>
                </a:rPr>
                <a:t>・歩いたら：</a:t>
              </a:r>
              <a:r>
                <a:rPr lang="en-US" altLang="ja-JP" sz="1800" b="1" dirty="0">
                  <a:latin typeface="游ゴシック" panose="020B0400000000000000" pitchFamily="50" charset="-128"/>
                </a:rPr>
                <a:t>2000</a:t>
              </a:r>
              <a:r>
                <a:rPr lang="ja-JP" altLang="en-US" sz="1800" b="1" dirty="0">
                  <a:latin typeface="游ゴシック" panose="020B0400000000000000" pitchFamily="50" charset="-128"/>
                </a:rPr>
                <a:t>年</a:t>
              </a:r>
              <a:endParaRPr lang="en-US" altLang="ja-JP" sz="1800" b="1" dirty="0">
                <a:latin typeface="游ゴシック" panose="020B0400000000000000" pitchFamily="50" charset="-128"/>
              </a:endParaRPr>
            </a:p>
          </p:txBody>
        </p:sp>
        <p:pic>
          <p:nvPicPr>
            <p:cNvPr id="15" name="図 14">
              <a:extLst>
                <a:ext uri="{FF2B5EF4-FFF2-40B4-BE49-F238E27FC236}">
                  <a16:creationId xmlns:a16="http://schemas.microsoft.com/office/drawing/2014/main" id="{95AD23CE-84F4-418D-B5AA-421522DB0E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8441" y="1280326"/>
              <a:ext cx="1471277" cy="1471277"/>
            </a:xfrm>
            <a:prstGeom prst="rect">
              <a:avLst/>
            </a:prstGeom>
          </p:spPr>
        </p:pic>
        <p:pic>
          <p:nvPicPr>
            <p:cNvPr id="27" name="図 26">
              <a:extLst>
                <a:ext uri="{FF2B5EF4-FFF2-40B4-BE49-F238E27FC236}">
                  <a16:creationId xmlns:a16="http://schemas.microsoft.com/office/drawing/2014/main" id="{5A4530DB-EDCB-426A-9198-E01B2454D8DF}"/>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623342" y="1280326"/>
              <a:ext cx="838289" cy="628717"/>
            </a:xfrm>
            <a:prstGeom prst="rect">
              <a:avLst/>
            </a:prstGeom>
          </p:spPr>
        </p:pic>
        <p:pic>
          <p:nvPicPr>
            <p:cNvPr id="29" name="図 28">
              <a:extLst>
                <a:ext uri="{FF2B5EF4-FFF2-40B4-BE49-F238E27FC236}">
                  <a16:creationId xmlns:a16="http://schemas.microsoft.com/office/drawing/2014/main" id="{EEFEC347-5A90-460B-BA14-B67F4E258460}"/>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795748" y="1953308"/>
              <a:ext cx="697313" cy="522985"/>
            </a:xfrm>
            <a:prstGeom prst="rect">
              <a:avLst/>
            </a:prstGeom>
          </p:spPr>
        </p:pic>
        <p:pic>
          <p:nvPicPr>
            <p:cNvPr id="31" name="図 30">
              <a:extLst>
                <a:ext uri="{FF2B5EF4-FFF2-40B4-BE49-F238E27FC236}">
                  <a16:creationId xmlns:a16="http://schemas.microsoft.com/office/drawing/2014/main" id="{31988BB5-DB0B-4C74-B6BD-442D285E8A64}"/>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5983627" y="2304992"/>
              <a:ext cx="756741" cy="504693"/>
            </a:xfrm>
            <a:prstGeom prst="rect">
              <a:avLst/>
            </a:prstGeom>
          </p:spPr>
        </p:pic>
        <p:pic>
          <p:nvPicPr>
            <p:cNvPr id="7171" name="図 7170">
              <a:extLst>
                <a:ext uri="{FF2B5EF4-FFF2-40B4-BE49-F238E27FC236}">
                  <a16:creationId xmlns:a16="http://schemas.microsoft.com/office/drawing/2014/main" id="{331BC7A7-E77D-4E53-A61A-D2D15D396BEB}"/>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6776023" y="2541353"/>
              <a:ext cx="717038" cy="580218"/>
            </a:xfrm>
            <a:prstGeom prst="rect">
              <a:avLst/>
            </a:prstGeom>
          </p:spPr>
        </p:pic>
        <p:pic>
          <p:nvPicPr>
            <p:cNvPr id="7174" name="図 7173">
              <a:extLst>
                <a:ext uri="{FF2B5EF4-FFF2-40B4-BE49-F238E27FC236}">
                  <a16:creationId xmlns:a16="http://schemas.microsoft.com/office/drawing/2014/main" id="{14497774-B053-4F85-94E1-EA8E1078ACCA}"/>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7592817" y="2875430"/>
              <a:ext cx="410714" cy="492242"/>
            </a:xfrm>
            <a:prstGeom prst="rect">
              <a:avLst/>
            </a:prstGeom>
          </p:spPr>
        </p:pic>
      </p:grpSp>
      <p:cxnSp>
        <p:nvCxnSpPr>
          <p:cNvPr id="17" name="直線コネクタ 16">
            <a:extLst>
              <a:ext uri="{FF2B5EF4-FFF2-40B4-BE49-F238E27FC236}">
                <a16:creationId xmlns:a16="http://schemas.microsoft.com/office/drawing/2014/main" id="{9A0D4A6E-3341-4F20-BAD6-04E40BD36C56}"/>
              </a:ext>
            </a:extLst>
          </p:cNvPr>
          <p:cNvCxnSpPr>
            <a:cxnSpLocks/>
          </p:cNvCxnSpPr>
          <p:nvPr/>
        </p:nvCxnSpPr>
        <p:spPr>
          <a:xfrm>
            <a:off x="4054611" y="844834"/>
            <a:ext cx="0" cy="5765877"/>
          </a:xfrm>
          <a:prstGeom prst="line">
            <a:avLst/>
          </a:prstGeom>
          <a:ln w="19050">
            <a:solidFill>
              <a:srgbClr val="CCFF33"/>
            </a:solidFill>
            <a:prstDash val="sysDash"/>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40B0D0E0-BFA6-402C-A3A7-7172E53DF7BA}"/>
              </a:ext>
            </a:extLst>
          </p:cNvPr>
          <p:cNvGrpSpPr/>
          <p:nvPr/>
        </p:nvGrpSpPr>
        <p:grpSpPr>
          <a:xfrm>
            <a:off x="4054611" y="3855159"/>
            <a:ext cx="4540988" cy="2089509"/>
            <a:chOff x="4054611" y="3855159"/>
            <a:chExt cx="4540988" cy="2089509"/>
          </a:xfrm>
        </p:grpSpPr>
        <p:sp>
          <p:nvSpPr>
            <p:cNvPr id="18" name="Text Box 5">
              <a:extLst>
                <a:ext uri="{FF2B5EF4-FFF2-40B4-BE49-F238E27FC236}">
                  <a16:creationId xmlns:a16="http://schemas.microsoft.com/office/drawing/2014/main" id="{66E37594-61A1-402E-A47B-73E48106E048}"/>
                </a:ext>
              </a:extLst>
            </p:cNvPr>
            <p:cNvSpPr txBox="1">
              <a:spLocks noChangeArrowheads="1"/>
            </p:cNvSpPr>
            <p:nvPr/>
          </p:nvSpPr>
          <p:spPr bwMode="auto">
            <a:xfrm>
              <a:off x="4054611" y="3855159"/>
              <a:ext cx="4070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３．太陽の寿命</a:t>
              </a:r>
            </a:p>
          </p:txBody>
        </p:sp>
        <p:sp>
          <p:nvSpPr>
            <p:cNvPr id="19" name="Text Box 5">
              <a:extLst>
                <a:ext uri="{FF2B5EF4-FFF2-40B4-BE49-F238E27FC236}">
                  <a16:creationId xmlns:a16="http://schemas.microsoft.com/office/drawing/2014/main" id="{074D8F8F-FC2F-4B49-9B59-0826F3D2510F}"/>
                </a:ext>
              </a:extLst>
            </p:cNvPr>
            <p:cNvSpPr txBox="1">
              <a:spLocks noChangeArrowheads="1"/>
            </p:cNvSpPr>
            <p:nvPr/>
          </p:nvSpPr>
          <p:spPr bwMode="auto">
            <a:xfrm>
              <a:off x="4524679" y="4395526"/>
              <a:ext cx="4070920" cy="154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ct val="50000"/>
                </a:spcBef>
              </a:pPr>
              <a:r>
                <a:rPr lang="ja-JP" altLang="en-US" sz="1800" dirty="0">
                  <a:latin typeface="ＭＳ Ｐゴシック" panose="020B0600070205080204" pitchFamily="50" charset="-128"/>
                </a:rPr>
                <a:t>（１）太陽が誕生したのは約４６憶年前</a:t>
              </a:r>
              <a:endParaRPr lang="en-US" altLang="ja-JP" sz="1800" dirty="0">
                <a:latin typeface="ＭＳ Ｐゴシック" panose="020B0600070205080204" pitchFamily="50" charset="-128"/>
              </a:endParaRPr>
            </a:p>
            <a:p>
              <a:pPr eaLnBrk="1" hangingPunct="1">
                <a:lnSpc>
                  <a:spcPts val="1600"/>
                </a:lnSpc>
                <a:spcBef>
                  <a:spcPct val="50000"/>
                </a:spcBef>
              </a:pPr>
              <a:r>
                <a:rPr lang="ja-JP" altLang="en-US" sz="1800" dirty="0">
                  <a:latin typeface="ＭＳ Ｐゴシック" panose="020B0600070205080204" pitchFamily="50" charset="-128"/>
                </a:rPr>
                <a:t>（２）現在から約５０憶年までは同じ状態。</a:t>
              </a:r>
              <a:endParaRPr lang="en-US" altLang="ja-JP" sz="1800" dirty="0">
                <a:latin typeface="ＭＳ Ｐゴシック" panose="020B0600070205080204" pitchFamily="50" charset="-128"/>
              </a:endParaRPr>
            </a:p>
            <a:p>
              <a:pPr marL="265113" indent="-265113" eaLnBrk="1" hangingPunct="1">
                <a:lnSpc>
                  <a:spcPts val="2000"/>
                </a:lnSpc>
                <a:spcBef>
                  <a:spcPct val="50000"/>
                </a:spcBef>
              </a:pPr>
              <a:r>
                <a:rPr lang="ja-JP" altLang="en-US" sz="1800" dirty="0">
                  <a:latin typeface="ＭＳ Ｐゴシック" panose="020B0600070205080204" pitchFamily="50" charset="-128"/>
                </a:rPr>
                <a:t>（３）５０憶年後は次第にふくらみ、表面温度が低くなる。その後は外側のガスが抜けて行く（まだ不明な点が多い）</a:t>
              </a:r>
            </a:p>
          </p:txBody>
        </p:sp>
      </p:grpSp>
      <p:sp>
        <p:nvSpPr>
          <p:cNvPr id="23" name="Rectangle 2">
            <a:extLst>
              <a:ext uri="{FF2B5EF4-FFF2-40B4-BE49-F238E27FC236}">
                <a16:creationId xmlns:a16="http://schemas.microsoft.com/office/drawing/2014/main" id="{4FCB4F8E-74B2-4DD2-AB7B-566A9C2398FC}"/>
              </a:ext>
            </a:extLst>
          </p:cNvPr>
          <p:cNvSpPr>
            <a:spLocks noChangeArrowheads="1"/>
          </p:cNvSpPr>
          <p:nvPr/>
        </p:nvSpPr>
        <p:spPr bwMode="gray">
          <a:xfrm>
            <a:off x="0" y="-80843"/>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たいよう　　　　　　　　　</a:t>
            </a:r>
          </a:p>
        </p:txBody>
      </p:sp>
    </p:spTree>
    <p:extLst>
      <p:ext uri="{BB962C8B-B14F-4D97-AF65-F5344CB8AC3E}">
        <p14:creationId xmlns:p14="http://schemas.microsoft.com/office/powerpoint/2010/main" val="8144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0" y="173121"/>
            <a:ext cx="7772400" cy="720725"/>
          </a:xfrm>
        </p:spPr>
        <p:txBody>
          <a:bodyPr/>
          <a:lstStyle/>
          <a:p>
            <a:pPr eaLnBrk="1" hangingPunct="1"/>
            <a:r>
              <a:rPr lang="ja-JP" altLang="en-US" sz="3200" dirty="0">
                <a:ea typeface="ＭＳ Ｐゴシック" panose="020B0600070205080204" pitchFamily="50" charset="-128"/>
              </a:rPr>
              <a:t>太陽の中は？</a:t>
            </a:r>
          </a:p>
        </p:txBody>
      </p:sp>
      <p:sp>
        <p:nvSpPr>
          <p:cNvPr id="2" name="フッター プレースホルダー 1">
            <a:extLst>
              <a:ext uri="{FF2B5EF4-FFF2-40B4-BE49-F238E27FC236}">
                <a16:creationId xmlns:a16="http://schemas.microsoft.com/office/drawing/2014/main" id="{AE479C63-80BF-4735-861F-6E9BE8DC861C}"/>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pic>
        <p:nvPicPr>
          <p:cNvPr id="19" name="図 18">
            <a:extLst>
              <a:ext uri="{FF2B5EF4-FFF2-40B4-BE49-F238E27FC236}">
                <a16:creationId xmlns:a16="http://schemas.microsoft.com/office/drawing/2014/main" id="{FC11AD87-6207-4561-82B9-0DA85A404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92" y="750555"/>
            <a:ext cx="3025896" cy="2340026"/>
          </a:xfrm>
          <a:prstGeom prst="rect">
            <a:avLst/>
          </a:prstGeom>
        </p:spPr>
      </p:pic>
      <p:graphicFrame>
        <p:nvGraphicFramePr>
          <p:cNvPr id="21" name="表 42">
            <a:extLst>
              <a:ext uri="{FF2B5EF4-FFF2-40B4-BE49-F238E27FC236}">
                <a16:creationId xmlns:a16="http://schemas.microsoft.com/office/drawing/2014/main" id="{98A77196-3E4D-4DE1-9C22-07807A80BA0F}"/>
              </a:ext>
            </a:extLst>
          </p:cNvPr>
          <p:cNvGraphicFramePr>
            <a:graphicFrameLocks noGrp="1"/>
          </p:cNvGraphicFramePr>
          <p:nvPr>
            <p:extLst>
              <p:ext uri="{D42A27DB-BD31-4B8C-83A1-F6EECF244321}">
                <p14:modId xmlns:p14="http://schemas.microsoft.com/office/powerpoint/2010/main" val="2423422378"/>
              </p:ext>
            </p:extLst>
          </p:nvPr>
        </p:nvGraphicFramePr>
        <p:xfrm>
          <a:off x="3218707" y="750555"/>
          <a:ext cx="5659539" cy="5056315"/>
        </p:xfrm>
        <a:graphic>
          <a:graphicData uri="http://schemas.openxmlformats.org/drawingml/2006/table">
            <a:tbl>
              <a:tblPr>
                <a:tableStyleId>{5C22544A-7EE6-4342-B048-85BDC9FD1C3A}</a:tableStyleId>
              </a:tblPr>
              <a:tblGrid>
                <a:gridCol w="889486">
                  <a:extLst>
                    <a:ext uri="{9D8B030D-6E8A-4147-A177-3AD203B41FA5}">
                      <a16:colId xmlns:a16="http://schemas.microsoft.com/office/drawing/2014/main" val="542126060"/>
                    </a:ext>
                  </a:extLst>
                </a:gridCol>
                <a:gridCol w="4770053">
                  <a:extLst>
                    <a:ext uri="{9D8B030D-6E8A-4147-A177-3AD203B41FA5}">
                      <a16:colId xmlns:a16="http://schemas.microsoft.com/office/drawing/2014/main" val="1128182687"/>
                    </a:ext>
                  </a:extLst>
                </a:gridCol>
              </a:tblGrid>
              <a:tr h="561927">
                <a:tc>
                  <a:txBody>
                    <a:bodyPr/>
                    <a:lstStyle/>
                    <a:p>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核</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r>
                        <a:rPr lang="ja-JP" altLang="en-US" dirty="0">
                          <a:latin typeface="ＭＳ Ｐゴシック" panose="020B0600070205080204" pitchFamily="50" charset="-128"/>
                          <a:ea typeface="ＭＳ Ｐゴシック" panose="020B0600070205080204" pitchFamily="50" charset="-128"/>
                        </a:rPr>
                        <a:t>核融合により水素がヘリウムに変わり、光子を放つ太陽の炉。約</a:t>
                      </a:r>
                      <a:r>
                        <a:rPr lang="en-US" altLang="ja-JP" dirty="0">
                          <a:latin typeface="ＭＳ Ｐゴシック" panose="020B0600070205080204" pitchFamily="50" charset="-128"/>
                          <a:ea typeface="ＭＳ Ｐゴシック" panose="020B0600070205080204" pitchFamily="50" charset="-128"/>
                        </a:rPr>
                        <a:t>1600</a:t>
                      </a:r>
                      <a:r>
                        <a:rPr lang="ja-JP" altLang="en-US" dirty="0">
                          <a:latin typeface="ＭＳ Ｐゴシック" panose="020B0600070205080204" pitchFamily="50" charset="-128"/>
                          <a:ea typeface="ＭＳ Ｐゴシック" panose="020B0600070205080204" pitchFamily="50" charset="-128"/>
                        </a:rPr>
                        <a:t>万度</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903114366"/>
                  </a:ext>
                </a:extLst>
              </a:tr>
              <a:tr h="669890">
                <a:tc>
                  <a:txBody>
                    <a:bodyPr/>
                    <a:lstStyle/>
                    <a:p>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放射層</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r>
                        <a:rPr lang="ja-JP" altLang="en-US" dirty="0">
                          <a:latin typeface="ＭＳ Ｐゴシック" panose="020B0600070205080204" pitchFamily="50" charset="-128"/>
                          <a:ea typeface="ＭＳ Ｐゴシック" panose="020B0600070205080204" pitchFamily="50" charset="-128"/>
                        </a:rPr>
                        <a:t>核を囲む層。ガスが極めて強く圧縮されているため、核が放つ光子がこの放射層を通過して太陽の表面に出るまで何十万年もかかる。</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696686140"/>
                  </a:ext>
                </a:extLst>
              </a:tr>
              <a:tr h="669890">
                <a:tc>
                  <a:txBody>
                    <a:bodyPr/>
                    <a:lstStyle/>
                    <a:p>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対流層</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r>
                        <a:rPr lang="ja-JP" altLang="en-US" dirty="0">
                          <a:latin typeface="ＭＳ Ｐゴシック" panose="020B0600070205080204" pitchFamily="50" charset="-128"/>
                          <a:ea typeface="ＭＳ Ｐゴシック" panose="020B0600070205080204" pitchFamily="50" charset="-128"/>
                        </a:rPr>
                        <a:t>ポットの湯が沸騰しているようにプラズマ</a:t>
                      </a:r>
                      <a:r>
                        <a:rPr lang="ja-JP" altLang="en-US" sz="1400" dirty="0">
                          <a:latin typeface="ＭＳ Ｐゴシック" panose="020B0600070205080204" pitchFamily="50" charset="-128"/>
                          <a:ea typeface="ＭＳ Ｐゴシック" panose="020B0600070205080204" pitchFamily="50" charset="-128"/>
                        </a:rPr>
                        <a:t>（</a:t>
                      </a:r>
                      <a:r>
                        <a:rPr lang="en-US" altLang="ja-JP" sz="1400" dirty="0">
                          <a:latin typeface="ＭＳ Ｐゴシック" panose="020B0600070205080204" pitchFamily="50" charset="-128"/>
                          <a:ea typeface="ＭＳ Ｐゴシック" panose="020B0600070205080204" pitchFamily="50" charset="-128"/>
                        </a:rPr>
                        <a:t>※1</a:t>
                      </a:r>
                      <a:r>
                        <a:rPr lang="ja-JP" altLang="en-US" sz="1400"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が撹拌されている領域。プラズマは太陽の内部から立ち上がっては、また内部へ戻る。</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116853311"/>
                  </a:ext>
                </a:extLst>
              </a:tr>
              <a:tr h="669890">
                <a:tc>
                  <a:txBody>
                    <a:bodyPr/>
                    <a:lstStyle/>
                    <a:p>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光球面</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r>
                        <a:rPr lang="ja-JP" altLang="en-US" dirty="0">
                          <a:latin typeface="ＭＳ Ｐゴシック" panose="020B0600070205080204" pitchFamily="50" charset="-128"/>
                          <a:ea typeface="ＭＳ Ｐゴシック" panose="020B0600070205080204" pitchFamily="50" charset="-128"/>
                        </a:rPr>
                        <a:t>太陽が半透明（内部）から透明（外部）になり可視光になる境界線。地球に必要な可視光や紫外線なども放出している。約</a:t>
                      </a:r>
                      <a:r>
                        <a:rPr lang="en-US" altLang="ja-JP" dirty="0">
                          <a:latin typeface="ＭＳ Ｐゴシック" panose="020B0600070205080204" pitchFamily="50" charset="-128"/>
                          <a:ea typeface="ＭＳ Ｐゴシック" panose="020B0600070205080204" pitchFamily="50" charset="-128"/>
                        </a:rPr>
                        <a:t>6000</a:t>
                      </a:r>
                      <a:r>
                        <a:rPr lang="ja-JP" altLang="en-US" dirty="0">
                          <a:latin typeface="ＭＳ Ｐゴシック" panose="020B0600070205080204" pitchFamily="50" charset="-128"/>
                          <a:ea typeface="ＭＳ Ｐゴシック" panose="020B0600070205080204" pitchFamily="50" charset="-128"/>
                        </a:rPr>
                        <a:t>度</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727590559"/>
                  </a:ext>
                </a:extLst>
              </a:tr>
              <a:tr h="669890">
                <a:tc>
                  <a:txBody>
                    <a:bodyPr/>
                    <a:lstStyle/>
                    <a:p>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彩層面</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r>
                        <a:rPr lang="ja-JP" altLang="en-US" dirty="0">
                          <a:latin typeface="ＭＳ Ｐゴシック" panose="020B0600070205080204" pitchFamily="50" charset="-128"/>
                          <a:ea typeface="ＭＳ Ｐゴシック" panose="020B0600070205080204" pitchFamily="50" charset="-128"/>
                        </a:rPr>
                        <a:t>光球面のすぐ上にある赤オレンジ色の不均一なガス層。</a:t>
                      </a:r>
                      <a:r>
                        <a:rPr lang="ja-JP" altLang="en-US" sz="1800" dirty="0">
                          <a:effectLst/>
                          <a:latin typeface="ＭＳ Ｐゴシック" panose="020B0600070205080204" pitchFamily="50" charset="-128"/>
                          <a:ea typeface="ＭＳ Ｐゴシック" panose="020B0600070205080204" pitchFamily="50" charset="-128"/>
                        </a:rPr>
                        <a:t>皆既日食の時に太陽の赤い「ふちどり」として見える。約</a:t>
                      </a:r>
                      <a:r>
                        <a:rPr lang="en-US" altLang="ja-JP" sz="1800" dirty="0">
                          <a:effectLst/>
                          <a:latin typeface="ＭＳ Ｐゴシック" panose="020B0600070205080204" pitchFamily="50" charset="-128"/>
                          <a:ea typeface="ＭＳ Ｐゴシック" panose="020B0600070205080204" pitchFamily="50" charset="-128"/>
                        </a:rPr>
                        <a:t>9000</a:t>
                      </a:r>
                      <a:r>
                        <a:rPr lang="ja-JP" altLang="en-US" sz="1800" dirty="0">
                          <a:effectLst/>
                          <a:latin typeface="ＭＳ Ｐゴシック" panose="020B0600070205080204" pitchFamily="50" charset="-128"/>
                          <a:ea typeface="ＭＳ Ｐゴシック" panose="020B0600070205080204" pitchFamily="50" charset="-128"/>
                        </a:rPr>
                        <a:t>度。</a:t>
                      </a:r>
                      <a:endParaRPr lang="ja-JP" altLang="en-US" dirty="0">
                        <a:latin typeface="ＭＳ Ｐゴシック" panose="020B0600070205080204" pitchFamily="50" charset="-128"/>
                        <a:ea typeface="ＭＳ Ｐゴシック" panose="020B0600070205080204" pitchFamily="50" charset="-128"/>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769002220"/>
                  </a:ext>
                </a:extLst>
              </a:tr>
              <a:tr h="503929">
                <a:tc>
                  <a:txBody>
                    <a:bodyPr/>
                    <a:lstStyle/>
                    <a:p>
                      <a:r>
                        <a:rPr lang="ja-JP" altLang="en-US" dirty="0">
                          <a:latin typeface="ＭＳ Ｐゴシック" panose="020B0600070205080204" pitchFamily="50" charset="-128"/>
                          <a:ea typeface="ＭＳ Ｐゴシック" panose="020B0600070205080204" pitchFamily="50" charset="-128"/>
                        </a:rPr>
                        <a:t>コロナ</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r>
                        <a:rPr lang="ja-JP" altLang="en-US" sz="1800" dirty="0">
                          <a:effectLst/>
                          <a:latin typeface="ＭＳ Ｐゴシック" panose="020B0600070205080204" pitchFamily="50" charset="-128"/>
                          <a:ea typeface="ＭＳ Ｐゴシック" panose="020B0600070205080204" pitchFamily="50" charset="-128"/>
                        </a:rPr>
                        <a:t>外側の大気層で</a:t>
                      </a:r>
                      <a:r>
                        <a:rPr lang="en-US" altLang="ja-JP" sz="1800" dirty="0">
                          <a:effectLst/>
                          <a:latin typeface="ＭＳ Ｐゴシック" panose="020B0600070205080204" pitchFamily="50" charset="-128"/>
                          <a:ea typeface="ＭＳ Ｐゴシック" panose="020B0600070205080204" pitchFamily="50" charset="-128"/>
                        </a:rPr>
                        <a:t>200</a:t>
                      </a:r>
                      <a:r>
                        <a:rPr lang="ja-JP" altLang="en-US" sz="1800" dirty="0">
                          <a:effectLst/>
                          <a:latin typeface="ＭＳ Ｐゴシック" panose="020B0600070205080204" pitchFamily="50" charset="-128"/>
                          <a:ea typeface="ＭＳ Ｐゴシック" panose="020B0600070205080204" pitchFamily="50" charset="-128"/>
                        </a:rPr>
                        <a:t>万度にも達するが、その理由はまだ明らかではない。</a:t>
                      </a:r>
                      <a:endParaRPr lang="ja-JP" altLang="en-US" dirty="0">
                        <a:latin typeface="ＭＳ Ｐゴシック" panose="020B0600070205080204" pitchFamily="50" charset="-128"/>
                        <a:ea typeface="ＭＳ Ｐゴシック" panose="020B0600070205080204" pitchFamily="50" charset="-128"/>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779501850"/>
                  </a:ext>
                </a:extLst>
              </a:tr>
              <a:tr h="363760">
                <a:tc>
                  <a:txBody>
                    <a:bodyPr/>
                    <a:lstStyle/>
                    <a:p>
                      <a:pPr>
                        <a:lnSpc>
                          <a:spcPct val="150000"/>
                        </a:lnSpc>
                      </a:pPr>
                      <a:r>
                        <a:rPr kumimoji="1" lang="ja-JP" altLang="en-US" dirty="0">
                          <a:latin typeface="ＭＳ Ｐゴシック" panose="020B0600070205080204" pitchFamily="50" charset="-128"/>
                          <a:ea typeface="ＭＳ Ｐゴシック" panose="020B0600070205080204" pitchFamily="50" charset="-128"/>
                        </a:rPr>
                        <a:t>黒点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nSpc>
                          <a:spcPct val="150000"/>
                        </a:lnSpc>
                      </a:pPr>
                      <a:r>
                        <a:rPr kumimoji="1" lang="ja-JP" altLang="en-US" dirty="0">
                          <a:latin typeface="ＭＳ Ｐゴシック" panose="020B0600070205080204" pitchFamily="50" charset="-128"/>
                          <a:ea typeface="ＭＳ Ｐゴシック" panose="020B0600070205080204" pitchFamily="50" charset="-128"/>
                        </a:rPr>
                        <a:t>まわりより温度が低いところ（約</a:t>
                      </a:r>
                      <a:r>
                        <a:rPr kumimoji="1" lang="en-US" altLang="ja-JP" dirty="0">
                          <a:latin typeface="ＭＳ Ｐゴシック" panose="020B0600070205080204" pitchFamily="50" charset="-128"/>
                          <a:ea typeface="ＭＳ Ｐゴシック" panose="020B0600070205080204" pitchFamily="50" charset="-128"/>
                        </a:rPr>
                        <a:t>4000</a:t>
                      </a:r>
                      <a:r>
                        <a:rPr kumimoji="1" lang="ja-JP" altLang="en-US" dirty="0">
                          <a:latin typeface="ＭＳ Ｐゴシック" panose="020B0600070205080204" pitchFamily="50" charset="-128"/>
                          <a:ea typeface="ＭＳ Ｐゴシック" panose="020B0600070205080204" pitchFamily="50" charset="-128"/>
                        </a:rPr>
                        <a:t>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238772441"/>
                  </a:ext>
                </a:extLst>
              </a:tr>
            </a:tbl>
          </a:graphicData>
        </a:graphic>
      </p:graphicFrame>
      <p:pic>
        <p:nvPicPr>
          <p:cNvPr id="22" name="図 21">
            <a:extLst>
              <a:ext uri="{FF2B5EF4-FFF2-40B4-BE49-F238E27FC236}">
                <a16:creationId xmlns:a16="http://schemas.microsoft.com/office/drawing/2014/main" id="{A712E1AF-3917-4FE3-A0C1-9A7A5F53F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53" y="3194905"/>
            <a:ext cx="2221039" cy="1473289"/>
          </a:xfrm>
          <a:prstGeom prst="rect">
            <a:avLst/>
          </a:prstGeom>
        </p:spPr>
      </p:pic>
      <p:cxnSp>
        <p:nvCxnSpPr>
          <p:cNvPr id="7" name="直線矢印コネクタ 6">
            <a:extLst>
              <a:ext uri="{FF2B5EF4-FFF2-40B4-BE49-F238E27FC236}">
                <a16:creationId xmlns:a16="http://schemas.microsoft.com/office/drawing/2014/main" id="{2A412901-54B4-4587-8C6B-2D41D0813841}"/>
              </a:ext>
            </a:extLst>
          </p:cNvPr>
          <p:cNvCxnSpPr>
            <a:cxnSpLocks/>
          </p:cNvCxnSpPr>
          <p:nvPr/>
        </p:nvCxnSpPr>
        <p:spPr>
          <a:xfrm flipH="1">
            <a:off x="1509747" y="1085521"/>
            <a:ext cx="1706634" cy="835047"/>
          </a:xfrm>
          <a:prstGeom prst="straightConnector1">
            <a:avLst/>
          </a:prstGeom>
          <a:ln w="2222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F044C2D9-30A7-43A5-8C4E-AAC9A4F8CD5D}"/>
              </a:ext>
            </a:extLst>
          </p:cNvPr>
          <p:cNvCxnSpPr>
            <a:cxnSpLocks/>
          </p:cNvCxnSpPr>
          <p:nvPr/>
        </p:nvCxnSpPr>
        <p:spPr>
          <a:xfrm flipH="1">
            <a:off x="1871970" y="1682011"/>
            <a:ext cx="1346738" cy="362530"/>
          </a:xfrm>
          <a:prstGeom prst="straightConnector1">
            <a:avLst/>
          </a:prstGeom>
          <a:ln w="2222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88FD6C00-538D-4A52-A58D-DAEA734B230F}"/>
              </a:ext>
            </a:extLst>
          </p:cNvPr>
          <p:cNvCxnSpPr>
            <a:cxnSpLocks/>
          </p:cNvCxnSpPr>
          <p:nvPr/>
        </p:nvCxnSpPr>
        <p:spPr>
          <a:xfrm flipH="1" flipV="1">
            <a:off x="2141973" y="2168986"/>
            <a:ext cx="1076737" cy="302273"/>
          </a:xfrm>
          <a:prstGeom prst="straightConnector1">
            <a:avLst/>
          </a:prstGeom>
          <a:ln w="2222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 Box 5">
            <a:extLst>
              <a:ext uri="{FF2B5EF4-FFF2-40B4-BE49-F238E27FC236}">
                <a16:creationId xmlns:a16="http://schemas.microsoft.com/office/drawing/2014/main" id="{A22D2A87-8D36-4CF0-9F1B-72CF5E6E402B}"/>
              </a:ext>
            </a:extLst>
          </p:cNvPr>
          <p:cNvSpPr txBox="1">
            <a:spLocks noChangeArrowheads="1"/>
          </p:cNvSpPr>
          <p:nvPr/>
        </p:nvSpPr>
        <p:spPr bwMode="auto">
          <a:xfrm>
            <a:off x="3217543" y="5823457"/>
            <a:ext cx="56618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dirty="0">
                <a:latin typeface="ＭＳ Ｐゴシック" panose="020B0600070205080204" pitchFamily="50" charset="-128"/>
              </a:rPr>
              <a:t>※1</a:t>
            </a:r>
            <a:r>
              <a:rPr lang="ja-JP" altLang="en-US" sz="1400" dirty="0">
                <a:latin typeface="ＭＳ Ｐゴシック" panose="020B0600070205080204" pitchFamily="50" charset="-128"/>
              </a:rPr>
              <a:t>　プラズマ：熱で気体の分子が原子に変化し電子が離れる。身近な例では雷も同じ現象。</a:t>
            </a:r>
          </a:p>
        </p:txBody>
      </p:sp>
      <p:cxnSp>
        <p:nvCxnSpPr>
          <p:cNvPr id="17" name="直線矢印コネクタ 16">
            <a:extLst>
              <a:ext uri="{FF2B5EF4-FFF2-40B4-BE49-F238E27FC236}">
                <a16:creationId xmlns:a16="http://schemas.microsoft.com/office/drawing/2014/main" id="{6F7DC8A2-08C3-4E95-A840-C16057BB3918}"/>
              </a:ext>
            </a:extLst>
          </p:cNvPr>
          <p:cNvCxnSpPr>
            <a:cxnSpLocks/>
          </p:cNvCxnSpPr>
          <p:nvPr/>
        </p:nvCxnSpPr>
        <p:spPr>
          <a:xfrm flipH="1" flipV="1">
            <a:off x="1509747" y="2339524"/>
            <a:ext cx="1706637" cy="998990"/>
          </a:xfrm>
          <a:prstGeom prst="straightConnector1">
            <a:avLst/>
          </a:prstGeom>
          <a:ln w="2222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0B602359-12DF-4E22-892D-305D87A77E9C}"/>
              </a:ext>
            </a:extLst>
          </p:cNvPr>
          <p:cNvCxnSpPr>
            <a:cxnSpLocks/>
          </p:cNvCxnSpPr>
          <p:nvPr/>
        </p:nvCxnSpPr>
        <p:spPr>
          <a:xfrm flipH="1" flipV="1">
            <a:off x="2039289" y="3739070"/>
            <a:ext cx="1157274" cy="1798141"/>
          </a:xfrm>
          <a:prstGeom prst="straightConnector1">
            <a:avLst/>
          </a:prstGeom>
          <a:ln w="2222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7C0CBF24-96BC-401E-B1A3-D024E2CE1EFB}"/>
              </a:ext>
            </a:extLst>
          </p:cNvPr>
          <p:cNvCxnSpPr>
            <a:cxnSpLocks/>
          </p:cNvCxnSpPr>
          <p:nvPr/>
        </p:nvCxnSpPr>
        <p:spPr>
          <a:xfrm flipH="1" flipV="1">
            <a:off x="1520622" y="2722875"/>
            <a:ext cx="1573166" cy="1328873"/>
          </a:xfrm>
          <a:prstGeom prst="straightConnector1">
            <a:avLst/>
          </a:prstGeom>
          <a:ln w="2222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2">
            <a:extLst>
              <a:ext uri="{FF2B5EF4-FFF2-40B4-BE49-F238E27FC236}">
                <a16:creationId xmlns:a16="http://schemas.microsoft.com/office/drawing/2014/main" id="{CBE9A964-E31E-4FB2-97DF-5ED60DA6E6A9}"/>
              </a:ext>
            </a:extLst>
          </p:cNvPr>
          <p:cNvSpPr>
            <a:spLocks noChangeArrowheads="1"/>
          </p:cNvSpPr>
          <p:nvPr/>
        </p:nvSpPr>
        <p:spPr bwMode="gray">
          <a:xfrm>
            <a:off x="-21198" y="-28764"/>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たいよう　　　　なか　　　　　　　　　</a:t>
            </a:r>
          </a:p>
        </p:txBody>
      </p:sp>
      <p:sp>
        <p:nvSpPr>
          <p:cNvPr id="15" name="Rectangle 2">
            <a:extLst>
              <a:ext uri="{FF2B5EF4-FFF2-40B4-BE49-F238E27FC236}">
                <a16:creationId xmlns:a16="http://schemas.microsoft.com/office/drawing/2014/main" id="{4E7EF7DB-65FD-4C00-BB82-5B30E73BDE71}"/>
              </a:ext>
            </a:extLst>
          </p:cNvPr>
          <p:cNvSpPr>
            <a:spLocks noChangeArrowheads="1"/>
          </p:cNvSpPr>
          <p:nvPr/>
        </p:nvSpPr>
        <p:spPr bwMode="gray">
          <a:xfrm>
            <a:off x="3161680" y="831474"/>
            <a:ext cx="900011" cy="2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dirty="0">
                <a:latin typeface="游ゴシック" panose="020B0400000000000000" pitchFamily="50" charset="-128"/>
              </a:rPr>
              <a:t>かく</a:t>
            </a:r>
          </a:p>
        </p:txBody>
      </p:sp>
      <p:sp>
        <p:nvSpPr>
          <p:cNvPr id="18" name="Rectangle 2">
            <a:extLst>
              <a:ext uri="{FF2B5EF4-FFF2-40B4-BE49-F238E27FC236}">
                <a16:creationId xmlns:a16="http://schemas.microsoft.com/office/drawing/2014/main" id="{F5B478C3-2B5C-4D6B-8071-A39A5D3C0E86}"/>
              </a:ext>
            </a:extLst>
          </p:cNvPr>
          <p:cNvSpPr>
            <a:spLocks noChangeArrowheads="1"/>
          </p:cNvSpPr>
          <p:nvPr/>
        </p:nvSpPr>
        <p:spPr bwMode="gray">
          <a:xfrm>
            <a:off x="3169056" y="1377594"/>
            <a:ext cx="900011" cy="2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endParaRPr lang="en-US" altLang="ja-JP" sz="1000" dirty="0">
              <a:latin typeface="游ゴシック" panose="020B0400000000000000" pitchFamily="50" charset="-128"/>
            </a:endParaRPr>
          </a:p>
          <a:p>
            <a:pPr eaLnBrk="1" hangingPunct="1"/>
            <a:r>
              <a:rPr lang="ja-JP" altLang="en-US" sz="1000" dirty="0">
                <a:latin typeface="游ゴシック" panose="020B0400000000000000" pitchFamily="50" charset="-128"/>
              </a:rPr>
              <a:t>ほうしゃそう</a:t>
            </a:r>
          </a:p>
        </p:txBody>
      </p:sp>
      <p:sp>
        <p:nvSpPr>
          <p:cNvPr id="23" name="Rectangle 2">
            <a:extLst>
              <a:ext uri="{FF2B5EF4-FFF2-40B4-BE49-F238E27FC236}">
                <a16:creationId xmlns:a16="http://schemas.microsoft.com/office/drawing/2014/main" id="{0B9F8D00-F174-4686-AE46-0E9B923930E2}"/>
              </a:ext>
            </a:extLst>
          </p:cNvPr>
          <p:cNvSpPr>
            <a:spLocks noChangeArrowheads="1"/>
          </p:cNvSpPr>
          <p:nvPr/>
        </p:nvSpPr>
        <p:spPr bwMode="gray">
          <a:xfrm>
            <a:off x="3150815" y="2123252"/>
            <a:ext cx="1002696" cy="33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endParaRPr lang="en-US" altLang="ja-JP" sz="1000" dirty="0">
              <a:latin typeface="游ゴシック" panose="020B0400000000000000" pitchFamily="50" charset="-128"/>
            </a:endParaRPr>
          </a:p>
          <a:p>
            <a:pPr eaLnBrk="1" hangingPunct="1"/>
            <a:r>
              <a:rPr lang="ja-JP" altLang="en-US" sz="1000" dirty="0">
                <a:latin typeface="游ゴシック" panose="020B0400000000000000" pitchFamily="50" charset="-128"/>
              </a:rPr>
              <a:t>たいりゅうそう</a:t>
            </a:r>
          </a:p>
        </p:txBody>
      </p:sp>
      <p:sp>
        <p:nvSpPr>
          <p:cNvPr id="24" name="Rectangle 2">
            <a:extLst>
              <a:ext uri="{FF2B5EF4-FFF2-40B4-BE49-F238E27FC236}">
                <a16:creationId xmlns:a16="http://schemas.microsoft.com/office/drawing/2014/main" id="{42BB81D1-226D-4BA4-AAC5-14A368975078}"/>
              </a:ext>
            </a:extLst>
          </p:cNvPr>
          <p:cNvSpPr>
            <a:spLocks noChangeArrowheads="1"/>
          </p:cNvSpPr>
          <p:nvPr/>
        </p:nvSpPr>
        <p:spPr bwMode="gray">
          <a:xfrm>
            <a:off x="3161680" y="3902009"/>
            <a:ext cx="1420308" cy="33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endParaRPr lang="en-US" altLang="ja-JP" sz="1000" dirty="0">
              <a:latin typeface="游ゴシック" panose="020B0400000000000000" pitchFamily="50" charset="-128"/>
            </a:endParaRPr>
          </a:p>
          <a:p>
            <a:pPr eaLnBrk="1" hangingPunct="1"/>
            <a:endParaRPr lang="en-US" altLang="ja-JP" sz="1000" dirty="0">
              <a:latin typeface="游ゴシック" panose="020B0400000000000000" pitchFamily="50" charset="-128"/>
            </a:endParaRPr>
          </a:p>
          <a:p>
            <a:pPr eaLnBrk="1" hangingPunct="1"/>
            <a:r>
              <a:rPr lang="ja-JP" altLang="en-US" sz="1000" dirty="0">
                <a:latin typeface="游ゴシック" panose="020B0400000000000000" pitchFamily="50" charset="-128"/>
              </a:rPr>
              <a:t>さいそうめん</a:t>
            </a:r>
            <a:endParaRPr lang="en-US" altLang="ja-JP" sz="1000" dirty="0">
              <a:latin typeface="游ゴシック" panose="020B0400000000000000" pitchFamily="50" charset="-128"/>
            </a:endParaRPr>
          </a:p>
          <a:p>
            <a:pPr eaLnBrk="1" hangingPunct="1"/>
            <a:endParaRPr lang="ja-JP" altLang="en-US" sz="1000" dirty="0">
              <a:latin typeface="游ゴシック" panose="020B0400000000000000" pitchFamily="50" charset="-128"/>
            </a:endParaRPr>
          </a:p>
        </p:txBody>
      </p:sp>
      <p:sp>
        <p:nvSpPr>
          <p:cNvPr id="26" name="Rectangle 2">
            <a:extLst>
              <a:ext uri="{FF2B5EF4-FFF2-40B4-BE49-F238E27FC236}">
                <a16:creationId xmlns:a16="http://schemas.microsoft.com/office/drawing/2014/main" id="{51931367-8894-4E44-94FB-640864042E6C}"/>
              </a:ext>
            </a:extLst>
          </p:cNvPr>
          <p:cNvSpPr>
            <a:spLocks noChangeArrowheads="1"/>
          </p:cNvSpPr>
          <p:nvPr/>
        </p:nvSpPr>
        <p:spPr bwMode="gray">
          <a:xfrm>
            <a:off x="3147043" y="3095818"/>
            <a:ext cx="1002696" cy="33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dirty="0">
                <a:latin typeface="游ゴシック" panose="020B0400000000000000" pitchFamily="50" charset="-128"/>
              </a:rPr>
              <a:t>こうきゅうめん</a:t>
            </a:r>
          </a:p>
        </p:txBody>
      </p:sp>
      <p:sp>
        <p:nvSpPr>
          <p:cNvPr id="25" name="Rectangle 2">
            <a:extLst>
              <a:ext uri="{FF2B5EF4-FFF2-40B4-BE49-F238E27FC236}">
                <a16:creationId xmlns:a16="http://schemas.microsoft.com/office/drawing/2014/main" id="{C95393A3-FE20-4680-B413-973882346A04}"/>
              </a:ext>
            </a:extLst>
          </p:cNvPr>
          <p:cNvSpPr>
            <a:spLocks noChangeArrowheads="1"/>
          </p:cNvSpPr>
          <p:nvPr/>
        </p:nvSpPr>
        <p:spPr bwMode="gray">
          <a:xfrm>
            <a:off x="3264455" y="5204462"/>
            <a:ext cx="1420308" cy="33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endParaRPr lang="en-US" altLang="ja-JP" sz="1000" dirty="0">
              <a:latin typeface="游ゴシック" panose="020B0400000000000000" pitchFamily="50" charset="-128"/>
            </a:endParaRPr>
          </a:p>
          <a:p>
            <a:pPr eaLnBrk="1" hangingPunct="1"/>
            <a:endParaRPr lang="en-US" altLang="ja-JP" sz="1000" dirty="0">
              <a:latin typeface="游ゴシック" panose="020B0400000000000000" pitchFamily="50" charset="-128"/>
            </a:endParaRPr>
          </a:p>
          <a:p>
            <a:pPr eaLnBrk="1" hangingPunct="1"/>
            <a:r>
              <a:rPr lang="ja-JP" altLang="en-US" sz="1000" dirty="0">
                <a:latin typeface="游ゴシック" panose="020B0400000000000000" pitchFamily="50" charset="-128"/>
              </a:rPr>
              <a:t>こくてん</a:t>
            </a:r>
            <a:endParaRPr lang="en-US" altLang="ja-JP" sz="1000" dirty="0">
              <a:latin typeface="游ゴシック" panose="020B0400000000000000" pitchFamily="50" charset="-128"/>
            </a:endParaRPr>
          </a:p>
          <a:p>
            <a:pPr eaLnBrk="1" hangingPunct="1"/>
            <a:endParaRPr lang="ja-JP" altLang="en-US" sz="1000" dirty="0">
              <a:latin typeface="游ゴシック" panose="020B0400000000000000" pitchFamily="50" charset="-128"/>
            </a:endParaRPr>
          </a:p>
        </p:txBody>
      </p:sp>
    </p:spTree>
    <p:extLst>
      <p:ext uri="{BB962C8B-B14F-4D97-AF65-F5344CB8AC3E}">
        <p14:creationId xmlns:p14="http://schemas.microsoft.com/office/powerpoint/2010/main" val="40687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7077" y="151066"/>
            <a:ext cx="7772400" cy="720725"/>
          </a:xfrm>
        </p:spPr>
        <p:txBody>
          <a:bodyPr/>
          <a:lstStyle/>
          <a:p>
            <a:pPr eaLnBrk="1" hangingPunct="1"/>
            <a:r>
              <a:rPr lang="ja-JP" altLang="en-US" sz="3200" dirty="0">
                <a:ea typeface="ＭＳ Ｐゴシック" panose="020B0600070205080204" pitchFamily="50" charset="-128"/>
              </a:rPr>
              <a:t>黒点と地球の関係</a:t>
            </a:r>
          </a:p>
        </p:txBody>
      </p:sp>
      <p:sp>
        <p:nvSpPr>
          <p:cNvPr id="4" name="フッター プレースホルダー 3">
            <a:extLst>
              <a:ext uri="{FF2B5EF4-FFF2-40B4-BE49-F238E27FC236}">
                <a16:creationId xmlns:a16="http://schemas.microsoft.com/office/drawing/2014/main" id="{C6E77063-7A16-405B-ADBD-B2E225E76C21}"/>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grpSp>
        <p:nvGrpSpPr>
          <p:cNvPr id="2" name="グループ化 1">
            <a:extLst>
              <a:ext uri="{FF2B5EF4-FFF2-40B4-BE49-F238E27FC236}">
                <a16:creationId xmlns:a16="http://schemas.microsoft.com/office/drawing/2014/main" id="{646D1185-8024-4322-BA10-AF5880BC51AD}"/>
              </a:ext>
            </a:extLst>
          </p:cNvPr>
          <p:cNvGrpSpPr/>
          <p:nvPr/>
        </p:nvGrpSpPr>
        <p:grpSpPr>
          <a:xfrm>
            <a:off x="17064" y="795899"/>
            <a:ext cx="2332826" cy="5621752"/>
            <a:chOff x="17064" y="795899"/>
            <a:chExt cx="2332826" cy="5621752"/>
          </a:xfrm>
        </p:grpSpPr>
        <p:pic>
          <p:nvPicPr>
            <p:cNvPr id="9" name="図 8">
              <a:extLst>
                <a:ext uri="{FF2B5EF4-FFF2-40B4-BE49-F238E27FC236}">
                  <a16:creationId xmlns:a16="http://schemas.microsoft.com/office/drawing/2014/main" id="{200F868F-8890-4409-AF66-C65E2419494D}"/>
                </a:ext>
              </a:extLst>
            </p:cNvPr>
            <p:cNvPicPr>
              <a:picLocks noChangeAspect="1"/>
            </p:cNvPicPr>
            <p:nvPr/>
          </p:nvPicPr>
          <p:blipFill rotWithShape="1">
            <a:blip r:embed="rId3">
              <a:extLst>
                <a:ext uri="{28A0092B-C50C-407E-A947-70E740481C1C}">
                  <a14:useLocalDpi xmlns:a14="http://schemas.microsoft.com/office/drawing/2010/main" val="0"/>
                </a:ext>
              </a:extLst>
            </a:blip>
            <a:srcRect t="11608" r="52391" b="15244"/>
            <a:stretch/>
          </p:blipFill>
          <p:spPr>
            <a:xfrm>
              <a:off x="411964" y="1284911"/>
              <a:ext cx="1530017" cy="1350015"/>
            </a:xfrm>
            <a:prstGeom prst="rect">
              <a:avLst/>
            </a:prstGeom>
          </p:spPr>
        </p:pic>
        <p:sp>
          <p:nvSpPr>
            <p:cNvPr id="13" name="Text Box 5">
              <a:extLst>
                <a:ext uri="{FF2B5EF4-FFF2-40B4-BE49-F238E27FC236}">
                  <a16:creationId xmlns:a16="http://schemas.microsoft.com/office/drawing/2014/main" id="{0E27D76C-B1E7-4460-B451-51E7B6A7BC06}"/>
                </a:ext>
              </a:extLst>
            </p:cNvPr>
            <p:cNvSpPr txBox="1">
              <a:spLocks noChangeArrowheads="1"/>
            </p:cNvSpPr>
            <p:nvPr/>
          </p:nvSpPr>
          <p:spPr bwMode="auto">
            <a:xfrm>
              <a:off x="108601" y="2723828"/>
              <a:ext cx="224128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t>太陽も地球と同じように自転しているが、ガスの固まりで場所によって回る速さが異なる。</a:t>
              </a:r>
              <a:endParaRPr lang="en-US" altLang="ja-JP" sz="1600" dirty="0">
                <a:latin typeface="游ゴシック" panose="020B0400000000000000" pitchFamily="50" charset="-128"/>
              </a:endParaRPr>
            </a:p>
          </p:txBody>
        </p:sp>
        <p:sp>
          <p:nvSpPr>
            <p:cNvPr id="20" name="Text Box 5">
              <a:extLst>
                <a:ext uri="{FF2B5EF4-FFF2-40B4-BE49-F238E27FC236}">
                  <a16:creationId xmlns:a16="http://schemas.microsoft.com/office/drawing/2014/main" id="{D3B9FA82-FE39-4E19-9762-1DB3EE806B17}"/>
                </a:ext>
              </a:extLst>
            </p:cNvPr>
            <p:cNvSpPr txBox="1">
              <a:spLocks noChangeArrowheads="1"/>
            </p:cNvSpPr>
            <p:nvPr/>
          </p:nvSpPr>
          <p:spPr bwMode="auto">
            <a:xfrm>
              <a:off x="17064" y="795899"/>
              <a:ext cx="2157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１．太陽の自転</a:t>
              </a:r>
            </a:p>
          </p:txBody>
        </p:sp>
        <p:sp>
          <p:nvSpPr>
            <p:cNvPr id="14" name="Text Box 5">
              <a:extLst>
                <a:ext uri="{FF2B5EF4-FFF2-40B4-BE49-F238E27FC236}">
                  <a16:creationId xmlns:a16="http://schemas.microsoft.com/office/drawing/2014/main" id="{B180E3E6-F563-4FD1-A812-B55D3C8690CB}"/>
                </a:ext>
              </a:extLst>
            </p:cNvPr>
            <p:cNvSpPr txBox="1">
              <a:spLocks noChangeArrowheads="1"/>
            </p:cNvSpPr>
            <p:nvPr/>
          </p:nvSpPr>
          <p:spPr bwMode="auto">
            <a:xfrm>
              <a:off x="130507" y="5340433"/>
              <a:ext cx="21280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t>中央の赤道付近では、１回転で約２５日。北極や南極で３６日、ねじれながら回る。</a:t>
              </a:r>
              <a:endParaRPr lang="en-US" altLang="ja-JP" sz="1600" dirty="0">
                <a:latin typeface="游ゴシック" panose="020B0400000000000000" pitchFamily="50" charset="-128"/>
              </a:endParaRPr>
            </a:p>
          </p:txBody>
        </p:sp>
        <p:pic>
          <p:nvPicPr>
            <p:cNvPr id="15" name="図 14">
              <a:extLst>
                <a:ext uri="{FF2B5EF4-FFF2-40B4-BE49-F238E27FC236}">
                  <a16:creationId xmlns:a16="http://schemas.microsoft.com/office/drawing/2014/main" id="{23BE4A9A-016E-49D7-B53D-974093D2D58D}"/>
                </a:ext>
              </a:extLst>
            </p:cNvPr>
            <p:cNvPicPr>
              <a:picLocks noChangeAspect="1"/>
            </p:cNvPicPr>
            <p:nvPr/>
          </p:nvPicPr>
          <p:blipFill rotWithShape="1">
            <a:blip r:embed="rId3">
              <a:extLst>
                <a:ext uri="{28A0092B-C50C-407E-A947-70E740481C1C}">
                  <a14:useLocalDpi xmlns:a14="http://schemas.microsoft.com/office/drawing/2010/main" val="0"/>
                </a:ext>
              </a:extLst>
            </a:blip>
            <a:srcRect l="51315" t="7520" r="3000" b="15022"/>
            <a:stretch/>
          </p:blipFill>
          <p:spPr>
            <a:xfrm>
              <a:off x="364605" y="3845709"/>
              <a:ext cx="1468192" cy="1429555"/>
            </a:xfrm>
            <a:prstGeom prst="rect">
              <a:avLst/>
            </a:prstGeom>
          </p:spPr>
        </p:pic>
      </p:grpSp>
      <p:grpSp>
        <p:nvGrpSpPr>
          <p:cNvPr id="7" name="グループ化 6">
            <a:extLst>
              <a:ext uri="{FF2B5EF4-FFF2-40B4-BE49-F238E27FC236}">
                <a16:creationId xmlns:a16="http://schemas.microsoft.com/office/drawing/2014/main" id="{AD97C14F-631A-43AE-8236-03B51D3C03CD}"/>
              </a:ext>
            </a:extLst>
          </p:cNvPr>
          <p:cNvGrpSpPr/>
          <p:nvPr/>
        </p:nvGrpSpPr>
        <p:grpSpPr>
          <a:xfrm>
            <a:off x="2349890" y="804796"/>
            <a:ext cx="3948171" cy="6015336"/>
            <a:chOff x="2349890" y="804796"/>
            <a:chExt cx="3948171" cy="6015336"/>
          </a:xfrm>
        </p:grpSpPr>
        <p:pic>
          <p:nvPicPr>
            <p:cNvPr id="11" name="図 10">
              <a:extLst>
                <a:ext uri="{FF2B5EF4-FFF2-40B4-BE49-F238E27FC236}">
                  <a16:creationId xmlns:a16="http://schemas.microsoft.com/office/drawing/2014/main" id="{FC4F9DC5-554F-4977-85A5-440FACEB1A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2014" y="4216544"/>
              <a:ext cx="1548445" cy="1548445"/>
            </a:xfrm>
            <a:prstGeom prst="rect">
              <a:avLst/>
            </a:prstGeom>
          </p:spPr>
        </p:pic>
        <p:sp>
          <p:nvSpPr>
            <p:cNvPr id="21" name="Text Box 5">
              <a:extLst>
                <a:ext uri="{FF2B5EF4-FFF2-40B4-BE49-F238E27FC236}">
                  <a16:creationId xmlns:a16="http://schemas.microsoft.com/office/drawing/2014/main" id="{8754782E-7D70-4B46-A3E3-EED147919CF4}"/>
                </a:ext>
              </a:extLst>
            </p:cNvPr>
            <p:cNvSpPr txBox="1">
              <a:spLocks noChangeArrowheads="1"/>
            </p:cNvSpPr>
            <p:nvPr/>
          </p:nvSpPr>
          <p:spPr bwMode="auto">
            <a:xfrm>
              <a:off x="2349890" y="804796"/>
              <a:ext cx="3058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２．黒点のできるわけ</a:t>
              </a:r>
            </a:p>
          </p:txBody>
        </p:sp>
        <p:sp>
          <p:nvSpPr>
            <p:cNvPr id="10" name="Text Box 5">
              <a:extLst>
                <a:ext uri="{FF2B5EF4-FFF2-40B4-BE49-F238E27FC236}">
                  <a16:creationId xmlns:a16="http://schemas.microsoft.com/office/drawing/2014/main" id="{7672A150-D842-40C7-B6D2-4A03A3E3B9D3}"/>
                </a:ext>
              </a:extLst>
            </p:cNvPr>
            <p:cNvSpPr txBox="1">
              <a:spLocks noChangeArrowheads="1"/>
            </p:cNvSpPr>
            <p:nvPr/>
          </p:nvSpPr>
          <p:spPr bwMode="auto">
            <a:xfrm>
              <a:off x="2356464" y="5742914"/>
              <a:ext cx="394159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ＭＳ Ｐゴシック" panose="020B0600070205080204" pitchFamily="50" charset="-128"/>
                </a:rPr>
                <a:t>太陽の内部には東西に磁力線が走り、回転による「ねじり」がでる。表面に浮きでた切り口は磁力線のエネルギーにじゃまされ、周囲より温度が低くなり黒点となる。</a:t>
              </a:r>
            </a:p>
          </p:txBody>
        </p:sp>
        <p:pic>
          <p:nvPicPr>
            <p:cNvPr id="3" name="図 2">
              <a:extLst>
                <a:ext uri="{FF2B5EF4-FFF2-40B4-BE49-F238E27FC236}">
                  <a16:creationId xmlns:a16="http://schemas.microsoft.com/office/drawing/2014/main" id="{A2138297-2967-4B22-8A3C-C5AA71318683}"/>
                </a:ext>
              </a:extLst>
            </p:cNvPr>
            <p:cNvPicPr>
              <a:picLocks noChangeAspect="1"/>
            </p:cNvPicPr>
            <p:nvPr/>
          </p:nvPicPr>
          <p:blipFill rotWithShape="1">
            <a:blip r:embed="rId5">
              <a:extLst>
                <a:ext uri="{28A0092B-C50C-407E-A947-70E740481C1C}">
                  <a14:useLocalDpi xmlns:a14="http://schemas.microsoft.com/office/drawing/2010/main" val="0"/>
                </a:ext>
              </a:extLst>
            </a:blip>
            <a:srcRect l="2479" t="15797" r="44392" b="32558"/>
            <a:stretch/>
          </p:blipFill>
          <p:spPr>
            <a:xfrm>
              <a:off x="2622060" y="1147366"/>
              <a:ext cx="2926479" cy="2133559"/>
            </a:xfrm>
            <a:prstGeom prst="rect">
              <a:avLst/>
            </a:prstGeom>
          </p:spPr>
        </p:pic>
        <p:sp>
          <p:nvSpPr>
            <p:cNvPr id="17" name="Text Box 5">
              <a:extLst>
                <a:ext uri="{FF2B5EF4-FFF2-40B4-BE49-F238E27FC236}">
                  <a16:creationId xmlns:a16="http://schemas.microsoft.com/office/drawing/2014/main" id="{C5436D7E-5310-4734-9793-39A570E331CA}"/>
                </a:ext>
              </a:extLst>
            </p:cNvPr>
            <p:cNvSpPr txBox="1">
              <a:spLocks noChangeArrowheads="1"/>
            </p:cNvSpPr>
            <p:nvPr/>
          </p:nvSpPr>
          <p:spPr bwMode="auto">
            <a:xfrm>
              <a:off x="2389603" y="3385547"/>
              <a:ext cx="39084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0" i="0" dirty="0">
                  <a:solidFill>
                    <a:srgbClr val="000000"/>
                  </a:solidFill>
                  <a:effectLst/>
                  <a:latin typeface="ＭＳ Ｐゴシック" panose="020B0600070205080204" pitchFamily="50" charset="-128"/>
                </a:rPr>
                <a:t>棒磁石に砂鉄をまくと、すじ模様があらわれる。この</a:t>
              </a:r>
              <a:r>
                <a:rPr lang="en-US" altLang="ja-JP" sz="1600" b="0" i="0" dirty="0">
                  <a:solidFill>
                    <a:srgbClr val="000000"/>
                  </a:solidFill>
                  <a:effectLst/>
                  <a:latin typeface="ＭＳ Ｐゴシック" panose="020B0600070205080204" pitchFamily="50" charset="-128"/>
                </a:rPr>
                <a:t>N</a:t>
              </a:r>
              <a:r>
                <a:rPr lang="ja-JP" altLang="en-US" sz="1600" b="0" i="0" dirty="0">
                  <a:solidFill>
                    <a:srgbClr val="000000"/>
                  </a:solidFill>
                  <a:effectLst/>
                  <a:latin typeface="ＭＳ Ｐゴシック" panose="020B0600070205080204" pitchFamily="50" charset="-128"/>
                </a:rPr>
                <a:t>極と</a:t>
              </a:r>
              <a:r>
                <a:rPr lang="en-US" altLang="ja-JP" sz="1600" b="0" i="0" dirty="0">
                  <a:solidFill>
                    <a:srgbClr val="000000"/>
                  </a:solidFill>
                  <a:effectLst/>
                  <a:latin typeface="ＭＳ Ｐゴシック" panose="020B0600070205080204" pitchFamily="50" charset="-128"/>
                </a:rPr>
                <a:t>S</a:t>
              </a:r>
              <a:r>
                <a:rPr lang="ja-JP" altLang="en-US" sz="1600" b="0" i="0" dirty="0">
                  <a:solidFill>
                    <a:srgbClr val="000000"/>
                  </a:solidFill>
                  <a:effectLst/>
                  <a:latin typeface="ＭＳ Ｐゴシック" panose="020B0600070205080204" pitchFamily="50" charset="-128"/>
                </a:rPr>
                <a:t>極とを結ぶスジが磁力線になる。磁力線はエネルギーを持っている。</a:t>
              </a:r>
              <a:endParaRPr lang="ja-JP" altLang="en-US" sz="1600" dirty="0">
                <a:latin typeface="ＭＳ Ｐゴシック" panose="020B0600070205080204" pitchFamily="50" charset="-128"/>
              </a:endParaRPr>
            </a:p>
          </p:txBody>
        </p:sp>
        <p:pic>
          <p:nvPicPr>
            <p:cNvPr id="19" name="図 18">
              <a:extLst>
                <a:ext uri="{FF2B5EF4-FFF2-40B4-BE49-F238E27FC236}">
                  <a16:creationId xmlns:a16="http://schemas.microsoft.com/office/drawing/2014/main" id="{CFF52A2F-DA7C-4007-BE21-ADCA93E5EC45}"/>
                </a:ext>
              </a:extLst>
            </p:cNvPr>
            <p:cNvPicPr>
              <a:picLocks noChangeAspect="1"/>
            </p:cNvPicPr>
            <p:nvPr/>
          </p:nvPicPr>
          <p:blipFill rotWithShape="1">
            <a:blip r:embed="rId5">
              <a:extLst>
                <a:ext uri="{28A0092B-C50C-407E-A947-70E740481C1C}">
                  <a14:useLocalDpi xmlns:a14="http://schemas.microsoft.com/office/drawing/2010/main" val="0"/>
                </a:ext>
              </a:extLst>
            </a:blip>
            <a:srcRect l="55348" t="22690" r="10962" b="45898"/>
            <a:stretch/>
          </p:blipFill>
          <p:spPr>
            <a:xfrm>
              <a:off x="4200964" y="4300035"/>
              <a:ext cx="2037897" cy="1425085"/>
            </a:xfrm>
            <a:prstGeom prst="rect">
              <a:avLst/>
            </a:prstGeom>
          </p:spPr>
        </p:pic>
        <p:cxnSp>
          <p:nvCxnSpPr>
            <p:cNvPr id="5" name="直線コネクタ 4">
              <a:extLst>
                <a:ext uri="{FF2B5EF4-FFF2-40B4-BE49-F238E27FC236}">
                  <a16:creationId xmlns:a16="http://schemas.microsoft.com/office/drawing/2014/main" id="{03B8621C-E56B-4779-B2F7-5537D76FFE1F}"/>
                </a:ext>
              </a:extLst>
            </p:cNvPr>
            <p:cNvCxnSpPr>
              <a:cxnSpLocks/>
            </p:cNvCxnSpPr>
            <p:nvPr/>
          </p:nvCxnSpPr>
          <p:spPr>
            <a:xfrm>
              <a:off x="2356464" y="813158"/>
              <a:ext cx="0" cy="5765877"/>
            </a:xfrm>
            <a:prstGeom prst="line">
              <a:avLst/>
            </a:prstGeom>
            <a:ln w="19050">
              <a:solidFill>
                <a:srgbClr val="CCFF33"/>
              </a:solidFill>
              <a:prstDash val="sysDash"/>
            </a:ln>
          </p:spPr>
          <p:style>
            <a:lnRef idx="1">
              <a:schemeClr val="accent1"/>
            </a:lnRef>
            <a:fillRef idx="0">
              <a:schemeClr val="accent1"/>
            </a:fillRef>
            <a:effectRef idx="0">
              <a:schemeClr val="accent1"/>
            </a:effectRef>
            <a:fontRef idx="minor">
              <a:schemeClr val="tx1"/>
            </a:fontRef>
          </p:style>
        </p:cxnSp>
      </p:grpSp>
      <p:grpSp>
        <p:nvGrpSpPr>
          <p:cNvPr id="8" name="グループ化 7">
            <a:extLst>
              <a:ext uri="{FF2B5EF4-FFF2-40B4-BE49-F238E27FC236}">
                <a16:creationId xmlns:a16="http://schemas.microsoft.com/office/drawing/2014/main" id="{26C1DF61-4DC5-4333-B02E-7CA0E0DC3E17}"/>
              </a:ext>
            </a:extLst>
          </p:cNvPr>
          <p:cNvGrpSpPr/>
          <p:nvPr/>
        </p:nvGrpSpPr>
        <p:grpSpPr>
          <a:xfrm>
            <a:off x="6271225" y="784190"/>
            <a:ext cx="3120640" cy="5794845"/>
            <a:chOff x="6271225" y="784190"/>
            <a:chExt cx="3120640" cy="5794845"/>
          </a:xfrm>
        </p:grpSpPr>
        <p:sp>
          <p:nvSpPr>
            <p:cNvPr id="16" name="Text Box 5">
              <a:extLst>
                <a:ext uri="{FF2B5EF4-FFF2-40B4-BE49-F238E27FC236}">
                  <a16:creationId xmlns:a16="http://schemas.microsoft.com/office/drawing/2014/main" id="{5FE61781-9DD9-4153-BA18-6C8A9596D4EF}"/>
                </a:ext>
              </a:extLst>
            </p:cNvPr>
            <p:cNvSpPr txBox="1">
              <a:spLocks noChangeArrowheads="1"/>
            </p:cNvSpPr>
            <p:nvPr/>
          </p:nvSpPr>
          <p:spPr bwMode="auto">
            <a:xfrm>
              <a:off x="6303796" y="3385123"/>
              <a:ext cx="26402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0" i="0" dirty="0">
                  <a:solidFill>
                    <a:srgbClr val="000000"/>
                  </a:solidFill>
                  <a:effectLst/>
                  <a:latin typeface="ＭＳ Ｐゴシック" panose="020B0600070205080204" pitchFamily="50" charset="-128"/>
                </a:rPr>
                <a:t>黒点の数は約 </a:t>
              </a:r>
              <a:r>
                <a:rPr lang="en-US" altLang="ja-JP" sz="1600" b="0" i="0" dirty="0">
                  <a:solidFill>
                    <a:srgbClr val="000000"/>
                  </a:solidFill>
                  <a:effectLst/>
                  <a:latin typeface="ＭＳ Ｐゴシック" panose="020B0600070205080204" pitchFamily="50" charset="-128"/>
                </a:rPr>
                <a:t>11 </a:t>
              </a:r>
              <a:r>
                <a:rPr lang="ja-JP" altLang="en-US" sz="1600" b="0" i="0" dirty="0">
                  <a:solidFill>
                    <a:srgbClr val="000000"/>
                  </a:solidFill>
                  <a:effectLst/>
                  <a:latin typeface="ＭＳ Ｐゴシック" panose="020B0600070205080204" pitchFamily="50" charset="-128"/>
                </a:rPr>
                <a:t>年の周期で変わり、数が多いときには太陽活動も激しくな</a:t>
              </a:r>
              <a:r>
                <a:rPr lang="ja-JP" altLang="en-US" sz="1600" dirty="0">
                  <a:solidFill>
                    <a:srgbClr val="000000"/>
                  </a:solidFill>
                  <a:latin typeface="ＭＳ Ｐゴシック" panose="020B0600070205080204" pitchFamily="50" charset="-128"/>
                </a:rPr>
                <a:t>る。</a:t>
              </a:r>
              <a:r>
                <a:rPr lang="ja-JP" altLang="en-US" sz="1600" dirty="0">
                  <a:latin typeface="ＭＳ Ｐゴシック" panose="020B0600070205080204" pitchFamily="50" charset="-128"/>
                </a:rPr>
                <a:t>　</a:t>
              </a:r>
              <a:endParaRPr lang="en-US" altLang="ja-JP" sz="1600" dirty="0">
                <a:latin typeface="ＭＳ Ｐゴシック" panose="020B0600070205080204" pitchFamily="50" charset="-128"/>
              </a:endParaRPr>
            </a:p>
          </p:txBody>
        </p:sp>
        <p:sp>
          <p:nvSpPr>
            <p:cNvPr id="22" name="Text Box 5">
              <a:extLst>
                <a:ext uri="{FF2B5EF4-FFF2-40B4-BE49-F238E27FC236}">
                  <a16:creationId xmlns:a16="http://schemas.microsoft.com/office/drawing/2014/main" id="{407AD30B-250C-45A0-B1B3-ED308F187181}"/>
                </a:ext>
              </a:extLst>
            </p:cNvPr>
            <p:cNvSpPr txBox="1">
              <a:spLocks noChangeArrowheads="1"/>
            </p:cNvSpPr>
            <p:nvPr/>
          </p:nvSpPr>
          <p:spPr bwMode="auto">
            <a:xfrm>
              <a:off x="6333399" y="784190"/>
              <a:ext cx="3058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３．黒点の周期</a:t>
              </a:r>
            </a:p>
          </p:txBody>
        </p:sp>
        <p:pic>
          <p:nvPicPr>
            <p:cNvPr id="6" name="図 5">
              <a:extLst>
                <a:ext uri="{FF2B5EF4-FFF2-40B4-BE49-F238E27FC236}">
                  <a16:creationId xmlns:a16="http://schemas.microsoft.com/office/drawing/2014/main" id="{158D11A1-3758-43AD-A4A8-4C11C05115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5156" y="1281122"/>
              <a:ext cx="1877485" cy="1877485"/>
            </a:xfrm>
            <a:prstGeom prst="rect">
              <a:avLst/>
            </a:prstGeom>
          </p:spPr>
        </p:pic>
        <p:sp>
          <p:nvSpPr>
            <p:cNvPr id="23" name="フッター プレースホルダー 3">
              <a:extLst>
                <a:ext uri="{FF2B5EF4-FFF2-40B4-BE49-F238E27FC236}">
                  <a16:creationId xmlns:a16="http://schemas.microsoft.com/office/drawing/2014/main" id="{FECA458A-998F-4A6A-A688-E2F29DC92708}"/>
                </a:ext>
              </a:extLst>
            </p:cNvPr>
            <p:cNvSpPr txBox="1">
              <a:spLocks/>
            </p:cNvSpPr>
            <p:nvPr/>
          </p:nvSpPr>
          <p:spPr bwMode="gray">
            <a:xfrm>
              <a:off x="6333399" y="3176232"/>
              <a:ext cx="2581001" cy="21097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algn="ctr" rtl="0" eaLnBrk="1" fontAlgn="base" hangingPunct="1">
                <a:spcBef>
                  <a:spcPct val="0"/>
                </a:spcBef>
                <a:spcAft>
                  <a:spcPct val="0"/>
                </a:spcAft>
                <a:defRPr kumimoji="1" sz="105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en-US" altLang="ja-JP" dirty="0">
                  <a:latin typeface="游ゴシック" panose="020B0400000000000000" pitchFamily="50" charset="-128"/>
                </a:rPr>
                <a:t>2014</a:t>
              </a:r>
              <a:r>
                <a:rPr lang="ja-JP" altLang="en-US" dirty="0">
                  <a:latin typeface="游ゴシック" panose="020B0400000000000000" pitchFamily="50" charset="-128"/>
                </a:rPr>
                <a:t>年最大級の黒点　国立天文台　提供</a:t>
              </a:r>
            </a:p>
          </p:txBody>
        </p:sp>
        <p:sp>
          <p:nvSpPr>
            <p:cNvPr id="24" name="Text Box 5">
              <a:extLst>
                <a:ext uri="{FF2B5EF4-FFF2-40B4-BE49-F238E27FC236}">
                  <a16:creationId xmlns:a16="http://schemas.microsoft.com/office/drawing/2014/main" id="{8DD30C56-0C20-4C85-B15A-771F3A6D3F8C}"/>
                </a:ext>
              </a:extLst>
            </p:cNvPr>
            <p:cNvSpPr txBox="1">
              <a:spLocks noChangeArrowheads="1"/>
            </p:cNvSpPr>
            <p:nvPr/>
          </p:nvSpPr>
          <p:spPr bwMode="auto">
            <a:xfrm>
              <a:off x="6333400" y="4381646"/>
              <a:ext cx="2581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0" i="0" dirty="0">
                  <a:solidFill>
                    <a:srgbClr val="000000"/>
                  </a:solidFill>
                  <a:effectLst/>
                  <a:latin typeface="Osaka"/>
                </a:rPr>
                <a:t>黒点のまわりで大爆発が起きると（太陽フレア）、ガス、電波、Ｘ線などが飛び出す。地球の上空の電離層や地磁気を乱し、電波が妨害される（デリンジャー）現象や磁気嵐をおこす。</a:t>
              </a:r>
              <a:endParaRPr lang="en-US" altLang="ja-JP" sz="1600" dirty="0">
                <a:latin typeface="ＭＳ Ｐゴシック" panose="020B0600070205080204" pitchFamily="50" charset="-128"/>
              </a:endParaRPr>
            </a:p>
          </p:txBody>
        </p:sp>
        <p:cxnSp>
          <p:nvCxnSpPr>
            <p:cNvPr id="25" name="直線コネクタ 24">
              <a:extLst>
                <a:ext uri="{FF2B5EF4-FFF2-40B4-BE49-F238E27FC236}">
                  <a16:creationId xmlns:a16="http://schemas.microsoft.com/office/drawing/2014/main" id="{D684E016-CA92-4BBF-A8BE-03841C445E64}"/>
                </a:ext>
              </a:extLst>
            </p:cNvPr>
            <p:cNvCxnSpPr>
              <a:cxnSpLocks/>
            </p:cNvCxnSpPr>
            <p:nvPr/>
          </p:nvCxnSpPr>
          <p:spPr>
            <a:xfrm>
              <a:off x="6271225" y="813158"/>
              <a:ext cx="0" cy="5765877"/>
            </a:xfrm>
            <a:prstGeom prst="line">
              <a:avLst/>
            </a:prstGeom>
            <a:ln w="19050">
              <a:solidFill>
                <a:srgbClr val="CCFF33"/>
              </a:solidFill>
              <a:prstDash val="sysDash"/>
            </a:ln>
          </p:spPr>
          <p:style>
            <a:lnRef idx="1">
              <a:schemeClr val="accent1"/>
            </a:lnRef>
            <a:fillRef idx="0">
              <a:schemeClr val="accent1"/>
            </a:fillRef>
            <a:effectRef idx="0">
              <a:schemeClr val="accent1"/>
            </a:effectRef>
            <a:fontRef idx="minor">
              <a:schemeClr val="tx1"/>
            </a:fontRef>
          </p:style>
        </p:cxnSp>
      </p:grpSp>
      <p:sp>
        <p:nvSpPr>
          <p:cNvPr id="26" name="Rectangle 2">
            <a:extLst>
              <a:ext uri="{FF2B5EF4-FFF2-40B4-BE49-F238E27FC236}">
                <a16:creationId xmlns:a16="http://schemas.microsoft.com/office/drawing/2014/main" id="{8C66DEB9-0C66-4C34-8DF2-89303785102C}"/>
              </a:ext>
            </a:extLst>
          </p:cNvPr>
          <p:cNvSpPr>
            <a:spLocks noChangeArrowheads="1"/>
          </p:cNvSpPr>
          <p:nvPr/>
        </p:nvSpPr>
        <p:spPr bwMode="gray">
          <a:xfrm>
            <a:off x="-107110" y="-67862"/>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こくてん　　　　　ちきゅう　　　　　かんけい　　　　　　　　　</a:t>
            </a:r>
          </a:p>
        </p:txBody>
      </p:sp>
      <p:sp>
        <p:nvSpPr>
          <p:cNvPr id="27" name="Rectangle 2">
            <a:extLst>
              <a:ext uri="{FF2B5EF4-FFF2-40B4-BE49-F238E27FC236}">
                <a16:creationId xmlns:a16="http://schemas.microsoft.com/office/drawing/2014/main" id="{5EBA03F2-A9FA-478E-B86E-751CCF6912C7}"/>
              </a:ext>
            </a:extLst>
          </p:cNvPr>
          <p:cNvSpPr>
            <a:spLocks noChangeArrowheads="1"/>
          </p:cNvSpPr>
          <p:nvPr/>
        </p:nvSpPr>
        <p:spPr bwMode="gray">
          <a:xfrm>
            <a:off x="350246" y="515823"/>
            <a:ext cx="2039358" cy="31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a:t>
            </a:r>
            <a:r>
              <a:rPr lang="ja-JP" altLang="en-US" sz="1400" dirty="0">
                <a:latin typeface="游ゴシック" panose="020B0400000000000000" pitchFamily="50" charset="-128"/>
              </a:rPr>
              <a:t>じてん</a:t>
            </a:r>
            <a:endParaRPr lang="ja-JP" altLang="en-US" sz="1100" dirty="0">
              <a:latin typeface="游ゴシック" panose="020B0400000000000000" pitchFamily="50" charset="-128"/>
            </a:endParaRPr>
          </a:p>
        </p:txBody>
      </p:sp>
      <p:sp>
        <p:nvSpPr>
          <p:cNvPr id="28" name="Rectangle 2">
            <a:extLst>
              <a:ext uri="{FF2B5EF4-FFF2-40B4-BE49-F238E27FC236}">
                <a16:creationId xmlns:a16="http://schemas.microsoft.com/office/drawing/2014/main" id="{65026C23-4CC3-4CAF-90A3-A43DF5973528}"/>
              </a:ext>
            </a:extLst>
          </p:cNvPr>
          <p:cNvSpPr>
            <a:spLocks noChangeArrowheads="1"/>
          </p:cNvSpPr>
          <p:nvPr/>
        </p:nvSpPr>
        <p:spPr bwMode="gray">
          <a:xfrm>
            <a:off x="6651008" y="493203"/>
            <a:ext cx="2039358" cy="29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しゅうき</a:t>
            </a:r>
            <a:endParaRPr lang="ja-JP" altLang="en-US" sz="1100" b="1" dirty="0">
              <a:latin typeface="游ゴシック" panose="020B0400000000000000" pitchFamily="50" charset="-128"/>
            </a:endParaRPr>
          </a:p>
        </p:txBody>
      </p:sp>
    </p:spTree>
    <p:extLst>
      <p:ext uri="{BB962C8B-B14F-4D97-AF65-F5344CB8AC3E}">
        <p14:creationId xmlns:p14="http://schemas.microsoft.com/office/powerpoint/2010/main" val="355294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70BC0908-D00D-46ED-8C2D-BAD46561A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5008" y="1285599"/>
            <a:ext cx="3123135" cy="2342351"/>
          </a:xfrm>
          <a:prstGeom prst="rect">
            <a:avLst/>
          </a:prstGeom>
        </p:spPr>
      </p:pic>
      <p:cxnSp>
        <p:nvCxnSpPr>
          <p:cNvPr id="7182" name="直線矢印コネクタ 7181">
            <a:extLst>
              <a:ext uri="{FF2B5EF4-FFF2-40B4-BE49-F238E27FC236}">
                <a16:creationId xmlns:a16="http://schemas.microsoft.com/office/drawing/2014/main" id="{3BEA3D86-1B38-4B89-B554-602B6FE5BDA9}"/>
              </a:ext>
            </a:extLst>
          </p:cNvPr>
          <p:cNvCxnSpPr/>
          <p:nvPr/>
        </p:nvCxnSpPr>
        <p:spPr>
          <a:xfrm>
            <a:off x="791958" y="4237307"/>
            <a:ext cx="3342355" cy="0"/>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69" name="Rectangle 2"/>
          <p:cNvSpPr>
            <a:spLocks noGrp="1" noChangeArrowheads="1"/>
          </p:cNvSpPr>
          <p:nvPr>
            <p:ph type="ctrTitle" idx="4294967295"/>
          </p:nvPr>
        </p:nvSpPr>
        <p:spPr>
          <a:xfrm>
            <a:off x="104960" y="172752"/>
            <a:ext cx="7772400" cy="720725"/>
          </a:xfrm>
        </p:spPr>
        <p:txBody>
          <a:bodyPr/>
          <a:lstStyle/>
          <a:p>
            <a:pPr eaLnBrk="1" hangingPunct="1"/>
            <a:r>
              <a:rPr lang="ja-JP" altLang="en-US" sz="3200" dirty="0">
                <a:ea typeface="ＭＳ Ｐゴシック" panose="020B0600070205080204" pitchFamily="50" charset="-128"/>
              </a:rPr>
              <a:t>望遠鏡による太陽の観察</a:t>
            </a:r>
          </a:p>
        </p:txBody>
      </p:sp>
      <p:sp>
        <p:nvSpPr>
          <p:cNvPr id="4" name="フッター プレースホルダー 3">
            <a:extLst>
              <a:ext uri="{FF2B5EF4-FFF2-40B4-BE49-F238E27FC236}">
                <a16:creationId xmlns:a16="http://schemas.microsoft.com/office/drawing/2014/main" id="{C6E77063-7A16-405B-ADBD-B2E225E76C21}"/>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pic>
        <p:nvPicPr>
          <p:cNvPr id="8" name="図 7">
            <a:extLst>
              <a:ext uri="{FF2B5EF4-FFF2-40B4-BE49-F238E27FC236}">
                <a16:creationId xmlns:a16="http://schemas.microsoft.com/office/drawing/2014/main" id="{F36C4A0C-58B4-4113-BCCC-5E65823877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77" t="9949" r="4571" b="10582"/>
          <a:stretch/>
        </p:blipFill>
        <p:spPr>
          <a:xfrm>
            <a:off x="2617850" y="4977980"/>
            <a:ext cx="4109437" cy="1700076"/>
          </a:xfrm>
          <a:prstGeom prst="rect">
            <a:avLst/>
          </a:prstGeom>
        </p:spPr>
      </p:pic>
      <p:grpSp>
        <p:nvGrpSpPr>
          <p:cNvPr id="14" name="グループ化 13">
            <a:extLst>
              <a:ext uri="{FF2B5EF4-FFF2-40B4-BE49-F238E27FC236}">
                <a16:creationId xmlns:a16="http://schemas.microsoft.com/office/drawing/2014/main" id="{9382BFE1-0586-4FC3-A65B-FB01C2C0CB4F}"/>
              </a:ext>
            </a:extLst>
          </p:cNvPr>
          <p:cNvGrpSpPr/>
          <p:nvPr/>
        </p:nvGrpSpPr>
        <p:grpSpPr>
          <a:xfrm>
            <a:off x="581320" y="1601567"/>
            <a:ext cx="3853802" cy="1416971"/>
            <a:chOff x="482342" y="1023078"/>
            <a:chExt cx="3853802" cy="1416971"/>
          </a:xfrm>
        </p:grpSpPr>
        <p:sp>
          <p:nvSpPr>
            <p:cNvPr id="3" name="フローチャート: データ 2">
              <a:extLst>
                <a:ext uri="{FF2B5EF4-FFF2-40B4-BE49-F238E27FC236}">
                  <a16:creationId xmlns:a16="http://schemas.microsoft.com/office/drawing/2014/main" id="{385E9EDF-DDD1-4ADD-9B9B-444106304921}"/>
                </a:ext>
              </a:extLst>
            </p:cNvPr>
            <p:cNvSpPr/>
            <p:nvPr/>
          </p:nvSpPr>
          <p:spPr>
            <a:xfrm>
              <a:off x="536186" y="1023078"/>
              <a:ext cx="595826" cy="573571"/>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ローチャート: データ 8">
              <a:extLst>
                <a:ext uri="{FF2B5EF4-FFF2-40B4-BE49-F238E27FC236}">
                  <a16:creationId xmlns:a16="http://schemas.microsoft.com/office/drawing/2014/main" id="{7A75329E-7051-4839-9139-05843411BF0A}"/>
                </a:ext>
              </a:extLst>
            </p:cNvPr>
            <p:cNvSpPr/>
            <p:nvPr/>
          </p:nvSpPr>
          <p:spPr>
            <a:xfrm rot="986086">
              <a:off x="482342" y="1974626"/>
              <a:ext cx="3686921" cy="151807"/>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平行四辺形 5">
              <a:extLst>
                <a:ext uri="{FF2B5EF4-FFF2-40B4-BE49-F238E27FC236}">
                  <a16:creationId xmlns:a16="http://schemas.microsoft.com/office/drawing/2014/main" id="{9AE690C6-A0B6-4E0B-9704-4067A6DF73A8}"/>
                </a:ext>
              </a:extLst>
            </p:cNvPr>
            <p:cNvSpPr/>
            <p:nvPr/>
          </p:nvSpPr>
          <p:spPr>
            <a:xfrm rot="16962034">
              <a:off x="2279221" y="103329"/>
              <a:ext cx="792381" cy="3321465"/>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DCA5122E-6244-4FF4-90F1-3152E829EED3}"/>
                </a:ext>
              </a:extLst>
            </p:cNvPr>
            <p:cNvSpPr/>
            <p:nvPr/>
          </p:nvSpPr>
          <p:spPr>
            <a:xfrm rot="981990">
              <a:off x="3735370" y="1859925"/>
              <a:ext cx="512957" cy="580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ACA58E59-904D-4D05-A379-DF1C11822A23}"/>
                </a:ext>
              </a:extLst>
            </p:cNvPr>
            <p:cNvCxnSpPr/>
            <p:nvPr/>
          </p:nvCxnSpPr>
          <p:spPr>
            <a:xfrm>
              <a:off x="865622" y="1300716"/>
              <a:ext cx="3150035" cy="86763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楕円 12">
              <a:extLst>
                <a:ext uri="{FF2B5EF4-FFF2-40B4-BE49-F238E27FC236}">
                  <a16:creationId xmlns:a16="http://schemas.microsoft.com/office/drawing/2014/main" id="{79D35D0D-2545-405D-BB09-55C99D1A904E}"/>
                </a:ext>
              </a:extLst>
            </p:cNvPr>
            <p:cNvSpPr/>
            <p:nvPr/>
          </p:nvSpPr>
          <p:spPr>
            <a:xfrm>
              <a:off x="842762" y="128700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ADC88CA5-537B-4FD9-824F-FDBDD7518061}"/>
                </a:ext>
              </a:extLst>
            </p:cNvPr>
            <p:cNvSpPr/>
            <p:nvPr/>
          </p:nvSpPr>
          <p:spPr>
            <a:xfrm>
              <a:off x="4015657" y="2120350"/>
              <a:ext cx="65497" cy="80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Text Box 5">
            <a:extLst>
              <a:ext uri="{FF2B5EF4-FFF2-40B4-BE49-F238E27FC236}">
                <a16:creationId xmlns:a16="http://schemas.microsoft.com/office/drawing/2014/main" id="{7377F0B7-D770-4B9B-BA8A-538A8B9AAD28}"/>
              </a:ext>
            </a:extLst>
          </p:cNvPr>
          <p:cNvSpPr txBox="1">
            <a:spLocks noChangeArrowheads="1"/>
          </p:cNvSpPr>
          <p:nvPr/>
        </p:nvSpPr>
        <p:spPr bwMode="auto">
          <a:xfrm>
            <a:off x="-19447" y="804638"/>
            <a:ext cx="40709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b="1" dirty="0">
                <a:latin typeface="游ゴシック" panose="020B0400000000000000" pitchFamily="50" charset="-128"/>
              </a:rPr>
              <a:t>１．針穴望遠鏡</a:t>
            </a:r>
          </a:p>
        </p:txBody>
      </p:sp>
      <p:sp>
        <p:nvSpPr>
          <p:cNvPr id="18" name="Text Box 5">
            <a:extLst>
              <a:ext uri="{FF2B5EF4-FFF2-40B4-BE49-F238E27FC236}">
                <a16:creationId xmlns:a16="http://schemas.microsoft.com/office/drawing/2014/main" id="{12E27156-AD71-456A-9A70-81AA35F5183B}"/>
              </a:ext>
            </a:extLst>
          </p:cNvPr>
          <p:cNvSpPr txBox="1">
            <a:spLocks noChangeArrowheads="1"/>
          </p:cNvSpPr>
          <p:nvPr/>
        </p:nvSpPr>
        <p:spPr bwMode="auto">
          <a:xfrm>
            <a:off x="4583044" y="726855"/>
            <a:ext cx="44469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b="1" dirty="0">
                <a:latin typeface="游ゴシック" panose="020B0400000000000000" pitchFamily="50" charset="-128"/>
              </a:rPr>
              <a:t>２．</a:t>
            </a:r>
            <a:r>
              <a:rPr lang="ja-JP" altLang="en-US" b="1" dirty="0">
                <a:latin typeface="游ゴシック" panose="020B0400000000000000" pitchFamily="50" charset="-128"/>
              </a:rPr>
              <a:t>トツ（凸）レンズ使用の望遠鏡</a:t>
            </a:r>
          </a:p>
        </p:txBody>
      </p:sp>
      <p:pic>
        <p:nvPicPr>
          <p:cNvPr id="21" name="図 20">
            <a:extLst>
              <a:ext uri="{FF2B5EF4-FFF2-40B4-BE49-F238E27FC236}">
                <a16:creationId xmlns:a16="http://schemas.microsoft.com/office/drawing/2014/main" id="{77F887C5-D24D-44C4-9A0C-522214634B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a:off x="4114633" y="3774880"/>
            <a:ext cx="65500" cy="72722"/>
          </a:xfrm>
          <a:prstGeom prst="rect">
            <a:avLst/>
          </a:prstGeom>
        </p:spPr>
      </p:pic>
      <p:cxnSp>
        <p:nvCxnSpPr>
          <p:cNvPr id="24" name="直線コネクタ 23">
            <a:extLst>
              <a:ext uri="{FF2B5EF4-FFF2-40B4-BE49-F238E27FC236}">
                <a16:creationId xmlns:a16="http://schemas.microsoft.com/office/drawing/2014/main" id="{C7C787AC-37B0-4EA4-BDBE-677E3439AB7A}"/>
              </a:ext>
            </a:extLst>
          </p:cNvPr>
          <p:cNvCxnSpPr>
            <a:cxnSpLocks/>
          </p:cNvCxnSpPr>
          <p:nvPr/>
        </p:nvCxnSpPr>
        <p:spPr>
          <a:xfrm>
            <a:off x="836693" y="3805617"/>
            <a:ext cx="3297620" cy="108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8CA11AB8-BAC2-4C55-871F-7B93F61B3F82}"/>
              </a:ext>
            </a:extLst>
          </p:cNvPr>
          <p:cNvCxnSpPr>
            <a:cxnSpLocks/>
          </p:cNvCxnSpPr>
          <p:nvPr/>
        </p:nvCxnSpPr>
        <p:spPr>
          <a:xfrm>
            <a:off x="5326698" y="3774880"/>
            <a:ext cx="3297620" cy="1699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68" name="直線コネクタ 7167">
            <a:extLst>
              <a:ext uri="{FF2B5EF4-FFF2-40B4-BE49-F238E27FC236}">
                <a16:creationId xmlns:a16="http://schemas.microsoft.com/office/drawing/2014/main" id="{233552D8-1B7D-4716-A5AC-DCA866667341}"/>
              </a:ext>
            </a:extLst>
          </p:cNvPr>
          <p:cNvCxnSpPr>
            <a:cxnSpLocks/>
          </p:cNvCxnSpPr>
          <p:nvPr/>
        </p:nvCxnSpPr>
        <p:spPr>
          <a:xfrm>
            <a:off x="5547873" y="3563700"/>
            <a:ext cx="1638503" cy="298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72" name="楕円 7171">
            <a:extLst>
              <a:ext uri="{FF2B5EF4-FFF2-40B4-BE49-F238E27FC236}">
                <a16:creationId xmlns:a16="http://schemas.microsoft.com/office/drawing/2014/main" id="{FCBB3BC0-88DF-48D6-9207-875FF7685003}"/>
              </a:ext>
            </a:extLst>
          </p:cNvPr>
          <p:cNvSpPr/>
          <p:nvPr/>
        </p:nvSpPr>
        <p:spPr>
          <a:xfrm>
            <a:off x="5454981" y="3526679"/>
            <a:ext cx="121672" cy="584510"/>
          </a:xfrm>
          <a:prstGeom prst="ellipse">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5DF9ED5F-FC95-49B3-B6EA-3AAA0BC74E9F}"/>
              </a:ext>
            </a:extLst>
          </p:cNvPr>
          <p:cNvSpPr/>
          <p:nvPr/>
        </p:nvSpPr>
        <p:spPr>
          <a:xfrm>
            <a:off x="7125540" y="3694574"/>
            <a:ext cx="121672" cy="200200"/>
          </a:xfrm>
          <a:prstGeom prst="ellipse">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a:extLst>
              <a:ext uri="{FF2B5EF4-FFF2-40B4-BE49-F238E27FC236}">
                <a16:creationId xmlns:a16="http://schemas.microsoft.com/office/drawing/2014/main" id="{CB08B8B9-F6A0-467B-B78B-EF04D3968473}"/>
              </a:ext>
            </a:extLst>
          </p:cNvPr>
          <p:cNvCxnSpPr>
            <a:cxnSpLocks/>
            <a:endCxn id="37" idx="0"/>
          </p:cNvCxnSpPr>
          <p:nvPr/>
        </p:nvCxnSpPr>
        <p:spPr>
          <a:xfrm flipV="1">
            <a:off x="5542258" y="3694574"/>
            <a:ext cx="1644118" cy="402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6A1D50AE-4A05-4137-93A5-65A45ACCC761}"/>
              </a:ext>
            </a:extLst>
          </p:cNvPr>
          <p:cNvCxnSpPr>
            <a:cxnSpLocks/>
          </p:cNvCxnSpPr>
          <p:nvPr/>
        </p:nvCxnSpPr>
        <p:spPr>
          <a:xfrm flipV="1">
            <a:off x="7186376" y="3686896"/>
            <a:ext cx="296679" cy="6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2E684871-5732-48DC-9D42-4F7545DCA537}"/>
              </a:ext>
            </a:extLst>
          </p:cNvPr>
          <p:cNvCxnSpPr>
            <a:cxnSpLocks/>
          </p:cNvCxnSpPr>
          <p:nvPr/>
        </p:nvCxnSpPr>
        <p:spPr>
          <a:xfrm flipV="1">
            <a:off x="7178971" y="3862618"/>
            <a:ext cx="296679" cy="6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3DE92B01-5F4A-47CD-8711-63B8BF2A53ED}"/>
              </a:ext>
            </a:extLst>
          </p:cNvPr>
          <p:cNvCxnSpPr>
            <a:cxnSpLocks/>
          </p:cNvCxnSpPr>
          <p:nvPr/>
        </p:nvCxnSpPr>
        <p:spPr>
          <a:xfrm flipV="1">
            <a:off x="7425037" y="3628669"/>
            <a:ext cx="1310226" cy="257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AF2B9470-CD33-42DE-8D90-FF2D0EFB7D8C}"/>
              </a:ext>
            </a:extLst>
          </p:cNvPr>
          <p:cNvCxnSpPr>
            <a:cxnSpLocks/>
          </p:cNvCxnSpPr>
          <p:nvPr/>
        </p:nvCxnSpPr>
        <p:spPr>
          <a:xfrm>
            <a:off x="7418403" y="3701868"/>
            <a:ext cx="1350988" cy="3241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 Box 5">
            <a:extLst>
              <a:ext uri="{FF2B5EF4-FFF2-40B4-BE49-F238E27FC236}">
                <a16:creationId xmlns:a16="http://schemas.microsoft.com/office/drawing/2014/main" id="{39A603B4-50A0-4D29-B49F-9A47E22A404E}"/>
              </a:ext>
            </a:extLst>
          </p:cNvPr>
          <p:cNvSpPr txBox="1">
            <a:spLocks noChangeArrowheads="1"/>
          </p:cNvSpPr>
          <p:nvPr/>
        </p:nvSpPr>
        <p:spPr bwMode="auto">
          <a:xfrm>
            <a:off x="587414" y="4496481"/>
            <a:ext cx="3758969" cy="335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像の大きさ　直径</a:t>
            </a:r>
            <a:r>
              <a:rPr lang="en-US" altLang="ja-JP" sz="1600" dirty="0">
                <a:latin typeface="ＭＳ Ｐゴシック" panose="020B0600070205080204" pitchFamily="50" charset="-128"/>
              </a:rPr>
              <a:t>1㎝</a:t>
            </a:r>
            <a:r>
              <a:rPr lang="ja-JP" altLang="en-US" sz="1600" dirty="0">
                <a:latin typeface="ＭＳ Ｐゴシック" panose="020B0600070205080204" pitchFamily="50" charset="-128"/>
              </a:rPr>
              <a:t>（約１</a:t>
            </a:r>
            <a:r>
              <a:rPr lang="en-US" altLang="ja-JP" sz="1600" dirty="0">
                <a:latin typeface="ＭＳ Ｐゴシック" panose="020B0600070205080204" pitchFamily="50" charset="-128"/>
              </a:rPr>
              <a:t>/100</a:t>
            </a:r>
            <a:r>
              <a:rPr lang="ja-JP" altLang="en-US" sz="1600" dirty="0">
                <a:latin typeface="ＭＳ Ｐゴシック" panose="020B0600070205080204" pitchFamily="50" charset="-128"/>
              </a:rPr>
              <a:t>の大きさ）</a:t>
            </a:r>
            <a:endParaRPr lang="en-US" altLang="ja-JP" sz="1600" b="1" dirty="0">
              <a:latin typeface="游ゴシック" panose="020B0400000000000000" pitchFamily="50" charset="-128"/>
            </a:endParaRPr>
          </a:p>
        </p:txBody>
      </p:sp>
      <p:sp>
        <p:nvSpPr>
          <p:cNvPr id="52" name="Text Box 5">
            <a:extLst>
              <a:ext uri="{FF2B5EF4-FFF2-40B4-BE49-F238E27FC236}">
                <a16:creationId xmlns:a16="http://schemas.microsoft.com/office/drawing/2014/main" id="{63DC604C-516D-4EE7-9B80-B27EC39B5BCE}"/>
              </a:ext>
            </a:extLst>
          </p:cNvPr>
          <p:cNvSpPr txBox="1">
            <a:spLocks noChangeArrowheads="1"/>
          </p:cNvSpPr>
          <p:nvPr/>
        </p:nvSpPr>
        <p:spPr bwMode="auto">
          <a:xfrm>
            <a:off x="1668350" y="3894774"/>
            <a:ext cx="1543144" cy="335989"/>
          </a:xfrm>
          <a:prstGeom prst="rect">
            <a:avLst/>
          </a:prstGeom>
          <a:noFill/>
          <a:ln>
            <a:noFill/>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長さ約</a:t>
            </a:r>
            <a:r>
              <a:rPr lang="en-US" altLang="ja-JP" sz="1600" dirty="0">
                <a:latin typeface="ＭＳ Ｐゴシック" panose="020B0600070205080204" pitchFamily="50" charset="-128"/>
              </a:rPr>
              <a:t>100㎝</a:t>
            </a:r>
          </a:p>
        </p:txBody>
      </p:sp>
      <p:sp>
        <p:nvSpPr>
          <p:cNvPr id="58" name="Text Box 5">
            <a:extLst>
              <a:ext uri="{FF2B5EF4-FFF2-40B4-BE49-F238E27FC236}">
                <a16:creationId xmlns:a16="http://schemas.microsoft.com/office/drawing/2014/main" id="{10BEA554-9EEB-4A3A-B34C-8052D564AFAC}"/>
              </a:ext>
            </a:extLst>
          </p:cNvPr>
          <p:cNvSpPr txBox="1">
            <a:spLocks noChangeArrowheads="1"/>
          </p:cNvSpPr>
          <p:nvPr/>
        </p:nvSpPr>
        <p:spPr bwMode="auto">
          <a:xfrm>
            <a:off x="4697582" y="1152044"/>
            <a:ext cx="4081379" cy="33598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太陽投影板</a:t>
            </a:r>
            <a:r>
              <a:rPr lang="ja-JP" altLang="en-US" sz="1400" dirty="0">
                <a:latin typeface="ＭＳ Ｐゴシック" panose="020B0600070205080204" pitchFamily="50" charset="-128"/>
              </a:rPr>
              <a:t>を使用して接眼レンズの像を拡大する</a:t>
            </a:r>
            <a:endParaRPr lang="en-US" altLang="ja-JP" sz="1400" b="1" dirty="0">
              <a:latin typeface="游ゴシック" panose="020B0400000000000000" pitchFamily="50" charset="-128"/>
            </a:endParaRPr>
          </a:p>
        </p:txBody>
      </p:sp>
      <p:cxnSp>
        <p:nvCxnSpPr>
          <p:cNvPr id="59" name="直線矢印コネクタ 58">
            <a:extLst>
              <a:ext uri="{FF2B5EF4-FFF2-40B4-BE49-F238E27FC236}">
                <a16:creationId xmlns:a16="http://schemas.microsoft.com/office/drawing/2014/main" id="{278D0980-2070-4C78-9ACA-116985D4C412}"/>
              </a:ext>
            </a:extLst>
          </p:cNvPr>
          <p:cNvCxnSpPr>
            <a:cxnSpLocks/>
          </p:cNvCxnSpPr>
          <p:nvPr/>
        </p:nvCxnSpPr>
        <p:spPr>
          <a:xfrm>
            <a:off x="7181682" y="2370128"/>
            <a:ext cx="561748" cy="412857"/>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Rectangle 2">
            <a:extLst>
              <a:ext uri="{FF2B5EF4-FFF2-40B4-BE49-F238E27FC236}">
                <a16:creationId xmlns:a16="http://schemas.microsoft.com/office/drawing/2014/main" id="{4EF49756-EF20-4FF9-9660-358BDF564A7A}"/>
              </a:ext>
            </a:extLst>
          </p:cNvPr>
          <p:cNvSpPr>
            <a:spLocks noChangeArrowheads="1"/>
          </p:cNvSpPr>
          <p:nvPr/>
        </p:nvSpPr>
        <p:spPr bwMode="gray">
          <a:xfrm>
            <a:off x="15259" y="-61585"/>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ぼうえんきょう　　　　　　　　　　　　たいよう　　　　かんさつ</a:t>
            </a:r>
          </a:p>
        </p:txBody>
      </p:sp>
      <p:grpSp>
        <p:nvGrpSpPr>
          <p:cNvPr id="47" name="グループ化 46">
            <a:extLst>
              <a:ext uri="{FF2B5EF4-FFF2-40B4-BE49-F238E27FC236}">
                <a16:creationId xmlns:a16="http://schemas.microsoft.com/office/drawing/2014/main" id="{6474C7D0-68A1-4E50-8F02-88F028D9E096}"/>
              </a:ext>
            </a:extLst>
          </p:cNvPr>
          <p:cNvGrpSpPr/>
          <p:nvPr/>
        </p:nvGrpSpPr>
        <p:grpSpPr>
          <a:xfrm>
            <a:off x="-1374" y="3361036"/>
            <a:ext cx="943580" cy="942800"/>
            <a:chOff x="161503" y="2018380"/>
            <a:chExt cx="917793" cy="1290275"/>
          </a:xfrm>
        </p:grpSpPr>
        <p:pic>
          <p:nvPicPr>
            <p:cNvPr id="48" name="図 47">
              <a:extLst>
                <a:ext uri="{FF2B5EF4-FFF2-40B4-BE49-F238E27FC236}">
                  <a16:creationId xmlns:a16="http://schemas.microsoft.com/office/drawing/2014/main" id="{011EDF78-06C5-4A01-8AF3-5FE1369A0DB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082" t="14045" r="26030" b="17504"/>
            <a:stretch/>
          </p:blipFill>
          <p:spPr>
            <a:xfrm>
              <a:off x="562875" y="2600077"/>
              <a:ext cx="516421" cy="708578"/>
            </a:xfrm>
            <a:prstGeom prst="rect">
              <a:avLst/>
            </a:prstGeom>
          </p:spPr>
        </p:pic>
        <p:pic>
          <p:nvPicPr>
            <p:cNvPr id="49" name="図 48">
              <a:extLst>
                <a:ext uri="{FF2B5EF4-FFF2-40B4-BE49-F238E27FC236}">
                  <a16:creationId xmlns:a16="http://schemas.microsoft.com/office/drawing/2014/main" id="{D17C0BE9-76D7-4048-AE7B-0F2B21EB142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300" r="27636"/>
            <a:stretch/>
          </p:blipFill>
          <p:spPr>
            <a:xfrm>
              <a:off x="161503" y="2018380"/>
              <a:ext cx="430594" cy="1272884"/>
            </a:xfrm>
            <a:prstGeom prst="rect">
              <a:avLst/>
            </a:prstGeom>
          </p:spPr>
        </p:pic>
      </p:grpSp>
      <p:grpSp>
        <p:nvGrpSpPr>
          <p:cNvPr id="51" name="グループ化 50">
            <a:extLst>
              <a:ext uri="{FF2B5EF4-FFF2-40B4-BE49-F238E27FC236}">
                <a16:creationId xmlns:a16="http://schemas.microsoft.com/office/drawing/2014/main" id="{B7A97E4D-F338-447C-9698-C19DFF878243}"/>
              </a:ext>
            </a:extLst>
          </p:cNvPr>
          <p:cNvGrpSpPr/>
          <p:nvPr/>
        </p:nvGrpSpPr>
        <p:grpSpPr>
          <a:xfrm>
            <a:off x="4635008" y="3320472"/>
            <a:ext cx="943580" cy="942800"/>
            <a:chOff x="161503" y="2018380"/>
            <a:chExt cx="917793" cy="1290275"/>
          </a:xfrm>
        </p:grpSpPr>
        <p:pic>
          <p:nvPicPr>
            <p:cNvPr id="53" name="図 52">
              <a:extLst>
                <a:ext uri="{FF2B5EF4-FFF2-40B4-BE49-F238E27FC236}">
                  <a16:creationId xmlns:a16="http://schemas.microsoft.com/office/drawing/2014/main" id="{09743331-3892-49FB-8EB4-47C13DE7D8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082" t="14045" r="26030" b="17504"/>
            <a:stretch/>
          </p:blipFill>
          <p:spPr>
            <a:xfrm>
              <a:off x="562875" y="2600077"/>
              <a:ext cx="516421" cy="708578"/>
            </a:xfrm>
            <a:prstGeom prst="rect">
              <a:avLst/>
            </a:prstGeom>
          </p:spPr>
        </p:pic>
        <p:pic>
          <p:nvPicPr>
            <p:cNvPr id="54" name="図 53">
              <a:extLst>
                <a:ext uri="{FF2B5EF4-FFF2-40B4-BE49-F238E27FC236}">
                  <a16:creationId xmlns:a16="http://schemas.microsoft.com/office/drawing/2014/main" id="{EC2A4739-D8BC-4FA1-A32E-928DFEC97E4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300" r="27636"/>
            <a:stretch/>
          </p:blipFill>
          <p:spPr>
            <a:xfrm>
              <a:off x="161503" y="2018380"/>
              <a:ext cx="430594" cy="1272884"/>
            </a:xfrm>
            <a:prstGeom prst="rect">
              <a:avLst/>
            </a:prstGeom>
          </p:spPr>
        </p:pic>
      </p:grpSp>
      <p:grpSp>
        <p:nvGrpSpPr>
          <p:cNvPr id="55" name="グループ化 54">
            <a:extLst>
              <a:ext uri="{FF2B5EF4-FFF2-40B4-BE49-F238E27FC236}">
                <a16:creationId xmlns:a16="http://schemas.microsoft.com/office/drawing/2014/main" id="{739FF2C9-9067-4180-9F61-EC673003C8CD}"/>
              </a:ext>
            </a:extLst>
          </p:cNvPr>
          <p:cNvGrpSpPr/>
          <p:nvPr/>
        </p:nvGrpSpPr>
        <p:grpSpPr>
          <a:xfrm rot="10800000" flipH="1">
            <a:off x="8428559" y="3603797"/>
            <a:ext cx="681663" cy="685731"/>
            <a:chOff x="161503" y="2018380"/>
            <a:chExt cx="917793" cy="1290275"/>
          </a:xfrm>
        </p:grpSpPr>
        <p:pic>
          <p:nvPicPr>
            <p:cNvPr id="56" name="図 55">
              <a:extLst>
                <a:ext uri="{FF2B5EF4-FFF2-40B4-BE49-F238E27FC236}">
                  <a16:creationId xmlns:a16="http://schemas.microsoft.com/office/drawing/2014/main" id="{6D0BC126-DBD7-4437-A1BC-7A89154BB03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4082" t="14045" r="26030" b="17504"/>
            <a:stretch/>
          </p:blipFill>
          <p:spPr>
            <a:xfrm>
              <a:off x="562875" y="2600077"/>
              <a:ext cx="516421" cy="708578"/>
            </a:xfrm>
            <a:prstGeom prst="rect">
              <a:avLst/>
            </a:prstGeom>
          </p:spPr>
        </p:pic>
        <p:pic>
          <p:nvPicPr>
            <p:cNvPr id="57" name="図 56">
              <a:extLst>
                <a:ext uri="{FF2B5EF4-FFF2-40B4-BE49-F238E27FC236}">
                  <a16:creationId xmlns:a16="http://schemas.microsoft.com/office/drawing/2014/main" id="{20756790-D5B3-407D-9DA0-FAFA88754AA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7300" r="27636"/>
            <a:stretch/>
          </p:blipFill>
          <p:spPr>
            <a:xfrm>
              <a:off x="161503" y="2018380"/>
              <a:ext cx="430594" cy="1272884"/>
            </a:xfrm>
            <a:prstGeom prst="rect">
              <a:avLst/>
            </a:prstGeom>
          </p:spPr>
        </p:pic>
      </p:grpSp>
      <p:grpSp>
        <p:nvGrpSpPr>
          <p:cNvPr id="60" name="グループ化 59">
            <a:extLst>
              <a:ext uri="{FF2B5EF4-FFF2-40B4-BE49-F238E27FC236}">
                <a16:creationId xmlns:a16="http://schemas.microsoft.com/office/drawing/2014/main" id="{7B783D79-E17F-4C6A-B1D4-AF9660E08859}"/>
              </a:ext>
            </a:extLst>
          </p:cNvPr>
          <p:cNvGrpSpPr/>
          <p:nvPr/>
        </p:nvGrpSpPr>
        <p:grpSpPr>
          <a:xfrm rot="10800000" flipH="1">
            <a:off x="4168728" y="3757402"/>
            <a:ext cx="254838" cy="156448"/>
            <a:chOff x="161503" y="2018380"/>
            <a:chExt cx="917793" cy="1290275"/>
          </a:xfrm>
        </p:grpSpPr>
        <p:pic>
          <p:nvPicPr>
            <p:cNvPr id="61" name="図 60">
              <a:extLst>
                <a:ext uri="{FF2B5EF4-FFF2-40B4-BE49-F238E27FC236}">
                  <a16:creationId xmlns:a16="http://schemas.microsoft.com/office/drawing/2014/main" id="{4733D559-A9FD-42CB-A64B-8387CCDC7AB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4082" t="14045" r="26030" b="17504"/>
            <a:stretch/>
          </p:blipFill>
          <p:spPr>
            <a:xfrm>
              <a:off x="562875" y="2600077"/>
              <a:ext cx="516421" cy="708578"/>
            </a:xfrm>
            <a:prstGeom prst="rect">
              <a:avLst/>
            </a:prstGeom>
          </p:spPr>
        </p:pic>
        <p:pic>
          <p:nvPicPr>
            <p:cNvPr id="62" name="図 61">
              <a:extLst>
                <a:ext uri="{FF2B5EF4-FFF2-40B4-BE49-F238E27FC236}">
                  <a16:creationId xmlns:a16="http://schemas.microsoft.com/office/drawing/2014/main" id="{DE750C07-7C9C-411B-8109-F7A72888EFA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7300" r="27636"/>
            <a:stretch/>
          </p:blipFill>
          <p:spPr>
            <a:xfrm>
              <a:off x="161503" y="2018380"/>
              <a:ext cx="430594" cy="1272884"/>
            </a:xfrm>
            <a:prstGeom prst="rect">
              <a:avLst/>
            </a:prstGeom>
          </p:spPr>
        </p:pic>
      </p:grpSp>
      <p:sp>
        <p:nvSpPr>
          <p:cNvPr id="63" name="Text Box 5">
            <a:extLst>
              <a:ext uri="{FF2B5EF4-FFF2-40B4-BE49-F238E27FC236}">
                <a16:creationId xmlns:a16="http://schemas.microsoft.com/office/drawing/2014/main" id="{68463B59-AA43-4C2E-B25D-C4EC2017965D}"/>
              </a:ext>
            </a:extLst>
          </p:cNvPr>
          <p:cNvSpPr txBox="1">
            <a:spLocks noChangeArrowheads="1"/>
          </p:cNvSpPr>
          <p:nvPr/>
        </p:nvSpPr>
        <p:spPr bwMode="auto">
          <a:xfrm>
            <a:off x="4672569" y="4398334"/>
            <a:ext cx="4357455" cy="579646"/>
          </a:xfrm>
          <a:prstGeom prst="rect">
            <a:avLst/>
          </a:prstGeom>
          <a:noFill/>
          <a:ln>
            <a:solidFill>
              <a:schemeClr val="tx1"/>
            </a:solidFill>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長さ</a:t>
            </a:r>
            <a:r>
              <a:rPr lang="en-US" altLang="ja-JP" sz="1600" dirty="0">
                <a:latin typeface="ＭＳ Ｐゴシック" panose="020B0600070205080204" pitchFamily="50" charset="-128"/>
              </a:rPr>
              <a:t>100㎝</a:t>
            </a:r>
            <a:r>
              <a:rPr lang="ja-JP" altLang="en-US" sz="1600" dirty="0">
                <a:latin typeface="ＭＳ Ｐゴシック" panose="020B0600070205080204" pitchFamily="50" charset="-128"/>
              </a:rPr>
              <a:t>の望遠鏡</a:t>
            </a:r>
            <a:r>
              <a:rPr lang="en-US" altLang="ja-JP" sz="1600" dirty="0">
                <a:latin typeface="ＭＳ Ｐゴシック" panose="020B0600070205080204" pitchFamily="50" charset="-128"/>
              </a:rPr>
              <a:t>,,</a:t>
            </a:r>
            <a:r>
              <a:rPr lang="ja-JP" altLang="en-US" sz="1600" dirty="0">
                <a:latin typeface="ＭＳ Ｐゴシック" panose="020B0600070205080204" pitchFamily="50" charset="-128"/>
              </a:rPr>
              <a:t>倍率</a:t>
            </a:r>
            <a:r>
              <a:rPr lang="en-US" altLang="ja-JP" sz="1600" dirty="0">
                <a:latin typeface="ＭＳ Ｐゴシック" panose="020B0600070205080204" pitchFamily="50" charset="-128"/>
              </a:rPr>
              <a:t>50</a:t>
            </a:r>
            <a:r>
              <a:rPr lang="ja-JP" altLang="en-US" sz="1600" dirty="0">
                <a:latin typeface="ＭＳ Ｐゴシック" panose="020B0600070205080204" pitchFamily="50" charset="-128"/>
              </a:rPr>
              <a:t>倍で肉眼であう、ピント位置から</a:t>
            </a:r>
            <a:r>
              <a:rPr lang="en-US" altLang="ja-JP" sz="1600" dirty="0">
                <a:latin typeface="ＭＳ Ｐゴシック" panose="020B0600070205080204" pitchFamily="50" charset="-128"/>
              </a:rPr>
              <a:t>30㎝</a:t>
            </a:r>
            <a:r>
              <a:rPr lang="ja-JP" altLang="en-US" sz="1600" dirty="0">
                <a:latin typeface="ＭＳ Ｐゴシック" panose="020B0600070205080204" pitchFamily="50" charset="-128"/>
              </a:rPr>
              <a:t>の場合→直径　約</a:t>
            </a:r>
            <a:r>
              <a:rPr lang="en-US" altLang="ja-JP" sz="1600" dirty="0">
                <a:latin typeface="ＭＳ Ｐゴシック" panose="020B0600070205080204" pitchFamily="50" charset="-128"/>
              </a:rPr>
              <a:t>14㎝</a:t>
            </a:r>
          </a:p>
        </p:txBody>
      </p:sp>
      <p:cxnSp>
        <p:nvCxnSpPr>
          <p:cNvPr id="65" name="直線矢印コネクタ 64">
            <a:extLst>
              <a:ext uri="{FF2B5EF4-FFF2-40B4-BE49-F238E27FC236}">
                <a16:creationId xmlns:a16="http://schemas.microsoft.com/office/drawing/2014/main" id="{00207919-0BBA-40EF-BF6C-026E5246EE1D}"/>
              </a:ext>
            </a:extLst>
          </p:cNvPr>
          <p:cNvCxnSpPr/>
          <p:nvPr/>
        </p:nvCxnSpPr>
        <p:spPr>
          <a:xfrm>
            <a:off x="5431065" y="4237307"/>
            <a:ext cx="3342355" cy="0"/>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Text Box 5">
            <a:extLst>
              <a:ext uri="{FF2B5EF4-FFF2-40B4-BE49-F238E27FC236}">
                <a16:creationId xmlns:a16="http://schemas.microsoft.com/office/drawing/2014/main" id="{44244283-403C-429A-A65F-E101D317EB39}"/>
              </a:ext>
            </a:extLst>
          </p:cNvPr>
          <p:cNvSpPr txBox="1">
            <a:spLocks noChangeArrowheads="1"/>
          </p:cNvSpPr>
          <p:nvPr/>
        </p:nvSpPr>
        <p:spPr bwMode="auto">
          <a:xfrm>
            <a:off x="6306000" y="3951231"/>
            <a:ext cx="1543144" cy="335989"/>
          </a:xfrm>
          <a:prstGeom prst="rect">
            <a:avLst/>
          </a:prstGeom>
          <a:noFill/>
          <a:ln>
            <a:noFill/>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長さ約</a:t>
            </a:r>
            <a:r>
              <a:rPr lang="en-US" altLang="ja-JP" sz="1600" dirty="0">
                <a:latin typeface="ＭＳ Ｐゴシック" panose="020B0600070205080204" pitchFamily="50" charset="-128"/>
              </a:rPr>
              <a:t>100㎝</a:t>
            </a:r>
          </a:p>
        </p:txBody>
      </p:sp>
      <p:sp>
        <p:nvSpPr>
          <p:cNvPr id="64" name="Rectangle 2">
            <a:extLst>
              <a:ext uri="{FF2B5EF4-FFF2-40B4-BE49-F238E27FC236}">
                <a16:creationId xmlns:a16="http://schemas.microsoft.com/office/drawing/2014/main" id="{9694B985-C940-4BF8-B393-B4252CDFAAFF}"/>
              </a:ext>
            </a:extLst>
          </p:cNvPr>
          <p:cNvSpPr>
            <a:spLocks noChangeArrowheads="1"/>
          </p:cNvSpPr>
          <p:nvPr/>
        </p:nvSpPr>
        <p:spPr bwMode="gray">
          <a:xfrm>
            <a:off x="382062" y="506032"/>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a:t>
            </a:r>
            <a:r>
              <a:rPr lang="ja-JP" altLang="en-US" sz="1100" b="1" dirty="0">
                <a:latin typeface="游ゴシック" panose="020B0400000000000000" pitchFamily="50" charset="-128"/>
              </a:rPr>
              <a:t>はりあな　ぼうえんきょう</a:t>
            </a:r>
          </a:p>
        </p:txBody>
      </p:sp>
    </p:spTree>
    <p:extLst>
      <p:ext uri="{BB962C8B-B14F-4D97-AF65-F5344CB8AC3E}">
        <p14:creationId xmlns:p14="http://schemas.microsoft.com/office/powerpoint/2010/main" val="21790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D41AE357-A957-44AD-8C85-046A09A404B5}"/>
              </a:ext>
            </a:extLst>
          </p:cNvPr>
          <p:cNvGrpSpPr/>
          <p:nvPr/>
        </p:nvGrpSpPr>
        <p:grpSpPr>
          <a:xfrm>
            <a:off x="436383" y="842983"/>
            <a:ext cx="917793" cy="1290275"/>
            <a:chOff x="161503" y="2018380"/>
            <a:chExt cx="917793" cy="1290275"/>
          </a:xfrm>
        </p:grpSpPr>
        <p:pic>
          <p:nvPicPr>
            <p:cNvPr id="11" name="図 10">
              <a:extLst>
                <a:ext uri="{FF2B5EF4-FFF2-40B4-BE49-F238E27FC236}">
                  <a16:creationId xmlns:a16="http://schemas.microsoft.com/office/drawing/2014/main" id="{4079015F-1C64-4177-806A-06B1AB8AA3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082" t="14045" r="26030" b="17504"/>
            <a:stretch/>
          </p:blipFill>
          <p:spPr>
            <a:xfrm>
              <a:off x="562875" y="2600077"/>
              <a:ext cx="516421" cy="708578"/>
            </a:xfrm>
            <a:prstGeom prst="rect">
              <a:avLst/>
            </a:prstGeom>
          </p:spPr>
        </p:pic>
        <p:pic>
          <p:nvPicPr>
            <p:cNvPr id="7" name="図 6">
              <a:extLst>
                <a:ext uri="{FF2B5EF4-FFF2-40B4-BE49-F238E27FC236}">
                  <a16:creationId xmlns:a16="http://schemas.microsoft.com/office/drawing/2014/main" id="{E577A45C-B6AA-4D2B-B491-A3056C65EF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300" r="27636"/>
            <a:stretch/>
          </p:blipFill>
          <p:spPr>
            <a:xfrm>
              <a:off x="161503" y="2018380"/>
              <a:ext cx="430594" cy="1272884"/>
            </a:xfrm>
            <a:prstGeom prst="rect">
              <a:avLst/>
            </a:prstGeom>
          </p:spPr>
        </p:pic>
      </p:grpSp>
      <p:sp>
        <p:nvSpPr>
          <p:cNvPr id="7179" name="正方形/長方形 7178">
            <a:extLst>
              <a:ext uri="{FF2B5EF4-FFF2-40B4-BE49-F238E27FC236}">
                <a16:creationId xmlns:a16="http://schemas.microsoft.com/office/drawing/2014/main" id="{3894FF33-B705-41CE-BE79-3519A520CD7F}"/>
              </a:ext>
            </a:extLst>
          </p:cNvPr>
          <p:cNvSpPr/>
          <p:nvPr/>
        </p:nvSpPr>
        <p:spPr>
          <a:xfrm>
            <a:off x="1500046" y="4970109"/>
            <a:ext cx="1472206" cy="901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69" name="Rectangle 2"/>
          <p:cNvSpPr>
            <a:spLocks noGrp="1" noChangeArrowheads="1"/>
          </p:cNvSpPr>
          <p:nvPr>
            <p:ph type="ctrTitle" idx="4294967295"/>
          </p:nvPr>
        </p:nvSpPr>
        <p:spPr>
          <a:xfrm>
            <a:off x="65591" y="190042"/>
            <a:ext cx="8706041" cy="720725"/>
          </a:xfrm>
        </p:spPr>
        <p:txBody>
          <a:bodyPr/>
          <a:lstStyle/>
          <a:p>
            <a:pPr eaLnBrk="1" hangingPunct="1"/>
            <a:r>
              <a:rPr lang="ja-JP" altLang="en-US" sz="3200" dirty="0">
                <a:ea typeface="ＭＳ Ｐゴシック" panose="020B0600070205080204" pitchFamily="50" charset="-128"/>
              </a:rPr>
              <a:t>針穴望遠鏡とトツ（凸）レンズ望遠鏡のちがい</a:t>
            </a:r>
          </a:p>
        </p:txBody>
      </p:sp>
      <p:sp>
        <p:nvSpPr>
          <p:cNvPr id="3" name="フッター プレースホルダー 2">
            <a:extLst>
              <a:ext uri="{FF2B5EF4-FFF2-40B4-BE49-F238E27FC236}">
                <a16:creationId xmlns:a16="http://schemas.microsoft.com/office/drawing/2014/main" id="{433B0834-6CA9-4148-8D68-417E64691FD3}"/>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cxnSp>
        <p:nvCxnSpPr>
          <p:cNvPr id="8" name="直線矢印コネクタ 7">
            <a:extLst>
              <a:ext uri="{FF2B5EF4-FFF2-40B4-BE49-F238E27FC236}">
                <a16:creationId xmlns:a16="http://schemas.microsoft.com/office/drawing/2014/main" id="{6046F4E7-0182-4FC5-9839-81743B964FF0}"/>
              </a:ext>
            </a:extLst>
          </p:cNvPr>
          <p:cNvCxnSpPr>
            <a:cxnSpLocks/>
          </p:cNvCxnSpPr>
          <p:nvPr/>
        </p:nvCxnSpPr>
        <p:spPr>
          <a:xfrm>
            <a:off x="744667" y="1448336"/>
            <a:ext cx="1752757" cy="4770695"/>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12" name="直線矢印コネクタ 11">
            <a:extLst>
              <a:ext uri="{FF2B5EF4-FFF2-40B4-BE49-F238E27FC236}">
                <a16:creationId xmlns:a16="http://schemas.microsoft.com/office/drawing/2014/main" id="{00428009-FCD5-47BC-A780-EAECFC7CAB75}"/>
              </a:ext>
            </a:extLst>
          </p:cNvPr>
          <p:cNvCxnSpPr>
            <a:cxnSpLocks/>
          </p:cNvCxnSpPr>
          <p:nvPr/>
        </p:nvCxnSpPr>
        <p:spPr>
          <a:xfrm>
            <a:off x="770076" y="999305"/>
            <a:ext cx="1680901" cy="5340701"/>
          </a:xfrm>
          <a:prstGeom prst="straightConnector1">
            <a:avLst/>
          </a:prstGeom>
          <a:ln>
            <a:solidFill>
              <a:srgbClr val="00B050"/>
            </a:solidFill>
            <a:prstDash val="solid"/>
            <a:tailEnd type="triangle"/>
          </a:ln>
        </p:spPr>
        <p:style>
          <a:lnRef idx="1">
            <a:schemeClr val="dk1"/>
          </a:lnRef>
          <a:fillRef idx="0">
            <a:schemeClr val="dk1"/>
          </a:fillRef>
          <a:effectRef idx="0">
            <a:schemeClr val="dk1"/>
          </a:effectRef>
          <a:fontRef idx="minor">
            <a:schemeClr val="tx1"/>
          </a:fontRef>
        </p:style>
      </p:cxnSp>
      <p:cxnSp>
        <p:nvCxnSpPr>
          <p:cNvPr id="14" name="直線矢印コネクタ 13">
            <a:extLst>
              <a:ext uri="{FF2B5EF4-FFF2-40B4-BE49-F238E27FC236}">
                <a16:creationId xmlns:a16="http://schemas.microsoft.com/office/drawing/2014/main" id="{9204508E-2E8F-41E3-A0B5-02BB6C1B36B2}"/>
              </a:ext>
            </a:extLst>
          </p:cNvPr>
          <p:cNvCxnSpPr>
            <a:cxnSpLocks/>
          </p:cNvCxnSpPr>
          <p:nvPr/>
        </p:nvCxnSpPr>
        <p:spPr>
          <a:xfrm>
            <a:off x="1254197" y="1357865"/>
            <a:ext cx="1124659" cy="4905941"/>
          </a:xfrm>
          <a:prstGeom prst="straightConnector1">
            <a:avLst/>
          </a:prstGeom>
          <a:ln>
            <a:solidFill>
              <a:srgbClr val="00B0F0"/>
            </a:solidFill>
            <a:prstDash val="solid"/>
            <a:tailEnd type="triangle"/>
          </a:ln>
        </p:spPr>
        <p:style>
          <a:lnRef idx="1">
            <a:schemeClr val="dk1"/>
          </a:lnRef>
          <a:fillRef idx="0">
            <a:schemeClr val="dk1"/>
          </a:fillRef>
          <a:effectRef idx="0">
            <a:schemeClr val="dk1"/>
          </a:effectRef>
          <a:fontRef idx="minor">
            <a:schemeClr val="tx1"/>
          </a:fontRef>
        </p:style>
      </p:cxnSp>
      <p:cxnSp>
        <p:nvCxnSpPr>
          <p:cNvPr id="20" name="直線矢印コネクタ 19">
            <a:extLst>
              <a:ext uri="{FF2B5EF4-FFF2-40B4-BE49-F238E27FC236}">
                <a16:creationId xmlns:a16="http://schemas.microsoft.com/office/drawing/2014/main" id="{1492842C-5432-4C69-A2DC-2D52828CB4C0}"/>
              </a:ext>
            </a:extLst>
          </p:cNvPr>
          <p:cNvCxnSpPr>
            <a:cxnSpLocks/>
          </p:cNvCxnSpPr>
          <p:nvPr/>
        </p:nvCxnSpPr>
        <p:spPr>
          <a:xfrm>
            <a:off x="1059276" y="1356888"/>
            <a:ext cx="1275883" cy="5113463"/>
          </a:xfrm>
          <a:prstGeom prst="straightConnector1">
            <a:avLst/>
          </a:prstGeom>
          <a:ln>
            <a:solidFill>
              <a:srgbClr val="CCFF33"/>
            </a:solidFill>
            <a:prstDash val="solid"/>
            <a:tailEnd type="triangle"/>
          </a:ln>
        </p:spPr>
        <p:style>
          <a:lnRef idx="1">
            <a:schemeClr val="dk1"/>
          </a:lnRef>
          <a:fillRef idx="0">
            <a:schemeClr val="dk1"/>
          </a:fillRef>
          <a:effectRef idx="0">
            <a:schemeClr val="dk1"/>
          </a:effectRef>
          <a:fontRef idx="minor">
            <a:schemeClr val="tx1"/>
          </a:fontRef>
        </p:style>
      </p:cxnSp>
      <p:cxnSp>
        <p:nvCxnSpPr>
          <p:cNvPr id="22" name="直線矢印コネクタ 21">
            <a:extLst>
              <a:ext uri="{FF2B5EF4-FFF2-40B4-BE49-F238E27FC236}">
                <a16:creationId xmlns:a16="http://schemas.microsoft.com/office/drawing/2014/main" id="{E01BF1B4-4C63-4FA8-B5DF-C67A17738893}"/>
              </a:ext>
            </a:extLst>
          </p:cNvPr>
          <p:cNvCxnSpPr>
            <a:cxnSpLocks/>
          </p:cNvCxnSpPr>
          <p:nvPr/>
        </p:nvCxnSpPr>
        <p:spPr>
          <a:xfrm>
            <a:off x="1031481" y="1695190"/>
            <a:ext cx="1446680" cy="4525448"/>
          </a:xfrm>
          <a:prstGeom prst="straightConnector1">
            <a:avLst/>
          </a:prstGeom>
          <a:ln>
            <a:solidFill>
              <a:srgbClr val="CC9900"/>
            </a:solidFill>
            <a:prstDash val="solid"/>
            <a:tailEnd type="triangle"/>
          </a:ln>
        </p:spPr>
        <p:style>
          <a:lnRef idx="1">
            <a:schemeClr val="dk1"/>
          </a:lnRef>
          <a:fillRef idx="0">
            <a:schemeClr val="dk1"/>
          </a:fillRef>
          <a:effectRef idx="0">
            <a:schemeClr val="dk1"/>
          </a:effectRef>
          <a:fontRef idx="minor">
            <a:schemeClr val="tx1"/>
          </a:fontRef>
        </p:style>
      </p:cxnSp>
      <p:cxnSp>
        <p:nvCxnSpPr>
          <p:cNvPr id="38" name="直線矢印コネクタ 37">
            <a:extLst>
              <a:ext uri="{FF2B5EF4-FFF2-40B4-BE49-F238E27FC236}">
                <a16:creationId xmlns:a16="http://schemas.microsoft.com/office/drawing/2014/main" id="{3B9A7104-9804-4C48-9FC4-0E96F007ADFF}"/>
              </a:ext>
            </a:extLst>
          </p:cNvPr>
          <p:cNvCxnSpPr>
            <a:cxnSpLocks/>
          </p:cNvCxnSpPr>
          <p:nvPr/>
        </p:nvCxnSpPr>
        <p:spPr>
          <a:xfrm>
            <a:off x="400984" y="1409792"/>
            <a:ext cx="2141514" cy="4809239"/>
          </a:xfrm>
          <a:prstGeom prst="straightConnector1">
            <a:avLst/>
          </a:prstGeom>
          <a:ln>
            <a:solidFill>
              <a:srgbClr val="00B0F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40" name="直線矢印コネクタ 39">
            <a:extLst>
              <a:ext uri="{FF2B5EF4-FFF2-40B4-BE49-F238E27FC236}">
                <a16:creationId xmlns:a16="http://schemas.microsoft.com/office/drawing/2014/main" id="{74DCBEF3-01D7-4736-9893-5A5346D9AA2A}"/>
              </a:ext>
            </a:extLst>
          </p:cNvPr>
          <p:cNvCxnSpPr>
            <a:cxnSpLocks/>
          </p:cNvCxnSpPr>
          <p:nvPr/>
        </p:nvCxnSpPr>
        <p:spPr>
          <a:xfrm>
            <a:off x="717557" y="1770939"/>
            <a:ext cx="1779867" cy="4358091"/>
          </a:xfrm>
          <a:prstGeom prst="straightConnector1">
            <a:avLst/>
          </a:prstGeom>
          <a:ln>
            <a:solidFill>
              <a:srgbClr val="00B05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42" name="直線矢印コネクタ 41">
            <a:extLst>
              <a:ext uri="{FF2B5EF4-FFF2-40B4-BE49-F238E27FC236}">
                <a16:creationId xmlns:a16="http://schemas.microsoft.com/office/drawing/2014/main" id="{87BADC6B-0ED1-4700-84EF-320629E6EC54}"/>
              </a:ext>
            </a:extLst>
          </p:cNvPr>
          <p:cNvCxnSpPr>
            <a:cxnSpLocks/>
          </p:cNvCxnSpPr>
          <p:nvPr/>
        </p:nvCxnSpPr>
        <p:spPr>
          <a:xfrm>
            <a:off x="521289" y="1637030"/>
            <a:ext cx="2041220" cy="4492000"/>
          </a:xfrm>
          <a:prstGeom prst="straightConnector1">
            <a:avLst/>
          </a:prstGeom>
          <a:ln>
            <a:solidFill>
              <a:srgbClr val="CCFF33"/>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44">
            <a:extLst>
              <a:ext uri="{FF2B5EF4-FFF2-40B4-BE49-F238E27FC236}">
                <a16:creationId xmlns:a16="http://schemas.microsoft.com/office/drawing/2014/main" id="{A754D3D9-CD1E-4E5A-A8FA-A956DA8F6E6D}"/>
              </a:ext>
            </a:extLst>
          </p:cNvPr>
          <p:cNvCxnSpPr>
            <a:cxnSpLocks/>
          </p:cNvCxnSpPr>
          <p:nvPr/>
        </p:nvCxnSpPr>
        <p:spPr>
          <a:xfrm>
            <a:off x="414840" y="1182447"/>
            <a:ext cx="2073382" cy="5079387"/>
          </a:xfrm>
          <a:prstGeom prst="straightConnector1">
            <a:avLst/>
          </a:prstGeom>
          <a:ln>
            <a:solidFill>
              <a:srgbClr val="CC9900"/>
            </a:solidFill>
            <a:prstDash val="sysDash"/>
            <a:tailEnd type="triangle"/>
          </a:ln>
        </p:spPr>
        <p:style>
          <a:lnRef idx="1">
            <a:schemeClr val="dk1"/>
          </a:lnRef>
          <a:fillRef idx="0">
            <a:schemeClr val="dk1"/>
          </a:fillRef>
          <a:effectRef idx="0">
            <a:schemeClr val="dk1"/>
          </a:effectRef>
          <a:fontRef idx="minor">
            <a:schemeClr val="tx1"/>
          </a:fontRef>
        </p:style>
      </p:cxnSp>
      <p:sp>
        <p:nvSpPr>
          <p:cNvPr id="47" name="楕円 46">
            <a:extLst>
              <a:ext uri="{FF2B5EF4-FFF2-40B4-BE49-F238E27FC236}">
                <a16:creationId xmlns:a16="http://schemas.microsoft.com/office/drawing/2014/main" id="{2316E6BF-205B-4A5F-9A48-FD011C295EF4}"/>
              </a:ext>
            </a:extLst>
          </p:cNvPr>
          <p:cNvSpPr/>
          <p:nvPr/>
        </p:nvSpPr>
        <p:spPr>
          <a:xfrm>
            <a:off x="2185467" y="5410134"/>
            <a:ext cx="90001" cy="900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80" name="楕円 7179">
            <a:extLst>
              <a:ext uri="{FF2B5EF4-FFF2-40B4-BE49-F238E27FC236}">
                <a16:creationId xmlns:a16="http://schemas.microsoft.com/office/drawing/2014/main" id="{E3F18068-0B7D-4813-B22B-D40505FF5887}"/>
              </a:ext>
            </a:extLst>
          </p:cNvPr>
          <p:cNvSpPr/>
          <p:nvPr/>
        </p:nvSpPr>
        <p:spPr>
          <a:xfrm>
            <a:off x="4933496" y="2054152"/>
            <a:ext cx="1190888" cy="12843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矢印コネクタ 50">
            <a:extLst>
              <a:ext uri="{FF2B5EF4-FFF2-40B4-BE49-F238E27FC236}">
                <a16:creationId xmlns:a16="http://schemas.microsoft.com/office/drawing/2014/main" id="{9AD188AC-ABD9-4F5A-9A10-57D65304E463}"/>
              </a:ext>
            </a:extLst>
          </p:cNvPr>
          <p:cNvCxnSpPr>
            <a:cxnSpLocks/>
          </p:cNvCxnSpPr>
          <p:nvPr/>
        </p:nvCxnSpPr>
        <p:spPr>
          <a:xfrm>
            <a:off x="5083462" y="1426990"/>
            <a:ext cx="1752757" cy="4770695"/>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7182" name="直線矢印コネクタ 7181">
            <a:extLst>
              <a:ext uri="{FF2B5EF4-FFF2-40B4-BE49-F238E27FC236}">
                <a16:creationId xmlns:a16="http://schemas.microsoft.com/office/drawing/2014/main" id="{E590F910-29DD-495B-B979-E760E8FBB11B}"/>
              </a:ext>
            </a:extLst>
          </p:cNvPr>
          <p:cNvCxnSpPr>
            <a:stCxn id="7180" idx="7"/>
          </p:cNvCxnSpPr>
          <p:nvPr/>
        </p:nvCxnSpPr>
        <p:spPr>
          <a:xfrm>
            <a:off x="5949982" y="2242242"/>
            <a:ext cx="782042" cy="4021564"/>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5" name="楕円 54">
            <a:extLst>
              <a:ext uri="{FF2B5EF4-FFF2-40B4-BE49-F238E27FC236}">
                <a16:creationId xmlns:a16="http://schemas.microsoft.com/office/drawing/2014/main" id="{A8CF5000-929F-4C15-BDA4-92A3E60FE0DC}"/>
              </a:ext>
            </a:extLst>
          </p:cNvPr>
          <p:cNvSpPr/>
          <p:nvPr/>
        </p:nvSpPr>
        <p:spPr>
          <a:xfrm>
            <a:off x="6649381" y="5904102"/>
            <a:ext cx="183932" cy="1987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84" name="直線コネクタ 7183">
            <a:extLst>
              <a:ext uri="{FF2B5EF4-FFF2-40B4-BE49-F238E27FC236}">
                <a16:creationId xmlns:a16="http://schemas.microsoft.com/office/drawing/2014/main" id="{400965CC-8E58-4147-95D2-F7E98F0A040D}"/>
              </a:ext>
            </a:extLst>
          </p:cNvPr>
          <p:cNvCxnSpPr>
            <a:cxnSpLocks/>
            <a:stCxn id="7180" idx="7"/>
          </p:cNvCxnSpPr>
          <p:nvPr/>
        </p:nvCxnSpPr>
        <p:spPr>
          <a:xfrm flipH="1" flipV="1">
            <a:off x="5317760" y="1004232"/>
            <a:ext cx="632222" cy="1238010"/>
          </a:xfrm>
          <a:prstGeom prst="line">
            <a:avLst/>
          </a:prstGeom>
          <a:ln>
            <a:solidFill>
              <a:srgbClr val="92D050"/>
            </a:solidFill>
            <a:headEnd type="triangle"/>
          </a:ln>
        </p:spPr>
        <p:style>
          <a:lnRef idx="1">
            <a:schemeClr val="accent1"/>
          </a:lnRef>
          <a:fillRef idx="0">
            <a:schemeClr val="accent1"/>
          </a:fillRef>
          <a:effectRef idx="0">
            <a:schemeClr val="accent1"/>
          </a:effectRef>
          <a:fontRef idx="minor">
            <a:schemeClr val="tx1"/>
          </a:fontRef>
        </p:style>
      </p:cxnSp>
      <p:cxnSp>
        <p:nvCxnSpPr>
          <p:cNvPr id="7187" name="直線コネクタ 7186">
            <a:extLst>
              <a:ext uri="{FF2B5EF4-FFF2-40B4-BE49-F238E27FC236}">
                <a16:creationId xmlns:a16="http://schemas.microsoft.com/office/drawing/2014/main" id="{50291C01-729F-451B-9C05-0C09D52BDCF6}"/>
              </a:ext>
            </a:extLst>
          </p:cNvPr>
          <p:cNvCxnSpPr>
            <a:cxnSpLocks/>
            <a:stCxn id="7180" idx="0"/>
          </p:cNvCxnSpPr>
          <p:nvPr/>
        </p:nvCxnSpPr>
        <p:spPr>
          <a:xfrm flipH="1" flipV="1">
            <a:off x="5058072" y="905328"/>
            <a:ext cx="470868" cy="1148824"/>
          </a:xfrm>
          <a:prstGeom prst="line">
            <a:avLst/>
          </a:prstGeom>
          <a:ln>
            <a:solidFill>
              <a:srgbClr val="00B050"/>
            </a:solidFill>
            <a:headEnd type="triangle"/>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2E1A3F5E-6A3C-436B-90EB-EA26D29676C9}"/>
              </a:ext>
            </a:extLst>
          </p:cNvPr>
          <p:cNvCxnSpPr>
            <a:cxnSpLocks/>
          </p:cNvCxnSpPr>
          <p:nvPr/>
        </p:nvCxnSpPr>
        <p:spPr>
          <a:xfrm flipH="1" flipV="1">
            <a:off x="5520190" y="2054152"/>
            <a:ext cx="1276161" cy="4164879"/>
          </a:xfrm>
          <a:prstGeom prst="line">
            <a:avLst/>
          </a:prstGeom>
          <a:ln>
            <a:solidFill>
              <a:srgbClr val="00B050"/>
            </a:solidFill>
            <a:headEnd type="triangle"/>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12DE1BA9-F364-4A0C-A44F-812E5B8BE714}"/>
              </a:ext>
            </a:extLst>
          </p:cNvPr>
          <p:cNvCxnSpPr>
            <a:cxnSpLocks/>
          </p:cNvCxnSpPr>
          <p:nvPr/>
        </p:nvCxnSpPr>
        <p:spPr>
          <a:xfrm flipH="1" flipV="1">
            <a:off x="5433180" y="1457535"/>
            <a:ext cx="699773" cy="1260215"/>
          </a:xfrm>
          <a:prstGeom prst="line">
            <a:avLst/>
          </a:prstGeom>
          <a:ln>
            <a:solidFill>
              <a:srgbClr val="00B0F0"/>
            </a:solidFill>
            <a:headEnd type="triangle"/>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4EA4B588-C541-4D80-8EAF-14016DA3DCF6}"/>
              </a:ext>
            </a:extLst>
          </p:cNvPr>
          <p:cNvCxnSpPr>
            <a:cxnSpLocks/>
          </p:cNvCxnSpPr>
          <p:nvPr/>
        </p:nvCxnSpPr>
        <p:spPr>
          <a:xfrm flipH="1" flipV="1">
            <a:off x="4418612" y="1506306"/>
            <a:ext cx="565082" cy="1258514"/>
          </a:xfrm>
          <a:prstGeom prst="line">
            <a:avLst/>
          </a:prstGeom>
          <a:ln>
            <a:solidFill>
              <a:srgbClr val="00B0F0"/>
            </a:solidFill>
            <a:prstDash val="sysDash"/>
            <a:headEnd type="triangle"/>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58CCFC3E-5F4B-4FFA-A06B-196BC848951D}"/>
              </a:ext>
            </a:extLst>
          </p:cNvPr>
          <p:cNvCxnSpPr>
            <a:cxnSpLocks/>
          </p:cNvCxnSpPr>
          <p:nvPr/>
        </p:nvCxnSpPr>
        <p:spPr>
          <a:xfrm flipH="1" flipV="1">
            <a:off x="6156721" y="2711974"/>
            <a:ext cx="547664" cy="3417056"/>
          </a:xfrm>
          <a:prstGeom prst="line">
            <a:avLst/>
          </a:prstGeom>
          <a:ln>
            <a:solidFill>
              <a:srgbClr val="00B0F0"/>
            </a:solidFill>
            <a:headEnd type="triangle"/>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41E61E6B-6D16-4CA2-A235-A7F625C9BDFF}"/>
              </a:ext>
            </a:extLst>
          </p:cNvPr>
          <p:cNvCxnSpPr>
            <a:cxnSpLocks/>
          </p:cNvCxnSpPr>
          <p:nvPr/>
        </p:nvCxnSpPr>
        <p:spPr>
          <a:xfrm flipH="1" flipV="1">
            <a:off x="4989266" y="2759543"/>
            <a:ext cx="1892724" cy="3369487"/>
          </a:xfrm>
          <a:prstGeom prst="line">
            <a:avLst/>
          </a:prstGeom>
          <a:ln>
            <a:solidFill>
              <a:srgbClr val="00B0F0"/>
            </a:solidFill>
            <a:prstDash val="sysDash"/>
            <a:headEnd type="triangle"/>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6E97239B-6383-44D0-A332-DC3D16873903}"/>
              </a:ext>
            </a:extLst>
          </p:cNvPr>
          <p:cNvCxnSpPr>
            <a:cxnSpLocks/>
          </p:cNvCxnSpPr>
          <p:nvPr/>
        </p:nvCxnSpPr>
        <p:spPr>
          <a:xfrm flipH="1" flipV="1">
            <a:off x="5387593" y="1538270"/>
            <a:ext cx="653910" cy="1524818"/>
          </a:xfrm>
          <a:prstGeom prst="line">
            <a:avLst/>
          </a:prstGeom>
          <a:ln>
            <a:solidFill>
              <a:srgbClr val="CC9900"/>
            </a:solidFill>
            <a:headEnd type="triangle"/>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5C0D75A6-96C6-427C-ADDE-ACB25B2333B1}"/>
              </a:ext>
            </a:extLst>
          </p:cNvPr>
          <p:cNvCxnSpPr>
            <a:cxnSpLocks/>
            <a:stCxn id="7180" idx="1"/>
          </p:cNvCxnSpPr>
          <p:nvPr/>
        </p:nvCxnSpPr>
        <p:spPr>
          <a:xfrm flipH="1" flipV="1">
            <a:off x="4608214" y="1048792"/>
            <a:ext cx="499684" cy="1193450"/>
          </a:xfrm>
          <a:prstGeom prst="line">
            <a:avLst/>
          </a:prstGeom>
          <a:ln>
            <a:solidFill>
              <a:srgbClr val="CC9900"/>
            </a:solidFill>
            <a:prstDash val="sysDash"/>
            <a:headEnd type="triangle"/>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AF6568C9-F099-4070-9FB6-F4C3B805FFED}"/>
              </a:ext>
            </a:extLst>
          </p:cNvPr>
          <p:cNvCxnSpPr>
            <a:cxnSpLocks/>
          </p:cNvCxnSpPr>
          <p:nvPr/>
        </p:nvCxnSpPr>
        <p:spPr>
          <a:xfrm flipH="1" flipV="1">
            <a:off x="5096030" y="2229581"/>
            <a:ext cx="1772526" cy="3899449"/>
          </a:xfrm>
          <a:prstGeom prst="line">
            <a:avLst/>
          </a:prstGeom>
          <a:ln>
            <a:solidFill>
              <a:srgbClr val="CC9900"/>
            </a:solidFill>
            <a:prstDash val="sysDash"/>
            <a:headEnd type="triangle"/>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EED07F7C-6BE0-40DE-81BF-9272A2D369FD}"/>
              </a:ext>
            </a:extLst>
          </p:cNvPr>
          <p:cNvCxnSpPr>
            <a:cxnSpLocks/>
          </p:cNvCxnSpPr>
          <p:nvPr/>
        </p:nvCxnSpPr>
        <p:spPr>
          <a:xfrm flipH="1" flipV="1">
            <a:off x="6041504" y="3026112"/>
            <a:ext cx="714288" cy="3112103"/>
          </a:xfrm>
          <a:prstGeom prst="line">
            <a:avLst/>
          </a:prstGeom>
          <a:ln>
            <a:solidFill>
              <a:srgbClr val="CC9900"/>
            </a:solidFill>
            <a:headEnd type="triangle"/>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7787E331-3796-41CA-8BDD-58419E53D36B}"/>
              </a:ext>
            </a:extLst>
          </p:cNvPr>
          <p:cNvCxnSpPr>
            <a:cxnSpLocks/>
            <a:stCxn id="7180" idx="3"/>
          </p:cNvCxnSpPr>
          <p:nvPr/>
        </p:nvCxnSpPr>
        <p:spPr>
          <a:xfrm flipH="1" flipV="1">
            <a:off x="4505145" y="2052205"/>
            <a:ext cx="602753" cy="1098218"/>
          </a:xfrm>
          <a:prstGeom prst="line">
            <a:avLst/>
          </a:prstGeom>
          <a:ln>
            <a:solidFill>
              <a:srgbClr val="92D050"/>
            </a:solidFill>
            <a:prstDash val="sysDash"/>
            <a:headEnd type="triangle"/>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AB48504B-37FA-4918-B650-76E53C2273C0}"/>
              </a:ext>
            </a:extLst>
          </p:cNvPr>
          <p:cNvCxnSpPr>
            <a:cxnSpLocks/>
          </p:cNvCxnSpPr>
          <p:nvPr/>
        </p:nvCxnSpPr>
        <p:spPr>
          <a:xfrm flipH="1" flipV="1">
            <a:off x="5077924" y="3108882"/>
            <a:ext cx="1858063" cy="2983539"/>
          </a:xfrm>
          <a:prstGeom prst="line">
            <a:avLst/>
          </a:prstGeom>
          <a:ln>
            <a:solidFill>
              <a:srgbClr val="92D050"/>
            </a:solidFill>
            <a:prstDash val="sysDash"/>
            <a:headEnd type="triangle"/>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54FC7BEC-0B0F-42EF-8FF5-C569D535B807}"/>
              </a:ext>
            </a:extLst>
          </p:cNvPr>
          <p:cNvCxnSpPr>
            <a:cxnSpLocks/>
            <a:stCxn id="7180" idx="4"/>
          </p:cNvCxnSpPr>
          <p:nvPr/>
        </p:nvCxnSpPr>
        <p:spPr>
          <a:xfrm flipH="1" flipV="1">
            <a:off x="5039464" y="1783837"/>
            <a:ext cx="489476" cy="1554676"/>
          </a:xfrm>
          <a:prstGeom prst="line">
            <a:avLst/>
          </a:prstGeom>
          <a:ln>
            <a:solidFill>
              <a:srgbClr val="00B050"/>
            </a:solidFill>
            <a:prstDash val="sysDash"/>
            <a:headEnd type="triangle"/>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C79A70F0-883E-468D-BC54-32BB761BB69D}"/>
              </a:ext>
            </a:extLst>
          </p:cNvPr>
          <p:cNvCxnSpPr>
            <a:cxnSpLocks/>
          </p:cNvCxnSpPr>
          <p:nvPr/>
        </p:nvCxnSpPr>
        <p:spPr>
          <a:xfrm flipH="1" flipV="1">
            <a:off x="5531441" y="3308655"/>
            <a:ext cx="1310316" cy="2820375"/>
          </a:xfrm>
          <a:prstGeom prst="line">
            <a:avLst/>
          </a:prstGeom>
          <a:ln>
            <a:solidFill>
              <a:srgbClr val="00B050"/>
            </a:solidFill>
            <a:prstDash val="sysDash"/>
            <a:headEnd type="triangle"/>
          </a:ln>
        </p:spPr>
        <p:style>
          <a:lnRef idx="1">
            <a:schemeClr val="accent1"/>
          </a:lnRef>
          <a:fillRef idx="0">
            <a:schemeClr val="accent1"/>
          </a:fillRef>
          <a:effectRef idx="0">
            <a:schemeClr val="accent1"/>
          </a:effectRef>
          <a:fontRef idx="minor">
            <a:schemeClr val="tx1"/>
          </a:fontRef>
        </p:style>
      </p:cxnSp>
      <p:graphicFrame>
        <p:nvGraphicFramePr>
          <p:cNvPr id="41" name="表 42">
            <a:extLst>
              <a:ext uri="{FF2B5EF4-FFF2-40B4-BE49-F238E27FC236}">
                <a16:creationId xmlns:a16="http://schemas.microsoft.com/office/drawing/2014/main" id="{66662B82-DADF-48CA-99C8-00B7281ECCAB}"/>
              </a:ext>
            </a:extLst>
          </p:cNvPr>
          <p:cNvGraphicFramePr>
            <a:graphicFrameLocks noGrp="1"/>
          </p:cNvGraphicFramePr>
          <p:nvPr>
            <p:extLst>
              <p:ext uri="{D42A27DB-BD31-4B8C-83A1-F6EECF244321}">
                <p14:modId xmlns:p14="http://schemas.microsoft.com/office/powerpoint/2010/main" val="2267064465"/>
              </p:ext>
            </p:extLst>
          </p:nvPr>
        </p:nvGraphicFramePr>
        <p:xfrm>
          <a:off x="1606027" y="894922"/>
          <a:ext cx="2738271" cy="1919570"/>
        </p:xfrm>
        <a:graphic>
          <a:graphicData uri="http://schemas.openxmlformats.org/drawingml/2006/table">
            <a:tbl>
              <a:tblPr>
                <a:tableStyleId>{5C22544A-7EE6-4342-B048-85BDC9FD1C3A}</a:tableStyleId>
              </a:tblPr>
              <a:tblGrid>
                <a:gridCol w="2738271">
                  <a:extLst>
                    <a:ext uri="{9D8B030D-6E8A-4147-A177-3AD203B41FA5}">
                      <a16:colId xmlns:a16="http://schemas.microsoft.com/office/drawing/2014/main" val="54212606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dirty="0">
                          <a:latin typeface="ＭＳ Ｐゴシック" panose="020B0600070205080204" pitchFamily="50" charset="-128"/>
                        </a:rPr>
                        <a:t>針穴式：小さい穴を通した像。（レンズなし）</a:t>
                      </a:r>
                      <a:endParaRPr lang="en-US" altLang="ja-JP" sz="1800" b="1" dirty="0">
                        <a:latin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4001957"/>
                  </a:ext>
                </a:extLst>
              </a:tr>
              <a:tr h="370840">
                <a:tc>
                  <a:txBody>
                    <a:bodyPr/>
                    <a:lstStyle/>
                    <a:p>
                      <a:r>
                        <a:rPr lang="ja-JP" altLang="en-US" sz="1800" b="1" dirty="0">
                          <a:latin typeface="ＭＳ Ｐゴシック" panose="020B0600070205080204" pitchFamily="50" charset="-128"/>
                        </a:rPr>
                        <a:t>長所：ピント合わせ不要</a:t>
                      </a:r>
                      <a:r>
                        <a:rPr lang="ja-JP" altLang="en-US" sz="1600" b="1" dirty="0">
                          <a:latin typeface="ＭＳ Ｐゴシック" panose="020B0600070205080204" pitchFamily="50" charset="-128"/>
                        </a:rPr>
                        <a:t>（どの位置でもピントは合う）</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798312492"/>
                  </a:ext>
                </a:extLst>
              </a:tr>
              <a:tr h="669890">
                <a:tc>
                  <a:txBody>
                    <a:bodyPr/>
                    <a:lstStyle/>
                    <a:p>
                      <a:r>
                        <a:rPr lang="ja-JP" altLang="en-US" sz="1800" b="1" dirty="0">
                          <a:latin typeface="ＭＳ Ｐゴシック" panose="020B0600070205080204" pitchFamily="50" charset="-128"/>
                        </a:rPr>
                        <a:t>短所：像が小さく、距離が離れると暗くなる</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4160946"/>
                  </a:ext>
                </a:extLst>
              </a:tr>
            </a:tbl>
          </a:graphicData>
        </a:graphic>
      </p:graphicFrame>
      <p:graphicFrame>
        <p:nvGraphicFramePr>
          <p:cNvPr id="100" name="表 42">
            <a:extLst>
              <a:ext uri="{FF2B5EF4-FFF2-40B4-BE49-F238E27FC236}">
                <a16:creationId xmlns:a16="http://schemas.microsoft.com/office/drawing/2014/main" id="{A86E1F93-AE7C-4AF0-BDC2-A0B0299A3B75}"/>
              </a:ext>
            </a:extLst>
          </p:cNvPr>
          <p:cNvGraphicFramePr>
            <a:graphicFrameLocks noGrp="1"/>
          </p:cNvGraphicFramePr>
          <p:nvPr>
            <p:extLst>
              <p:ext uri="{D42A27DB-BD31-4B8C-83A1-F6EECF244321}">
                <p14:modId xmlns:p14="http://schemas.microsoft.com/office/powerpoint/2010/main" val="146471199"/>
              </p:ext>
            </p:extLst>
          </p:nvPr>
        </p:nvGraphicFramePr>
        <p:xfrm>
          <a:off x="6256373" y="883758"/>
          <a:ext cx="2738271" cy="1920240"/>
        </p:xfrm>
        <a:graphic>
          <a:graphicData uri="http://schemas.openxmlformats.org/drawingml/2006/table">
            <a:tbl>
              <a:tblPr>
                <a:tableStyleId>{5C22544A-7EE6-4342-B048-85BDC9FD1C3A}</a:tableStyleId>
              </a:tblPr>
              <a:tblGrid>
                <a:gridCol w="2738271">
                  <a:extLst>
                    <a:ext uri="{9D8B030D-6E8A-4147-A177-3AD203B41FA5}">
                      <a16:colId xmlns:a16="http://schemas.microsoft.com/office/drawing/2014/main" val="542126060"/>
                    </a:ext>
                  </a:extLst>
                </a:gridCol>
              </a:tblGrid>
              <a:tr h="630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dirty="0">
                          <a:latin typeface="ＭＳ Ｐゴシック" panose="020B0600070205080204" pitchFamily="50" charset="-128"/>
                        </a:rPr>
                        <a:t>望遠鏡：２つの凸（トツ）レンズを使用する</a:t>
                      </a:r>
                      <a:endParaRPr lang="en-US" altLang="ja-JP" sz="1800" b="1" dirty="0">
                        <a:latin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4001957"/>
                  </a:ext>
                </a:extLst>
              </a:tr>
              <a:tr h="619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dirty="0">
                          <a:latin typeface="ＭＳ Ｐゴシック" panose="020B0600070205080204" pitchFamily="50" charset="-128"/>
                        </a:rPr>
                        <a:t>長所：像が明るく、レンズの調整で拡大できる</a:t>
                      </a:r>
                      <a:endParaRPr lang="en-US" altLang="ja-JP" sz="1800" b="1" dirty="0">
                        <a:latin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798312492"/>
                  </a:ext>
                </a:extLst>
              </a:tr>
              <a:tr h="602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dirty="0">
                          <a:latin typeface="ＭＳ Ｐゴシック" panose="020B0600070205080204" pitchFamily="50" charset="-128"/>
                        </a:rPr>
                        <a:t>短所：ピント合わせが必要（最近は改善されている）</a:t>
                      </a:r>
                      <a:endParaRPr lang="en-US" altLang="ja-JP" sz="1800" b="1" dirty="0">
                        <a:latin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4160946"/>
                  </a:ext>
                </a:extLst>
              </a:tr>
            </a:tbl>
          </a:graphicData>
        </a:graphic>
      </p:graphicFrame>
      <p:sp>
        <p:nvSpPr>
          <p:cNvPr id="101" name="Text Box 5">
            <a:extLst>
              <a:ext uri="{FF2B5EF4-FFF2-40B4-BE49-F238E27FC236}">
                <a16:creationId xmlns:a16="http://schemas.microsoft.com/office/drawing/2014/main" id="{E4783200-D366-47F2-8D0B-7D12B7E70C5F}"/>
              </a:ext>
            </a:extLst>
          </p:cNvPr>
          <p:cNvSpPr txBox="1">
            <a:spLocks noChangeArrowheads="1"/>
          </p:cNvSpPr>
          <p:nvPr/>
        </p:nvSpPr>
        <p:spPr bwMode="auto">
          <a:xfrm>
            <a:off x="7375371" y="4895592"/>
            <a:ext cx="1695718" cy="1323439"/>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どちらの像も、上下、左右が逆（反対）となるのは同じ</a:t>
            </a:r>
          </a:p>
        </p:txBody>
      </p:sp>
      <p:sp>
        <p:nvSpPr>
          <p:cNvPr id="106" name="Rectangle 2">
            <a:extLst>
              <a:ext uri="{FF2B5EF4-FFF2-40B4-BE49-F238E27FC236}">
                <a16:creationId xmlns:a16="http://schemas.microsoft.com/office/drawing/2014/main" id="{7F81D196-8766-4EC0-A425-5326AFCF06BA}"/>
              </a:ext>
            </a:extLst>
          </p:cNvPr>
          <p:cNvSpPr>
            <a:spLocks noChangeArrowheads="1"/>
          </p:cNvSpPr>
          <p:nvPr/>
        </p:nvSpPr>
        <p:spPr bwMode="gray">
          <a:xfrm>
            <a:off x="15259" y="-61585"/>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はりあな　ぼうえんきょう　　　　　　　　　</a:t>
            </a:r>
          </a:p>
        </p:txBody>
      </p:sp>
      <p:pic>
        <p:nvPicPr>
          <p:cNvPr id="44" name="図 43">
            <a:extLst>
              <a:ext uri="{FF2B5EF4-FFF2-40B4-BE49-F238E27FC236}">
                <a16:creationId xmlns:a16="http://schemas.microsoft.com/office/drawing/2014/main" id="{4018BFF4-87EA-4594-9184-0DF4DEA862D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779560" y="2905626"/>
            <a:ext cx="1396289" cy="1920240"/>
          </a:xfrm>
          <a:prstGeom prst="rect">
            <a:avLst/>
          </a:prstGeom>
        </p:spPr>
      </p:pic>
      <p:pic>
        <p:nvPicPr>
          <p:cNvPr id="10" name="図 9">
            <a:extLst>
              <a:ext uri="{FF2B5EF4-FFF2-40B4-BE49-F238E27FC236}">
                <a16:creationId xmlns:a16="http://schemas.microsoft.com/office/drawing/2014/main" id="{02E170F4-3004-46D3-862A-9D5F487B6DF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131765" y="3002869"/>
            <a:ext cx="2118603" cy="1858593"/>
          </a:xfrm>
          <a:prstGeom prst="rect">
            <a:avLst/>
          </a:prstGeom>
        </p:spPr>
      </p:pic>
      <p:grpSp>
        <p:nvGrpSpPr>
          <p:cNvPr id="2" name="グループ化 1">
            <a:extLst>
              <a:ext uri="{FF2B5EF4-FFF2-40B4-BE49-F238E27FC236}">
                <a16:creationId xmlns:a16="http://schemas.microsoft.com/office/drawing/2014/main" id="{A5C8D53D-1F9C-40BD-A452-560B165DA9F8}"/>
              </a:ext>
            </a:extLst>
          </p:cNvPr>
          <p:cNvGrpSpPr/>
          <p:nvPr/>
        </p:nvGrpSpPr>
        <p:grpSpPr>
          <a:xfrm>
            <a:off x="3125662" y="5111542"/>
            <a:ext cx="3638550" cy="1705120"/>
            <a:chOff x="3125662" y="5111542"/>
            <a:chExt cx="3638550" cy="1705120"/>
          </a:xfrm>
        </p:grpSpPr>
        <p:pic>
          <p:nvPicPr>
            <p:cNvPr id="1026" name="Picture 2">
              <a:extLst>
                <a:ext uri="{FF2B5EF4-FFF2-40B4-BE49-F238E27FC236}">
                  <a16:creationId xmlns:a16="http://schemas.microsoft.com/office/drawing/2014/main" id="{46D0086E-A65A-4E41-82C4-8C0C96420D4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68443"/>
            <a:stretch/>
          </p:blipFill>
          <p:spPr bwMode="auto">
            <a:xfrm>
              <a:off x="3125662" y="6053191"/>
              <a:ext cx="3638550" cy="76347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a:extLst>
                <a:ext uri="{FF2B5EF4-FFF2-40B4-BE49-F238E27FC236}">
                  <a16:creationId xmlns:a16="http://schemas.microsoft.com/office/drawing/2014/main" id="{F8970FA0-3046-4B9E-82DF-99BF7890862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758" t="2614" r="5771" b="55306"/>
            <a:stretch/>
          </p:blipFill>
          <p:spPr bwMode="auto">
            <a:xfrm>
              <a:off x="3273256" y="5141023"/>
              <a:ext cx="2345349" cy="73666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a:extLst>
                <a:ext uri="{FF2B5EF4-FFF2-40B4-BE49-F238E27FC236}">
                  <a16:creationId xmlns:a16="http://schemas.microsoft.com/office/drawing/2014/main" id="{92175648-B0AA-4E2F-991D-A91834A5139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1372" t="76960" r="75532" b="3874"/>
            <a:stretch/>
          </p:blipFill>
          <p:spPr bwMode="auto">
            <a:xfrm>
              <a:off x="5569475" y="5111542"/>
              <a:ext cx="804873" cy="7831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グループ化 53">
            <a:extLst>
              <a:ext uri="{FF2B5EF4-FFF2-40B4-BE49-F238E27FC236}">
                <a16:creationId xmlns:a16="http://schemas.microsoft.com/office/drawing/2014/main" id="{3DF666AE-331E-439C-8782-B4A3A3F04517}"/>
              </a:ext>
            </a:extLst>
          </p:cNvPr>
          <p:cNvGrpSpPr/>
          <p:nvPr/>
        </p:nvGrpSpPr>
        <p:grpSpPr>
          <a:xfrm>
            <a:off x="4505145" y="816359"/>
            <a:ext cx="917793" cy="1290275"/>
            <a:chOff x="161503" y="2018380"/>
            <a:chExt cx="917793" cy="1290275"/>
          </a:xfrm>
        </p:grpSpPr>
        <p:pic>
          <p:nvPicPr>
            <p:cNvPr id="56" name="図 55">
              <a:extLst>
                <a:ext uri="{FF2B5EF4-FFF2-40B4-BE49-F238E27FC236}">
                  <a16:creationId xmlns:a16="http://schemas.microsoft.com/office/drawing/2014/main" id="{77DB5CE1-7166-4C7E-B04F-E5B8ECCDF8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082" t="14045" r="26030" b="17504"/>
            <a:stretch/>
          </p:blipFill>
          <p:spPr>
            <a:xfrm>
              <a:off x="562875" y="2600077"/>
              <a:ext cx="516421" cy="708578"/>
            </a:xfrm>
            <a:prstGeom prst="rect">
              <a:avLst/>
            </a:prstGeom>
          </p:spPr>
        </p:pic>
        <p:pic>
          <p:nvPicPr>
            <p:cNvPr id="57" name="図 56">
              <a:extLst>
                <a:ext uri="{FF2B5EF4-FFF2-40B4-BE49-F238E27FC236}">
                  <a16:creationId xmlns:a16="http://schemas.microsoft.com/office/drawing/2014/main" id="{C55EEED1-E9F2-49D7-B4D7-8EEFAB90F8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300" r="27636"/>
            <a:stretch/>
          </p:blipFill>
          <p:spPr>
            <a:xfrm>
              <a:off x="161503" y="2018380"/>
              <a:ext cx="430594" cy="1272884"/>
            </a:xfrm>
            <a:prstGeom prst="rect">
              <a:avLst/>
            </a:prstGeom>
          </p:spPr>
        </p:pic>
      </p:grpSp>
      <p:grpSp>
        <p:nvGrpSpPr>
          <p:cNvPr id="58" name="グループ化 57">
            <a:extLst>
              <a:ext uri="{FF2B5EF4-FFF2-40B4-BE49-F238E27FC236}">
                <a16:creationId xmlns:a16="http://schemas.microsoft.com/office/drawing/2014/main" id="{4902CC8B-F7FF-4B44-9038-BA9953E9BDE9}"/>
              </a:ext>
            </a:extLst>
          </p:cNvPr>
          <p:cNvGrpSpPr/>
          <p:nvPr/>
        </p:nvGrpSpPr>
        <p:grpSpPr>
          <a:xfrm rot="10800000" flipH="1">
            <a:off x="6649381" y="6043559"/>
            <a:ext cx="469402" cy="602772"/>
            <a:chOff x="161503" y="2018380"/>
            <a:chExt cx="917793" cy="1290275"/>
          </a:xfrm>
        </p:grpSpPr>
        <p:pic>
          <p:nvPicPr>
            <p:cNvPr id="59" name="図 58">
              <a:extLst>
                <a:ext uri="{FF2B5EF4-FFF2-40B4-BE49-F238E27FC236}">
                  <a16:creationId xmlns:a16="http://schemas.microsoft.com/office/drawing/2014/main" id="{80E43CB2-7B1E-4D81-B6A5-8154182D3B2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4082" t="14045" r="26030" b="17504"/>
            <a:stretch/>
          </p:blipFill>
          <p:spPr>
            <a:xfrm>
              <a:off x="562875" y="2600077"/>
              <a:ext cx="516421" cy="708578"/>
            </a:xfrm>
            <a:prstGeom prst="rect">
              <a:avLst/>
            </a:prstGeom>
          </p:spPr>
        </p:pic>
        <p:pic>
          <p:nvPicPr>
            <p:cNvPr id="60" name="図 59">
              <a:extLst>
                <a:ext uri="{FF2B5EF4-FFF2-40B4-BE49-F238E27FC236}">
                  <a16:creationId xmlns:a16="http://schemas.microsoft.com/office/drawing/2014/main" id="{B1E5A728-9120-4319-8CB9-A29B5DE348D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7300" r="27636"/>
            <a:stretch/>
          </p:blipFill>
          <p:spPr>
            <a:xfrm>
              <a:off x="161503" y="2018380"/>
              <a:ext cx="430594" cy="1272884"/>
            </a:xfrm>
            <a:prstGeom prst="rect">
              <a:avLst/>
            </a:prstGeom>
          </p:spPr>
        </p:pic>
      </p:grpSp>
      <p:grpSp>
        <p:nvGrpSpPr>
          <p:cNvPr id="61" name="グループ化 60">
            <a:extLst>
              <a:ext uri="{FF2B5EF4-FFF2-40B4-BE49-F238E27FC236}">
                <a16:creationId xmlns:a16="http://schemas.microsoft.com/office/drawing/2014/main" id="{9DECA687-9B3C-4537-880B-FB073284CF36}"/>
              </a:ext>
            </a:extLst>
          </p:cNvPr>
          <p:cNvGrpSpPr/>
          <p:nvPr/>
        </p:nvGrpSpPr>
        <p:grpSpPr>
          <a:xfrm rot="10800000" flipH="1">
            <a:off x="2420342" y="6244962"/>
            <a:ext cx="159528" cy="154008"/>
            <a:chOff x="161503" y="2018380"/>
            <a:chExt cx="917793" cy="1290275"/>
          </a:xfrm>
        </p:grpSpPr>
        <p:pic>
          <p:nvPicPr>
            <p:cNvPr id="62" name="図 61">
              <a:extLst>
                <a:ext uri="{FF2B5EF4-FFF2-40B4-BE49-F238E27FC236}">
                  <a16:creationId xmlns:a16="http://schemas.microsoft.com/office/drawing/2014/main" id="{94D41E81-E36F-4BA3-8432-831BBD1F1D5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4082" t="14045" r="26030" b="17504"/>
            <a:stretch/>
          </p:blipFill>
          <p:spPr>
            <a:xfrm>
              <a:off x="562875" y="2600077"/>
              <a:ext cx="516421" cy="708578"/>
            </a:xfrm>
            <a:prstGeom prst="rect">
              <a:avLst/>
            </a:prstGeom>
          </p:spPr>
        </p:pic>
        <p:pic>
          <p:nvPicPr>
            <p:cNvPr id="63" name="図 62">
              <a:extLst>
                <a:ext uri="{FF2B5EF4-FFF2-40B4-BE49-F238E27FC236}">
                  <a16:creationId xmlns:a16="http://schemas.microsoft.com/office/drawing/2014/main" id="{2D6D8DB5-E1B0-437B-A898-962C64093CD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7300" r="27636"/>
            <a:stretch/>
          </p:blipFill>
          <p:spPr>
            <a:xfrm>
              <a:off x="161503" y="2018380"/>
              <a:ext cx="430594" cy="1272884"/>
            </a:xfrm>
            <a:prstGeom prst="rect">
              <a:avLst/>
            </a:prstGeom>
          </p:spPr>
        </p:pic>
      </p:grpSp>
    </p:spTree>
    <p:extLst>
      <p:ext uri="{BB962C8B-B14F-4D97-AF65-F5344CB8AC3E}">
        <p14:creationId xmlns:p14="http://schemas.microsoft.com/office/powerpoint/2010/main" val="46328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AC783AD3-CABD-4329-A030-025C3F6CC01F}"/>
              </a:ext>
            </a:extLst>
          </p:cNvPr>
          <p:cNvPicPr>
            <a:picLocks noChangeAspect="1"/>
          </p:cNvPicPr>
          <p:nvPr/>
        </p:nvPicPr>
        <p:blipFill rotWithShape="1">
          <a:blip r:embed="rId3">
            <a:extLst>
              <a:ext uri="{28A0092B-C50C-407E-A947-70E740481C1C}">
                <a14:useLocalDpi xmlns:a14="http://schemas.microsoft.com/office/drawing/2010/main" val="0"/>
              </a:ext>
            </a:extLst>
          </a:blip>
          <a:srcRect l="47414" t="8857" r="1527" b="48224"/>
          <a:stretch/>
        </p:blipFill>
        <p:spPr>
          <a:xfrm>
            <a:off x="3550077" y="967897"/>
            <a:ext cx="5242897" cy="3305275"/>
          </a:xfrm>
          <a:prstGeom prst="rect">
            <a:avLst/>
          </a:prstGeom>
        </p:spPr>
      </p:pic>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双眼鏡の正立像</a:t>
            </a:r>
          </a:p>
        </p:txBody>
      </p:sp>
      <p:sp>
        <p:nvSpPr>
          <p:cNvPr id="9" name="Text Box 5">
            <a:extLst>
              <a:ext uri="{FF2B5EF4-FFF2-40B4-BE49-F238E27FC236}">
                <a16:creationId xmlns:a16="http://schemas.microsoft.com/office/drawing/2014/main" id="{E45CDA36-1013-43E1-A4B6-FEECDDDA8865}"/>
              </a:ext>
            </a:extLst>
          </p:cNvPr>
          <p:cNvSpPr txBox="1">
            <a:spLocks noChangeArrowheads="1"/>
          </p:cNvSpPr>
          <p:nvPr/>
        </p:nvSpPr>
        <p:spPr bwMode="auto">
          <a:xfrm>
            <a:off x="0" y="720160"/>
            <a:ext cx="3401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１．双眼鏡の構造</a:t>
            </a:r>
          </a:p>
        </p:txBody>
      </p:sp>
      <p:pic>
        <p:nvPicPr>
          <p:cNvPr id="10" name="図 9">
            <a:extLst>
              <a:ext uri="{FF2B5EF4-FFF2-40B4-BE49-F238E27FC236}">
                <a16:creationId xmlns:a16="http://schemas.microsoft.com/office/drawing/2014/main" id="{2B97FAFB-77B7-48FF-9715-A929A94C9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41" y="3611908"/>
            <a:ext cx="3233582" cy="2517122"/>
          </a:xfrm>
          <a:prstGeom prst="rect">
            <a:avLst/>
          </a:prstGeom>
        </p:spPr>
      </p:pic>
      <p:sp>
        <p:nvSpPr>
          <p:cNvPr id="20" name="Text Box 5">
            <a:extLst>
              <a:ext uri="{FF2B5EF4-FFF2-40B4-BE49-F238E27FC236}">
                <a16:creationId xmlns:a16="http://schemas.microsoft.com/office/drawing/2014/main" id="{E133C1B7-C85C-440E-B0B9-9F34C9A588C8}"/>
              </a:ext>
            </a:extLst>
          </p:cNvPr>
          <p:cNvSpPr txBox="1">
            <a:spLocks noChangeArrowheads="1"/>
          </p:cNvSpPr>
          <p:nvPr/>
        </p:nvSpPr>
        <p:spPr bwMode="auto">
          <a:xfrm>
            <a:off x="148868" y="1298914"/>
            <a:ext cx="2731058"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b="0" i="0" dirty="0">
                <a:solidFill>
                  <a:srgbClr val="000000"/>
                </a:solidFill>
                <a:effectLst/>
                <a:latin typeface="Osaka"/>
              </a:rPr>
              <a:t>望遠鏡を２つ並べたものかも・・・</a:t>
            </a:r>
            <a:endParaRPr lang="en-US" altLang="ja-JP" sz="1400" b="0" i="0" dirty="0">
              <a:solidFill>
                <a:srgbClr val="000000"/>
              </a:solidFill>
              <a:effectLst/>
              <a:latin typeface="Osaka"/>
            </a:endParaRPr>
          </a:p>
          <a:p>
            <a:pPr eaLnBrk="1" hangingPunct="1">
              <a:spcBef>
                <a:spcPct val="50000"/>
              </a:spcBef>
            </a:pPr>
            <a:r>
              <a:rPr lang="ja-JP" altLang="en-US" sz="1600" dirty="0">
                <a:solidFill>
                  <a:srgbClr val="000000"/>
                </a:solidFill>
                <a:latin typeface="Osaka"/>
              </a:rPr>
              <a:t>１．肉眼と同じ像（正立像）</a:t>
            </a:r>
            <a:endParaRPr lang="en-US" altLang="ja-JP" sz="1600" dirty="0">
              <a:solidFill>
                <a:srgbClr val="000000"/>
              </a:solidFill>
              <a:latin typeface="Osaka"/>
            </a:endParaRPr>
          </a:p>
          <a:p>
            <a:pPr marL="266700" indent="-266700" eaLnBrk="1" hangingPunct="1">
              <a:spcBef>
                <a:spcPct val="50000"/>
              </a:spcBef>
            </a:pPr>
            <a:r>
              <a:rPr lang="ja-JP" altLang="en-US" sz="1600" dirty="0">
                <a:solidFill>
                  <a:srgbClr val="000000"/>
                </a:solidFill>
                <a:latin typeface="Osaka"/>
              </a:rPr>
              <a:t>２．両目でみるため遠近感、立体感がある</a:t>
            </a:r>
            <a:endParaRPr lang="en-US" altLang="ja-JP" sz="1600" dirty="0">
              <a:solidFill>
                <a:srgbClr val="000000"/>
              </a:solidFill>
              <a:latin typeface="Osaka"/>
            </a:endParaRPr>
          </a:p>
          <a:p>
            <a:pPr eaLnBrk="1" hangingPunct="1">
              <a:spcBef>
                <a:spcPct val="50000"/>
              </a:spcBef>
            </a:pPr>
            <a:r>
              <a:rPr lang="ja-JP" altLang="en-US" sz="1600" dirty="0">
                <a:solidFill>
                  <a:srgbClr val="000000"/>
                </a:solidFill>
                <a:latin typeface="Osaka"/>
              </a:rPr>
              <a:t>３．小さくて持ちやすい</a:t>
            </a:r>
            <a:endParaRPr lang="en-US" altLang="ja-JP" sz="1600" dirty="0">
              <a:solidFill>
                <a:srgbClr val="000000"/>
              </a:solidFill>
              <a:latin typeface="Osaka"/>
            </a:endParaRPr>
          </a:p>
          <a:p>
            <a:pPr marL="266700" indent="-266700" eaLnBrk="1" hangingPunct="1">
              <a:spcBef>
                <a:spcPct val="50000"/>
              </a:spcBef>
            </a:pPr>
            <a:r>
              <a:rPr lang="ja-JP" altLang="en-US" sz="1600" dirty="0">
                <a:solidFill>
                  <a:srgbClr val="000000"/>
                </a:solidFill>
                <a:latin typeface="Osaka"/>
              </a:rPr>
              <a:t>４．レンズで光を集めるため細かいところまで見える</a:t>
            </a:r>
            <a:endParaRPr lang="en-US" altLang="ja-JP" sz="1600" dirty="0">
              <a:latin typeface="ＭＳ Ｐゴシック" panose="020B0600070205080204" pitchFamily="50" charset="-128"/>
            </a:endParaRPr>
          </a:p>
        </p:txBody>
      </p:sp>
      <p:cxnSp>
        <p:nvCxnSpPr>
          <p:cNvPr id="22" name="直線コネクタ 21">
            <a:extLst>
              <a:ext uri="{FF2B5EF4-FFF2-40B4-BE49-F238E27FC236}">
                <a16:creationId xmlns:a16="http://schemas.microsoft.com/office/drawing/2014/main" id="{A4708583-ED07-47EF-B78A-08A4FFB9FC5B}"/>
              </a:ext>
            </a:extLst>
          </p:cNvPr>
          <p:cNvCxnSpPr>
            <a:cxnSpLocks/>
          </p:cNvCxnSpPr>
          <p:nvPr/>
        </p:nvCxnSpPr>
        <p:spPr>
          <a:xfrm>
            <a:off x="3342949" y="693522"/>
            <a:ext cx="0" cy="5765877"/>
          </a:xfrm>
          <a:prstGeom prst="line">
            <a:avLst/>
          </a:prstGeom>
          <a:ln w="19050">
            <a:solidFill>
              <a:srgbClr val="CCFF33"/>
            </a:solidFill>
            <a:prstDash val="sysDash"/>
          </a:ln>
        </p:spPr>
        <p:style>
          <a:lnRef idx="1">
            <a:schemeClr val="accent1"/>
          </a:lnRef>
          <a:fillRef idx="0">
            <a:schemeClr val="accent1"/>
          </a:fillRef>
          <a:effectRef idx="0">
            <a:schemeClr val="accent1"/>
          </a:effectRef>
          <a:fontRef idx="minor">
            <a:schemeClr val="tx1"/>
          </a:fontRef>
        </p:style>
      </p:cxnSp>
      <p:grpSp>
        <p:nvGrpSpPr>
          <p:cNvPr id="59" name="グループ化 58">
            <a:extLst>
              <a:ext uri="{FF2B5EF4-FFF2-40B4-BE49-F238E27FC236}">
                <a16:creationId xmlns:a16="http://schemas.microsoft.com/office/drawing/2014/main" id="{3FB8FF17-C147-460E-A548-6C4804CA6F36}"/>
              </a:ext>
            </a:extLst>
          </p:cNvPr>
          <p:cNvGrpSpPr/>
          <p:nvPr/>
        </p:nvGrpSpPr>
        <p:grpSpPr>
          <a:xfrm>
            <a:off x="3467922" y="4012025"/>
            <a:ext cx="2282340" cy="986373"/>
            <a:chOff x="3231429" y="4043268"/>
            <a:chExt cx="2282340" cy="986373"/>
          </a:xfrm>
        </p:grpSpPr>
        <p:sp>
          <p:nvSpPr>
            <p:cNvPr id="23" name="Text Box 5">
              <a:extLst>
                <a:ext uri="{FF2B5EF4-FFF2-40B4-BE49-F238E27FC236}">
                  <a16:creationId xmlns:a16="http://schemas.microsoft.com/office/drawing/2014/main" id="{A6F65532-75F1-485E-8701-3177358C32C5}"/>
                </a:ext>
              </a:extLst>
            </p:cNvPr>
            <p:cNvSpPr txBox="1">
              <a:spLocks noChangeArrowheads="1"/>
            </p:cNvSpPr>
            <p:nvPr/>
          </p:nvSpPr>
          <p:spPr bwMode="auto">
            <a:xfrm>
              <a:off x="3231429" y="4444866"/>
              <a:ext cx="2199882" cy="584775"/>
            </a:xfrm>
            <a:prstGeom prst="rect">
              <a:avLst/>
            </a:prstGeom>
            <a:noFill/>
            <a:ln w="25400">
              <a:solidFill>
                <a:srgbClr val="99CC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latin typeface="游ゴシック" panose="020B0400000000000000" pitchFamily="50" charset="-128"/>
                </a:rPr>
                <a:t>１．対物レンズで上下、左右が反転している像</a:t>
              </a:r>
              <a:endParaRPr lang="en-US" altLang="ja-JP" sz="1600" b="1" dirty="0">
                <a:latin typeface="游ゴシック" panose="020B0400000000000000" pitchFamily="50" charset="-128"/>
              </a:endParaRPr>
            </a:p>
          </p:txBody>
        </p:sp>
        <p:cxnSp>
          <p:nvCxnSpPr>
            <p:cNvPr id="28" name="直線矢印コネクタ 27">
              <a:extLst>
                <a:ext uri="{FF2B5EF4-FFF2-40B4-BE49-F238E27FC236}">
                  <a16:creationId xmlns:a16="http://schemas.microsoft.com/office/drawing/2014/main" id="{96958949-6980-466E-810D-4B113F945BF8}"/>
                </a:ext>
              </a:extLst>
            </p:cNvPr>
            <p:cNvCxnSpPr/>
            <p:nvPr/>
          </p:nvCxnSpPr>
          <p:spPr>
            <a:xfrm flipV="1">
              <a:off x="5100488" y="4043268"/>
              <a:ext cx="413281" cy="407439"/>
            </a:xfrm>
            <a:prstGeom prst="straightConnector1">
              <a:avLst/>
            </a:prstGeom>
            <a:ln w="31750">
              <a:solidFill>
                <a:srgbClr val="92D050"/>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60" name="グループ化 59">
            <a:extLst>
              <a:ext uri="{FF2B5EF4-FFF2-40B4-BE49-F238E27FC236}">
                <a16:creationId xmlns:a16="http://schemas.microsoft.com/office/drawing/2014/main" id="{C760EDDB-6BFA-4628-846A-6DA98D2722B5}"/>
              </a:ext>
            </a:extLst>
          </p:cNvPr>
          <p:cNvGrpSpPr/>
          <p:nvPr/>
        </p:nvGrpSpPr>
        <p:grpSpPr>
          <a:xfrm>
            <a:off x="4294235" y="3275653"/>
            <a:ext cx="2199877" cy="2444943"/>
            <a:chOff x="4051584" y="3317300"/>
            <a:chExt cx="2199877" cy="2444943"/>
          </a:xfrm>
        </p:grpSpPr>
        <p:sp>
          <p:nvSpPr>
            <p:cNvPr id="24" name="Text Box 5">
              <a:extLst>
                <a:ext uri="{FF2B5EF4-FFF2-40B4-BE49-F238E27FC236}">
                  <a16:creationId xmlns:a16="http://schemas.microsoft.com/office/drawing/2014/main" id="{9C664946-38C1-4F62-90A5-ACB05086E3EB}"/>
                </a:ext>
              </a:extLst>
            </p:cNvPr>
            <p:cNvSpPr txBox="1">
              <a:spLocks noChangeArrowheads="1"/>
            </p:cNvSpPr>
            <p:nvPr/>
          </p:nvSpPr>
          <p:spPr bwMode="auto">
            <a:xfrm>
              <a:off x="4051584" y="5177468"/>
              <a:ext cx="2199877" cy="584775"/>
            </a:xfrm>
            <a:prstGeom prst="rect">
              <a:avLst/>
            </a:prstGeom>
            <a:noFill/>
            <a:ln w="25400">
              <a:solidFill>
                <a:srgbClr val="00B0F0"/>
              </a:solidFill>
              <a:prstDash val="dash"/>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latin typeface="游ゴシック" panose="020B0400000000000000" pitchFamily="50" charset="-128"/>
                </a:rPr>
                <a:t>２．左右プリズムの２回反射で左右を元に戻す</a:t>
              </a:r>
              <a:endParaRPr lang="en-US" altLang="ja-JP" sz="1600" b="1" dirty="0">
                <a:latin typeface="游ゴシック" panose="020B0400000000000000" pitchFamily="50" charset="-128"/>
              </a:endParaRPr>
            </a:p>
          </p:txBody>
        </p:sp>
        <p:cxnSp>
          <p:nvCxnSpPr>
            <p:cNvPr id="29" name="直線矢印コネクタ 28">
              <a:extLst>
                <a:ext uri="{FF2B5EF4-FFF2-40B4-BE49-F238E27FC236}">
                  <a16:creationId xmlns:a16="http://schemas.microsoft.com/office/drawing/2014/main" id="{766FADEB-31B9-4FEE-A0C6-C39B3E08FCA6}"/>
                </a:ext>
              </a:extLst>
            </p:cNvPr>
            <p:cNvCxnSpPr>
              <a:cxnSpLocks/>
            </p:cNvCxnSpPr>
            <p:nvPr/>
          </p:nvCxnSpPr>
          <p:spPr>
            <a:xfrm flipV="1">
              <a:off x="6012016" y="3317300"/>
              <a:ext cx="0" cy="1793926"/>
            </a:xfrm>
            <a:prstGeom prst="straightConnector1">
              <a:avLst/>
            </a:prstGeom>
            <a:ln w="317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61" name="グループ化 60">
            <a:extLst>
              <a:ext uri="{FF2B5EF4-FFF2-40B4-BE49-F238E27FC236}">
                <a16:creationId xmlns:a16="http://schemas.microsoft.com/office/drawing/2014/main" id="{2C81195C-F917-4870-81CB-CE747FFC33E1}"/>
              </a:ext>
            </a:extLst>
          </p:cNvPr>
          <p:cNvGrpSpPr/>
          <p:nvPr/>
        </p:nvGrpSpPr>
        <p:grpSpPr>
          <a:xfrm>
            <a:off x="6184251" y="1722179"/>
            <a:ext cx="2739773" cy="4418208"/>
            <a:chOff x="5954214" y="1759533"/>
            <a:chExt cx="2739773" cy="4418208"/>
          </a:xfrm>
        </p:grpSpPr>
        <p:sp>
          <p:nvSpPr>
            <p:cNvPr id="25" name="Text Box 5">
              <a:extLst>
                <a:ext uri="{FF2B5EF4-FFF2-40B4-BE49-F238E27FC236}">
                  <a16:creationId xmlns:a16="http://schemas.microsoft.com/office/drawing/2014/main" id="{3DC0D6F6-6AE6-4F57-999C-26F24DED471F}"/>
                </a:ext>
              </a:extLst>
            </p:cNvPr>
            <p:cNvSpPr txBox="1">
              <a:spLocks noChangeArrowheads="1"/>
            </p:cNvSpPr>
            <p:nvPr/>
          </p:nvSpPr>
          <p:spPr bwMode="auto">
            <a:xfrm>
              <a:off x="6494112" y="5346744"/>
              <a:ext cx="2199875" cy="83099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latin typeface="游ゴシック" panose="020B0400000000000000" pitchFamily="50" charset="-128"/>
                </a:rPr>
                <a:t>３．上下プリズムの２回反射で上下を元に戻す→正立像</a:t>
              </a:r>
              <a:endParaRPr lang="en-US" altLang="ja-JP" sz="1600" b="1" dirty="0">
                <a:latin typeface="游ゴシック" panose="020B0400000000000000" pitchFamily="50" charset="-128"/>
              </a:endParaRPr>
            </a:p>
          </p:txBody>
        </p:sp>
        <p:cxnSp>
          <p:nvCxnSpPr>
            <p:cNvPr id="32" name="直線矢印コネクタ 31">
              <a:extLst>
                <a:ext uri="{FF2B5EF4-FFF2-40B4-BE49-F238E27FC236}">
                  <a16:creationId xmlns:a16="http://schemas.microsoft.com/office/drawing/2014/main" id="{EB0C9B45-4AE5-4E57-A3F1-8AA8ECFDA030}"/>
                </a:ext>
              </a:extLst>
            </p:cNvPr>
            <p:cNvCxnSpPr>
              <a:cxnSpLocks/>
            </p:cNvCxnSpPr>
            <p:nvPr/>
          </p:nvCxnSpPr>
          <p:spPr>
            <a:xfrm flipH="1" flipV="1">
              <a:off x="5954214" y="1759533"/>
              <a:ext cx="777810" cy="3587211"/>
            </a:xfrm>
            <a:prstGeom prst="straightConnector1">
              <a:avLst/>
            </a:prstGeom>
            <a:ln w="31750" cmpd="sng">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58" name="グループ化 57">
            <a:extLst>
              <a:ext uri="{FF2B5EF4-FFF2-40B4-BE49-F238E27FC236}">
                <a16:creationId xmlns:a16="http://schemas.microsoft.com/office/drawing/2014/main" id="{3D1430BE-99EB-47DC-B145-99933C4CF175}"/>
              </a:ext>
            </a:extLst>
          </p:cNvPr>
          <p:cNvGrpSpPr/>
          <p:nvPr/>
        </p:nvGrpSpPr>
        <p:grpSpPr>
          <a:xfrm>
            <a:off x="558833" y="4025894"/>
            <a:ext cx="2189597" cy="2103577"/>
            <a:chOff x="558833" y="4043268"/>
            <a:chExt cx="2189597" cy="2103577"/>
          </a:xfrm>
        </p:grpSpPr>
        <p:cxnSp>
          <p:nvCxnSpPr>
            <p:cNvPr id="37" name="直線矢印コネクタ 36">
              <a:extLst>
                <a:ext uri="{FF2B5EF4-FFF2-40B4-BE49-F238E27FC236}">
                  <a16:creationId xmlns:a16="http://schemas.microsoft.com/office/drawing/2014/main" id="{89BD9781-8D95-4B51-BB4B-D27D7B44A3D5}"/>
                </a:ext>
              </a:extLst>
            </p:cNvPr>
            <p:cNvCxnSpPr>
              <a:cxnSpLocks/>
            </p:cNvCxnSpPr>
            <p:nvPr/>
          </p:nvCxnSpPr>
          <p:spPr>
            <a:xfrm flipV="1">
              <a:off x="573409" y="4748119"/>
              <a:ext cx="0" cy="1398726"/>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EC649AB7-5806-44C1-8AC3-96049FC69B23}"/>
                </a:ext>
              </a:extLst>
            </p:cNvPr>
            <p:cNvCxnSpPr>
              <a:cxnSpLocks/>
            </p:cNvCxnSpPr>
            <p:nvPr/>
          </p:nvCxnSpPr>
          <p:spPr>
            <a:xfrm flipH="1" flipV="1">
              <a:off x="1106809" y="4043269"/>
              <a:ext cx="56" cy="955209"/>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E377B572-D346-41F9-9CF1-26CD1B5E838B}"/>
                </a:ext>
              </a:extLst>
            </p:cNvPr>
            <p:cNvCxnSpPr>
              <a:cxnSpLocks/>
            </p:cNvCxnSpPr>
            <p:nvPr/>
          </p:nvCxnSpPr>
          <p:spPr>
            <a:xfrm flipV="1">
              <a:off x="558833" y="4748120"/>
              <a:ext cx="321201" cy="1"/>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E46A1B8F-84ED-4980-AB4F-93EBD1C6DC6A}"/>
                </a:ext>
              </a:extLst>
            </p:cNvPr>
            <p:cNvCxnSpPr>
              <a:cxnSpLocks/>
            </p:cNvCxnSpPr>
            <p:nvPr/>
          </p:nvCxnSpPr>
          <p:spPr>
            <a:xfrm>
              <a:off x="836806" y="5002625"/>
              <a:ext cx="270003" cy="0"/>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76781291-3C1C-4613-BEF9-FA565F42C123}"/>
                </a:ext>
              </a:extLst>
            </p:cNvPr>
            <p:cNvCxnSpPr>
              <a:cxnSpLocks/>
            </p:cNvCxnSpPr>
            <p:nvPr/>
          </p:nvCxnSpPr>
          <p:spPr>
            <a:xfrm>
              <a:off x="836806" y="4748119"/>
              <a:ext cx="0" cy="267653"/>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8F4989E0-2515-4B1E-BF85-08252D3B9EB0}"/>
                </a:ext>
              </a:extLst>
            </p:cNvPr>
            <p:cNvCxnSpPr>
              <a:cxnSpLocks/>
            </p:cNvCxnSpPr>
            <p:nvPr/>
          </p:nvCxnSpPr>
          <p:spPr>
            <a:xfrm flipV="1">
              <a:off x="2748430" y="4733830"/>
              <a:ext cx="0" cy="1398726"/>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79D3D2CF-6707-479D-8101-657D195CC695}"/>
                </a:ext>
              </a:extLst>
            </p:cNvPr>
            <p:cNvCxnSpPr>
              <a:cxnSpLocks/>
            </p:cNvCxnSpPr>
            <p:nvPr/>
          </p:nvCxnSpPr>
          <p:spPr>
            <a:xfrm flipH="1" flipV="1">
              <a:off x="2205505" y="4043268"/>
              <a:ext cx="56" cy="955209"/>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6198A59C-E1DA-4FA5-A3D5-4B726E9E02A4}"/>
                </a:ext>
              </a:extLst>
            </p:cNvPr>
            <p:cNvCxnSpPr>
              <a:cxnSpLocks/>
            </p:cNvCxnSpPr>
            <p:nvPr/>
          </p:nvCxnSpPr>
          <p:spPr>
            <a:xfrm flipH="1">
              <a:off x="2205505" y="4998477"/>
              <a:ext cx="275759" cy="0"/>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B823CAC1-7B4F-438B-A81E-ACAE4F9148CA}"/>
                </a:ext>
              </a:extLst>
            </p:cNvPr>
            <p:cNvCxnSpPr>
              <a:cxnSpLocks/>
            </p:cNvCxnSpPr>
            <p:nvPr/>
          </p:nvCxnSpPr>
          <p:spPr>
            <a:xfrm flipH="1">
              <a:off x="2472671" y="4748119"/>
              <a:ext cx="275759" cy="0"/>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3D76E1B6-35B2-45F1-A543-605A9691C1AD}"/>
                </a:ext>
              </a:extLst>
            </p:cNvPr>
            <p:cNvCxnSpPr>
              <a:cxnSpLocks/>
            </p:cNvCxnSpPr>
            <p:nvPr/>
          </p:nvCxnSpPr>
          <p:spPr>
            <a:xfrm>
              <a:off x="2472671" y="4748119"/>
              <a:ext cx="0" cy="267653"/>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62" name="Rectangle 2">
            <a:extLst>
              <a:ext uri="{FF2B5EF4-FFF2-40B4-BE49-F238E27FC236}">
                <a16:creationId xmlns:a16="http://schemas.microsoft.com/office/drawing/2014/main" id="{8898B778-8294-4E4F-9B57-96928866E5C7}"/>
              </a:ext>
            </a:extLst>
          </p:cNvPr>
          <p:cNvSpPr>
            <a:spLocks noChangeArrowheads="1"/>
          </p:cNvSpPr>
          <p:nvPr/>
        </p:nvSpPr>
        <p:spPr bwMode="gray">
          <a:xfrm>
            <a:off x="15259" y="-61585"/>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そうがんきょう　　　　　　せいりつぞう</a:t>
            </a:r>
          </a:p>
        </p:txBody>
      </p:sp>
      <p:sp>
        <p:nvSpPr>
          <p:cNvPr id="65" name="テキスト ボックス 64">
            <a:extLst>
              <a:ext uri="{FF2B5EF4-FFF2-40B4-BE49-F238E27FC236}">
                <a16:creationId xmlns:a16="http://schemas.microsoft.com/office/drawing/2014/main" id="{2E73FDE4-D62A-4B7E-B3FA-7F49BF7DAEEE}"/>
              </a:ext>
            </a:extLst>
          </p:cNvPr>
          <p:cNvSpPr txBox="1"/>
          <p:nvPr/>
        </p:nvSpPr>
        <p:spPr>
          <a:xfrm>
            <a:off x="273088" y="6066985"/>
            <a:ext cx="3128899" cy="261610"/>
          </a:xfrm>
          <a:prstGeom prst="rect">
            <a:avLst/>
          </a:prstGeom>
          <a:noFill/>
        </p:spPr>
        <p:txBody>
          <a:bodyPr wrap="square">
            <a:spAutoFit/>
          </a:bodyPr>
          <a:lstStyle/>
          <a:p>
            <a:r>
              <a:rPr lang="en-US" altLang="ja-JP" sz="1100" dirty="0"/>
              <a:t>https://bino.hinode-opt.jp/word/miniporro.html</a:t>
            </a:r>
            <a:endParaRPr lang="ja-JP" altLang="en-US" sz="1100" dirty="0"/>
          </a:p>
        </p:txBody>
      </p:sp>
      <p:sp>
        <p:nvSpPr>
          <p:cNvPr id="15" name="Text Box 5">
            <a:extLst>
              <a:ext uri="{FF2B5EF4-FFF2-40B4-BE49-F238E27FC236}">
                <a16:creationId xmlns:a16="http://schemas.microsoft.com/office/drawing/2014/main" id="{3A2B1734-462F-41F8-B2E6-E67B10EE3E56}"/>
              </a:ext>
            </a:extLst>
          </p:cNvPr>
          <p:cNvSpPr txBox="1">
            <a:spLocks noChangeArrowheads="1"/>
          </p:cNvSpPr>
          <p:nvPr/>
        </p:nvSpPr>
        <p:spPr bwMode="auto">
          <a:xfrm>
            <a:off x="3474513" y="712512"/>
            <a:ext cx="3401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２．ポロプリズムの光路</a:t>
            </a:r>
          </a:p>
        </p:txBody>
      </p:sp>
      <p:grpSp>
        <p:nvGrpSpPr>
          <p:cNvPr id="21" name="グループ化 20">
            <a:extLst>
              <a:ext uri="{FF2B5EF4-FFF2-40B4-BE49-F238E27FC236}">
                <a16:creationId xmlns:a16="http://schemas.microsoft.com/office/drawing/2014/main" id="{A7EFA725-9289-4582-B781-A20C9FFD32A5}"/>
              </a:ext>
            </a:extLst>
          </p:cNvPr>
          <p:cNvGrpSpPr/>
          <p:nvPr/>
        </p:nvGrpSpPr>
        <p:grpSpPr>
          <a:xfrm>
            <a:off x="3910315" y="1570130"/>
            <a:ext cx="3831053" cy="2280817"/>
            <a:chOff x="4780804" y="3028132"/>
            <a:chExt cx="3831053" cy="2280817"/>
          </a:xfrm>
        </p:grpSpPr>
        <p:cxnSp>
          <p:nvCxnSpPr>
            <p:cNvPr id="3" name="直線矢印コネクタ 2">
              <a:extLst>
                <a:ext uri="{FF2B5EF4-FFF2-40B4-BE49-F238E27FC236}">
                  <a16:creationId xmlns:a16="http://schemas.microsoft.com/office/drawing/2014/main" id="{DF727EE0-6F12-46E4-B2FB-AC9C00B3003D}"/>
                </a:ext>
              </a:extLst>
            </p:cNvPr>
            <p:cNvCxnSpPr/>
            <p:nvPr/>
          </p:nvCxnSpPr>
          <p:spPr>
            <a:xfrm flipH="1" flipV="1">
              <a:off x="4780804" y="4683671"/>
              <a:ext cx="2522226" cy="6252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3BBE6C03-5DE9-42CE-A6FF-12CC8B6352C1}"/>
                </a:ext>
              </a:extLst>
            </p:cNvPr>
            <p:cNvCxnSpPr>
              <a:cxnSpLocks/>
            </p:cNvCxnSpPr>
            <p:nvPr/>
          </p:nvCxnSpPr>
          <p:spPr>
            <a:xfrm flipV="1">
              <a:off x="4815010" y="4118594"/>
              <a:ext cx="981673" cy="570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7C2271A1-BB7D-48AA-9DFD-16984A1B104F}"/>
                </a:ext>
              </a:extLst>
            </p:cNvPr>
            <p:cNvCxnSpPr>
              <a:cxnSpLocks/>
            </p:cNvCxnSpPr>
            <p:nvPr/>
          </p:nvCxnSpPr>
          <p:spPr>
            <a:xfrm>
              <a:off x="5754175" y="4120724"/>
              <a:ext cx="2770625" cy="7527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15D221B4-9240-4A1F-928D-60FF1D1202EA}"/>
                </a:ext>
              </a:extLst>
            </p:cNvPr>
            <p:cNvCxnSpPr>
              <a:cxnSpLocks/>
            </p:cNvCxnSpPr>
            <p:nvPr/>
          </p:nvCxnSpPr>
          <p:spPr>
            <a:xfrm flipV="1">
              <a:off x="8582289" y="3533965"/>
              <a:ext cx="29568" cy="13690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8FC029AE-F37F-42C5-BCAA-67F0FAC5CF57}"/>
                </a:ext>
              </a:extLst>
            </p:cNvPr>
            <p:cNvCxnSpPr>
              <a:cxnSpLocks/>
            </p:cNvCxnSpPr>
            <p:nvPr/>
          </p:nvCxnSpPr>
          <p:spPr>
            <a:xfrm flipH="1" flipV="1">
              <a:off x="6779935" y="3028132"/>
              <a:ext cx="1831922" cy="5047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グループ化 37">
            <a:extLst>
              <a:ext uri="{FF2B5EF4-FFF2-40B4-BE49-F238E27FC236}">
                <a16:creationId xmlns:a16="http://schemas.microsoft.com/office/drawing/2014/main" id="{5DA26AB0-B4D6-4BA0-9702-E01EE1797FC3}"/>
              </a:ext>
            </a:extLst>
          </p:cNvPr>
          <p:cNvGrpSpPr/>
          <p:nvPr/>
        </p:nvGrpSpPr>
        <p:grpSpPr>
          <a:xfrm rot="10800000" flipH="1">
            <a:off x="5500521" y="3564433"/>
            <a:ext cx="743894" cy="649544"/>
            <a:chOff x="161503" y="2018380"/>
            <a:chExt cx="917793" cy="1290275"/>
          </a:xfrm>
        </p:grpSpPr>
        <p:pic>
          <p:nvPicPr>
            <p:cNvPr id="40" name="図 39">
              <a:extLst>
                <a:ext uri="{FF2B5EF4-FFF2-40B4-BE49-F238E27FC236}">
                  <a16:creationId xmlns:a16="http://schemas.microsoft.com/office/drawing/2014/main" id="{A1C14085-F925-4E25-9FEA-21F698A78B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082" t="14045" r="26030" b="17504"/>
            <a:stretch/>
          </p:blipFill>
          <p:spPr>
            <a:xfrm>
              <a:off x="562875" y="2600077"/>
              <a:ext cx="516421" cy="708578"/>
            </a:xfrm>
            <a:prstGeom prst="rect">
              <a:avLst/>
            </a:prstGeom>
          </p:spPr>
        </p:pic>
        <p:pic>
          <p:nvPicPr>
            <p:cNvPr id="42" name="図 41">
              <a:extLst>
                <a:ext uri="{FF2B5EF4-FFF2-40B4-BE49-F238E27FC236}">
                  <a16:creationId xmlns:a16="http://schemas.microsoft.com/office/drawing/2014/main" id="{4E5708C1-0AC1-4DD7-BA6B-92CEB5BE69F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300" r="27636"/>
            <a:stretch/>
          </p:blipFill>
          <p:spPr>
            <a:xfrm>
              <a:off x="161503" y="2018380"/>
              <a:ext cx="430594" cy="1272884"/>
            </a:xfrm>
            <a:prstGeom prst="rect">
              <a:avLst/>
            </a:prstGeom>
          </p:spPr>
        </p:pic>
      </p:grpSp>
      <p:grpSp>
        <p:nvGrpSpPr>
          <p:cNvPr id="43" name="グループ化 42">
            <a:extLst>
              <a:ext uri="{FF2B5EF4-FFF2-40B4-BE49-F238E27FC236}">
                <a16:creationId xmlns:a16="http://schemas.microsoft.com/office/drawing/2014/main" id="{AF574B23-1041-45E7-845B-D45524336777}"/>
              </a:ext>
            </a:extLst>
          </p:cNvPr>
          <p:cNvGrpSpPr/>
          <p:nvPr/>
        </p:nvGrpSpPr>
        <p:grpSpPr>
          <a:xfrm rot="10800000">
            <a:off x="5897263" y="2821646"/>
            <a:ext cx="714807" cy="649544"/>
            <a:chOff x="161503" y="2018380"/>
            <a:chExt cx="917793" cy="1290275"/>
          </a:xfrm>
        </p:grpSpPr>
        <p:pic>
          <p:nvPicPr>
            <p:cNvPr id="45" name="図 44">
              <a:extLst>
                <a:ext uri="{FF2B5EF4-FFF2-40B4-BE49-F238E27FC236}">
                  <a16:creationId xmlns:a16="http://schemas.microsoft.com/office/drawing/2014/main" id="{F9A8DDDE-828A-4302-9DE2-6285E68BAD3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082" t="14045" r="26030" b="17504"/>
            <a:stretch/>
          </p:blipFill>
          <p:spPr>
            <a:xfrm>
              <a:off x="562875" y="2600077"/>
              <a:ext cx="516421" cy="708578"/>
            </a:xfrm>
            <a:prstGeom prst="rect">
              <a:avLst/>
            </a:prstGeom>
          </p:spPr>
        </p:pic>
        <p:pic>
          <p:nvPicPr>
            <p:cNvPr id="46" name="図 45">
              <a:extLst>
                <a:ext uri="{FF2B5EF4-FFF2-40B4-BE49-F238E27FC236}">
                  <a16:creationId xmlns:a16="http://schemas.microsoft.com/office/drawing/2014/main" id="{12B35AA8-C626-41FE-A431-A35A3442C0F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7300" r="27636"/>
            <a:stretch/>
          </p:blipFill>
          <p:spPr>
            <a:xfrm>
              <a:off x="161503" y="2018380"/>
              <a:ext cx="430594" cy="1272884"/>
            </a:xfrm>
            <a:prstGeom prst="rect">
              <a:avLst/>
            </a:prstGeom>
          </p:spPr>
        </p:pic>
      </p:grpSp>
      <p:grpSp>
        <p:nvGrpSpPr>
          <p:cNvPr id="33" name="グループ化 32">
            <a:extLst>
              <a:ext uri="{FF2B5EF4-FFF2-40B4-BE49-F238E27FC236}">
                <a16:creationId xmlns:a16="http://schemas.microsoft.com/office/drawing/2014/main" id="{A7FE2034-2847-4709-AEDD-C81962CFA6AD}"/>
              </a:ext>
            </a:extLst>
          </p:cNvPr>
          <p:cNvGrpSpPr/>
          <p:nvPr/>
        </p:nvGrpSpPr>
        <p:grpSpPr>
          <a:xfrm>
            <a:off x="7661835" y="3611908"/>
            <a:ext cx="1404879" cy="1688754"/>
            <a:chOff x="161503" y="2018380"/>
            <a:chExt cx="917793" cy="1290275"/>
          </a:xfrm>
        </p:grpSpPr>
        <p:pic>
          <p:nvPicPr>
            <p:cNvPr id="34" name="図 33">
              <a:extLst>
                <a:ext uri="{FF2B5EF4-FFF2-40B4-BE49-F238E27FC236}">
                  <a16:creationId xmlns:a16="http://schemas.microsoft.com/office/drawing/2014/main" id="{15C5DE42-FBC2-456D-ACEA-D0F8EA953B9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4082" t="14045" r="26030" b="17504"/>
            <a:stretch/>
          </p:blipFill>
          <p:spPr>
            <a:xfrm>
              <a:off x="562875" y="2600077"/>
              <a:ext cx="516421" cy="708578"/>
            </a:xfrm>
            <a:prstGeom prst="rect">
              <a:avLst/>
            </a:prstGeom>
          </p:spPr>
        </p:pic>
        <p:pic>
          <p:nvPicPr>
            <p:cNvPr id="36" name="図 35">
              <a:extLst>
                <a:ext uri="{FF2B5EF4-FFF2-40B4-BE49-F238E27FC236}">
                  <a16:creationId xmlns:a16="http://schemas.microsoft.com/office/drawing/2014/main" id="{35287F72-CF12-40CB-A3C2-F185017C2BD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7300" r="27636"/>
            <a:stretch/>
          </p:blipFill>
          <p:spPr>
            <a:xfrm>
              <a:off x="161503" y="2018380"/>
              <a:ext cx="430594" cy="1272884"/>
            </a:xfrm>
            <a:prstGeom prst="rect">
              <a:avLst/>
            </a:prstGeom>
          </p:spPr>
        </p:pic>
      </p:grpSp>
      <p:grpSp>
        <p:nvGrpSpPr>
          <p:cNvPr id="57" name="グループ化 56">
            <a:extLst>
              <a:ext uri="{FF2B5EF4-FFF2-40B4-BE49-F238E27FC236}">
                <a16:creationId xmlns:a16="http://schemas.microsoft.com/office/drawing/2014/main" id="{8ECF8F83-D2EC-44AC-A55A-543DE22CFD32}"/>
              </a:ext>
            </a:extLst>
          </p:cNvPr>
          <p:cNvGrpSpPr/>
          <p:nvPr/>
        </p:nvGrpSpPr>
        <p:grpSpPr>
          <a:xfrm>
            <a:off x="5562888" y="1313449"/>
            <a:ext cx="639628" cy="649544"/>
            <a:chOff x="161503" y="2018380"/>
            <a:chExt cx="917793" cy="1290275"/>
          </a:xfrm>
        </p:grpSpPr>
        <p:pic>
          <p:nvPicPr>
            <p:cNvPr id="63" name="図 62">
              <a:extLst>
                <a:ext uri="{FF2B5EF4-FFF2-40B4-BE49-F238E27FC236}">
                  <a16:creationId xmlns:a16="http://schemas.microsoft.com/office/drawing/2014/main" id="{BC95ACAE-34E1-4C69-AAFF-865A98AA99E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4082" t="14045" r="26030" b="17504"/>
            <a:stretch/>
          </p:blipFill>
          <p:spPr>
            <a:xfrm>
              <a:off x="562875" y="2600077"/>
              <a:ext cx="516421" cy="708578"/>
            </a:xfrm>
            <a:prstGeom prst="rect">
              <a:avLst/>
            </a:prstGeom>
          </p:spPr>
        </p:pic>
        <p:pic>
          <p:nvPicPr>
            <p:cNvPr id="64" name="図 63">
              <a:extLst>
                <a:ext uri="{FF2B5EF4-FFF2-40B4-BE49-F238E27FC236}">
                  <a16:creationId xmlns:a16="http://schemas.microsoft.com/office/drawing/2014/main" id="{C74AC40D-D654-4FD2-B723-114EE8F231A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7300" r="27636"/>
            <a:stretch/>
          </p:blipFill>
          <p:spPr>
            <a:xfrm>
              <a:off x="161503" y="2018380"/>
              <a:ext cx="430594" cy="1272884"/>
            </a:xfrm>
            <a:prstGeom prst="rect">
              <a:avLst/>
            </a:prstGeom>
          </p:spPr>
        </p:pic>
      </p:grpSp>
      <p:pic>
        <p:nvPicPr>
          <p:cNvPr id="4" name="図 3" descr="時計 が含まれている画像&#10;&#10;自動的に生成された説明">
            <a:extLst>
              <a:ext uri="{FF2B5EF4-FFF2-40B4-BE49-F238E27FC236}">
                <a16:creationId xmlns:a16="http://schemas.microsoft.com/office/drawing/2014/main" id="{A8197695-A455-4FE4-AAF5-4479C719603E}"/>
              </a:ext>
            </a:extLst>
          </p:cNvPr>
          <p:cNvPicPr>
            <a:picLocks noChangeAspect="1"/>
          </p:cNvPicPr>
          <p:nvPr/>
        </p:nvPicPr>
        <p:blipFill rotWithShape="1">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l="10202" t="18802" r="14407" b="21668"/>
          <a:stretch/>
        </p:blipFill>
        <p:spPr>
          <a:xfrm>
            <a:off x="3835976" y="1097865"/>
            <a:ext cx="1604908" cy="949032"/>
          </a:xfrm>
          <a:prstGeom prst="rect">
            <a:avLst/>
          </a:prstGeom>
        </p:spPr>
      </p:pic>
    </p:spTree>
    <p:extLst>
      <p:ext uri="{BB962C8B-B14F-4D97-AF65-F5344CB8AC3E}">
        <p14:creationId xmlns:p14="http://schemas.microsoft.com/office/powerpoint/2010/main" val="343275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2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p:txBody>
          <a:bodyPr/>
          <a:lstStyle/>
          <a:p>
            <a:endParaRPr kumimoji="1" lang="ja-JP" altLang="en-US" dirty="0"/>
          </a:p>
        </p:txBody>
      </p:sp>
      <p:sp>
        <p:nvSpPr>
          <p:cNvPr id="3" name="字幕 2">
            <a:extLst>
              <a:ext uri="{FF2B5EF4-FFF2-40B4-BE49-F238E27FC236}">
                <a16:creationId xmlns:a16="http://schemas.microsoft.com/office/drawing/2014/main" id="{A373CB13-A9ED-4B47-B3FA-F766C7ACE514}"/>
              </a:ext>
            </a:extLst>
          </p:cNvPr>
          <p:cNvSpPr>
            <a:spLocks noGrp="1"/>
          </p:cNvSpPr>
          <p:nvPr>
            <p:ph type="subTitle"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黒点と地球</a:t>
            </a:r>
            <a:endParaRPr lang="ja-JP" altLang="en-US" sz="3200" kern="0" dirty="0">
              <a:ea typeface="ＭＳ Ｐゴシック" panose="020B0600070205080204" pitchFamily="50" charset="-128"/>
            </a:endParaRPr>
          </a:p>
        </p:txBody>
      </p:sp>
    </p:spTree>
    <p:extLst>
      <p:ext uri="{BB962C8B-B14F-4D97-AF65-F5344CB8AC3E}">
        <p14:creationId xmlns:p14="http://schemas.microsoft.com/office/powerpoint/2010/main" val="338870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p:txBody>
          <a:bodyPr/>
          <a:lstStyle/>
          <a:p>
            <a:endParaRPr kumimoji="1" lang="ja-JP" altLang="en-US" dirty="0"/>
          </a:p>
        </p:txBody>
      </p:sp>
      <p:sp>
        <p:nvSpPr>
          <p:cNvPr id="3" name="字幕 2">
            <a:extLst>
              <a:ext uri="{FF2B5EF4-FFF2-40B4-BE49-F238E27FC236}">
                <a16:creationId xmlns:a16="http://schemas.microsoft.com/office/drawing/2014/main" id="{A373CB13-A9ED-4B47-B3FA-F766C7ACE514}"/>
              </a:ext>
            </a:extLst>
          </p:cNvPr>
          <p:cNvSpPr>
            <a:spLocks noGrp="1"/>
          </p:cNvSpPr>
          <p:nvPr>
            <p:ph type="subTitle"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黒点と地球</a:t>
            </a:r>
            <a:endParaRPr lang="ja-JP" altLang="en-US" sz="3200" kern="0" dirty="0">
              <a:ea typeface="ＭＳ Ｐゴシック" panose="020B0600070205080204" pitchFamily="50" charset="-128"/>
            </a:endParaRPr>
          </a:p>
        </p:txBody>
      </p:sp>
    </p:spTree>
    <p:extLst>
      <p:ext uri="{BB962C8B-B14F-4D97-AF65-F5344CB8AC3E}">
        <p14:creationId xmlns:p14="http://schemas.microsoft.com/office/powerpoint/2010/main" val="219229255"/>
      </p:ext>
    </p:extLst>
  </p:cSld>
  <p:clrMapOvr>
    <a:masterClrMapping/>
  </p:clrMapOvr>
</p:sld>
</file>

<file path=ppt/theme/theme1.xml><?xml version="1.0" encoding="utf-8"?>
<a:theme xmlns:a="http://schemas.openxmlformats.org/drawingml/2006/main" name="4_natural4-s-1">
  <a:themeElements>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atural4-s-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tural4-s-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tural4-s-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tural4-s-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tural4-s-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tural4-s-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tural4-s-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tural4-s-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tural4-s-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tural4-s-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tural4-s-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tural4-s-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80073</TotalTime>
  <Words>2279</Words>
  <Application>Microsoft Office PowerPoint</Application>
  <PresentationFormat>画面に合わせる (4:3)</PresentationFormat>
  <Paragraphs>164</Paragraphs>
  <Slides>11</Slides>
  <Notes>7</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11</vt:i4>
      </vt:variant>
    </vt:vector>
  </HeadingPairs>
  <TitlesOfParts>
    <vt:vector size="20" baseType="lpstr">
      <vt:lpstr>ＭＳ Ｐゴシック</vt:lpstr>
      <vt:lpstr>Osaka</vt:lpstr>
      <vt:lpstr>メイリオ</vt:lpstr>
      <vt:lpstr>メイリオ</vt:lpstr>
      <vt:lpstr>游ゴシック</vt:lpstr>
      <vt:lpstr>游ゴシック Light</vt:lpstr>
      <vt:lpstr>Arial</vt:lpstr>
      <vt:lpstr>4_natural4-s-1</vt:lpstr>
      <vt:lpstr>デザインの設定</vt:lpstr>
      <vt:lpstr>　日時計を作る</vt:lpstr>
      <vt:lpstr>太陽とは</vt:lpstr>
      <vt:lpstr>太陽の中は？</vt:lpstr>
      <vt:lpstr>黒点と地球の関係</vt:lpstr>
      <vt:lpstr>望遠鏡による太陽の観察</vt:lpstr>
      <vt:lpstr>針穴望遠鏡とトツ（凸）レンズ望遠鏡のちがい</vt:lpstr>
      <vt:lpstr>PowerPoint プレゼンテーション</vt:lpstr>
      <vt:lpstr>PowerPoint プレゼンテーション</vt:lpstr>
      <vt:lpstr>PowerPoint プレゼンテーション</vt:lpstr>
      <vt:lpstr>双眼鏡の原理</vt:lpstr>
      <vt:lpstr>PowerPoint プレゼンテーション</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zaq6483</cp:lastModifiedBy>
  <cp:revision>1287</cp:revision>
  <cp:lastPrinted>2017-07-14T06:02:25Z</cp:lastPrinted>
  <dcterms:created xsi:type="dcterms:W3CDTF">2012-12-31T00:15:14Z</dcterms:created>
  <dcterms:modified xsi:type="dcterms:W3CDTF">2022-04-30T22:51:22Z</dcterms:modified>
</cp:coreProperties>
</file>