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bookmarkIdSeed="2">
  <p:sldMasterIdLst>
    <p:sldMasterId id="2147483706" r:id="rId1"/>
    <p:sldMasterId id="2147483709" r:id="rId2"/>
  </p:sldMasterIdLst>
  <p:notesMasterIdLst>
    <p:notesMasterId r:id="rId77"/>
  </p:notesMasterIdLst>
  <p:handoutMasterIdLst>
    <p:handoutMasterId r:id="rId78"/>
  </p:handoutMasterIdLst>
  <p:sldIdLst>
    <p:sldId id="568" r:id="rId3"/>
    <p:sldId id="643" r:id="rId4"/>
    <p:sldId id="571" r:id="rId5"/>
    <p:sldId id="576" r:id="rId6"/>
    <p:sldId id="574" r:id="rId7"/>
    <p:sldId id="584" r:id="rId8"/>
    <p:sldId id="577" r:id="rId9"/>
    <p:sldId id="646" r:id="rId10"/>
    <p:sldId id="641" r:id="rId11"/>
    <p:sldId id="652" r:id="rId12"/>
    <p:sldId id="625" r:id="rId13"/>
    <p:sldId id="653" r:id="rId14"/>
    <p:sldId id="654" r:id="rId15"/>
    <p:sldId id="637" r:id="rId16"/>
    <p:sldId id="644" r:id="rId17"/>
    <p:sldId id="645" r:id="rId18"/>
    <p:sldId id="642" r:id="rId19"/>
    <p:sldId id="623" r:id="rId20"/>
    <p:sldId id="651" r:id="rId21"/>
    <p:sldId id="650" r:id="rId22"/>
    <p:sldId id="605" r:id="rId23"/>
    <p:sldId id="583" r:id="rId24"/>
    <p:sldId id="566" r:id="rId25"/>
    <p:sldId id="561" r:id="rId26"/>
    <p:sldId id="558" r:id="rId27"/>
    <p:sldId id="560" r:id="rId28"/>
    <p:sldId id="414" r:id="rId29"/>
    <p:sldId id="647" r:id="rId30"/>
    <p:sldId id="649" r:id="rId31"/>
    <p:sldId id="578" r:id="rId32"/>
    <p:sldId id="648" r:id="rId33"/>
    <p:sldId id="581" r:id="rId34"/>
    <p:sldId id="604" r:id="rId35"/>
    <p:sldId id="575" r:id="rId36"/>
    <p:sldId id="606" r:id="rId37"/>
    <p:sldId id="555" r:id="rId38"/>
    <p:sldId id="557" r:id="rId39"/>
    <p:sldId id="556" r:id="rId40"/>
    <p:sldId id="565" r:id="rId41"/>
    <p:sldId id="562" r:id="rId42"/>
    <p:sldId id="567" r:id="rId43"/>
    <p:sldId id="569" r:id="rId44"/>
    <p:sldId id="608" r:id="rId45"/>
    <p:sldId id="596" r:id="rId46"/>
    <p:sldId id="599" r:id="rId47"/>
    <p:sldId id="635" r:id="rId48"/>
    <p:sldId id="600" r:id="rId49"/>
    <p:sldId id="598" r:id="rId50"/>
    <p:sldId id="602" r:id="rId51"/>
    <p:sldId id="638" r:id="rId52"/>
    <p:sldId id="640" r:id="rId53"/>
    <p:sldId id="633" r:id="rId54"/>
    <p:sldId id="628" r:id="rId55"/>
    <p:sldId id="615" r:id="rId56"/>
    <p:sldId id="618" r:id="rId57"/>
    <p:sldId id="593" r:id="rId58"/>
    <p:sldId id="611" r:id="rId59"/>
    <p:sldId id="570" r:id="rId60"/>
    <p:sldId id="624" r:id="rId61"/>
    <p:sldId id="617" r:id="rId62"/>
    <p:sldId id="551" r:id="rId63"/>
    <p:sldId id="622" r:id="rId64"/>
    <p:sldId id="629" r:id="rId65"/>
    <p:sldId id="621" r:id="rId66"/>
    <p:sldId id="632" r:id="rId67"/>
    <p:sldId id="631" r:id="rId68"/>
    <p:sldId id="579" r:id="rId69"/>
    <p:sldId id="582" r:id="rId70"/>
    <p:sldId id="587" r:id="rId71"/>
    <p:sldId id="586" r:id="rId72"/>
    <p:sldId id="609" r:id="rId73"/>
    <p:sldId id="595" r:id="rId74"/>
    <p:sldId id="594" r:id="rId75"/>
    <p:sldId id="589" r:id="rId76"/>
  </p:sldIdLst>
  <p:sldSz cx="9144000" cy="6858000" type="screen4x3"/>
  <p:notesSz cx="6858000" cy="9945688"/>
  <p:defaultTextStyle>
    <a:defPPr>
      <a:defRPr lang="ja-JP"/>
    </a:defPPr>
    <a:lvl1pPr algn="l" rtl="0" fontAlgn="base">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1423" userDrawn="1">
          <p15:clr>
            <a:srgbClr val="A4A3A4"/>
          </p15:clr>
        </p15:guide>
        <p15:guide id="2" pos="271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武村 精一" initials="武村" lastIdx="6" clrIdx="0">
    <p:extLst>
      <p:ext uri="{19B8F6BF-5375-455C-9EA6-DF929625EA0E}">
        <p15:presenceInfo xmlns:p15="http://schemas.microsoft.com/office/powerpoint/2012/main" userId="adc649272007223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9900"/>
    <a:srgbClr val="CCFFFF"/>
    <a:srgbClr val="FFFF66"/>
    <a:srgbClr val="FFFFCC"/>
    <a:srgbClr val="FFCCFF"/>
    <a:srgbClr val="FFCC00"/>
    <a:srgbClr val="99CC00"/>
    <a:srgbClr val="CCFF33"/>
    <a:srgbClr val="66CCFF"/>
    <a:srgbClr val="FCFD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5458" autoAdjust="0"/>
    <p:restoredTop sz="66113" autoAdjust="0"/>
  </p:normalViewPr>
  <p:slideViewPr>
    <p:cSldViewPr>
      <p:cViewPr>
        <p:scale>
          <a:sx n="66" d="100"/>
          <a:sy n="66" d="100"/>
        </p:scale>
        <p:origin x="834" y="-12"/>
      </p:cViewPr>
      <p:guideLst>
        <p:guide orient="horz" pos="1423"/>
        <p:guide pos="2710"/>
      </p:guideLst>
    </p:cSldViewPr>
  </p:slideViewPr>
  <p:outlineViewPr>
    <p:cViewPr>
      <p:scale>
        <a:sx n="25" d="100"/>
        <a:sy n="25" d="100"/>
      </p:scale>
      <p:origin x="0" y="0"/>
    </p:cViewPr>
  </p:outlineViewPr>
  <p:notesTextViewPr>
    <p:cViewPr>
      <p:scale>
        <a:sx n="125" d="100"/>
        <a:sy n="125" d="100"/>
      </p:scale>
      <p:origin x="0" y="0"/>
    </p:cViewPr>
  </p:notesTextViewPr>
  <p:sorterViewPr>
    <p:cViewPr>
      <p:scale>
        <a:sx n="75" d="100"/>
        <a:sy n="75" d="100"/>
      </p:scale>
      <p:origin x="0" y="-11592"/>
    </p:cViewPr>
  </p:sorterViewPr>
  <p:notesViewPr>
    <p:cSldViewPr>
      <p:cViewPr varScale="1">
        <p:scale>
          <a:sx n="70" d="100"/>
          <a:sy n="70" d="100"/>
        </p:scale>
        <p:origin x="2796" y="48"/>
      </p:cViewPr>
      <p:guideLst/>
    </p:cSldViewPr>
  </p:notesViewPr>
  <p:gridSpacing cx="90001" cy="90001"/>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commentAuthors" Target="commentAuthor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handoutMaster" Target="handoutMasters/handoutMaster1.xml"/><Relationship Id="rId8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hdr" sz="quarter"/>
          </p:nvPr>
        </p:nvSpPr>
        <p:spPr bwMode="auto">
          <a:xfrm>
            <a:off x="0" y="0"/>
            <a:ext cx="2947988" cy="460375"/>
          </a:xfrm>
          <a:prstGeom prst="rect">
            <a:avLst/>
          </a:prstGeom>
          <a:noFill/>
          <a:ln>
            <a:noFill/>
          </a:ln>
          <a:effectLst/>
        </p:spPr>
        <p:txBody>
          <a:bodyPr vert="horz" wrap="square" lIns="92546" tIns="46273" rIns="92546" bIns="46273" numCol="1" anchor="t" anchorCtr="0" compatLnSpc="1">
            <a:prstTxWarp prst="textNoShape">
              <a:avLst/>
            </a:prstTxWarp>
          </a:bodyPr>
          <a:lstStyle>
            <a:lvl1pPr algn="l" defTabSz="925513" eaLnBrk="1" hangingPunct="1">
              <a:defRPr sz="1200">
                <a:latin typeface="Arial" pitchFamily="34" charset="0"/>
              </a:defRPr>
            </a:lvl1pPr>
          </a:lstStyle>
          <a:p>
            <a:pPr>
              <a:defRPr/>
            </a:pPr>
            <a:endParaRPr lang="ja-JP" altLang="en-US" dirty="0">
              <a:latin typeface="游ゴシック" panose="020B0400000000000000" pitchFamily="50" charset="-128"/>
            </a:endParaRPr>
          </a:p>
        </p:txBody>
      </p:sp>
      <p:sp>
        <p:nvSpPr>
          <p:cNvPr id="47107" name="Rectangle 3"/>
          <p:cNvSpPr>
            <a:spLocks noGrp="1" noChangeArrowheads="1"/>
          </p:cNvSpPr>
          <p:nvPr>
            <p:ph type="dt" sz="quarter" idx="1"/>
          </p:nvPr>
        </p:nvSpPr>
        <p:spPr bwMode="auto">
          <a:xfrm>
            <a:off x="3879850" y="0"/>
            <a:ext cx="2947988" cy="460375"/>
          </a:xfrm>
          <a:prstGeom prst="rect">
            <a:avLst/>
          </a:prstGeom>
          <a:noFill/>
          <a:ln>
            <a:noFill/>
          </a:ln>
          <a:effectLst/>
        </p:spPr>
        <p:txBody>
          <a:bodyPr vert="horz" wrap="square" lIns="92546" tIns="46273" rIns="92546" bIns="46273" numCol="1" anchor="t" anchorCtr="0" compatLnSpc="1">
            <a:prstTxWarp prst="textNoShape">
              <a:avLst/>
            </a:prstTxWarp>
          </a:bodyPr>
          <a:lstStyle>
            <a:lvl1pPr algn="r" defTabSz="925513" eaLnBrk="1" hangingPunct="1">
              <a:defRPr sz="1200">
                <a:latin typeface="Arial" pitchFamily="34" charset="0"/>
              </a:defRPr>
            </a:lvl1pPr>
          </a:lstStyle>
          <a:p>
            <a:pPr>
              <a:defRPr/>
            </a:pPr>
            <a:fld id="{0392139D-90DA-4D1D-BE0D-2A4847DD2B5F}" type="datetimeFigureOut">
              <a:rPr lang="ja-JP" altLang="en-US">
                <a:latin typeface="游ゴシック" panose="020B0400000000000000" pitchFamily="50" charset="-128"/>
              </a:rPr>
              <a:pPr>
                <a:defRPr/>
              </a:pPr>
              <a:t>2025/11/1</a:t>
            </a:fld>
            <a:endParaRPr lang="ja-JP" altLang="en-US" dirty="0">
              <a:latin typeface="游ゴシック" panose="020B0400000000000000" pitchFamily="50" charset="-128"/>
            </a:endParaRPr>
          </a:p>
        </p:txBody>
      </p:sp>
      <p:sp>
        <p:nvSpPr>
          <p:cNvPr id="47108" name="Rectangle 4"/>
          <p:cNvSpPr>
            <a:spLocks noGrp="1" noChangeArrowheads="1"/>
          </p:cNvSpPr>
          <p:nvPr>
            <p:ph type="ftr" sz="quarter" idx="2"/>
          </p:nvPr>
        </p:nvSpPr>
        <p:spPr bwMode="auto">
          <a:xfrm>
            <a:off x="0" y="9447213"/>
            <a:ext cx="2947988" cy="461962"/>
          </a:xfrm>
          <a:prstGeom prst="rect">
            <a:avLst/>
          </a:prstGeom>
          <a:noFill/>
          <a:ln>
            <a:noFill/>
          </a:ln>
          <a:effectLst/>
        </p:spPr>
        <p:txBody>
          <a:bodyPr vert="horz" wrap="square" lIns="92546" tIns="46273" rIns="92546" bIns="46273" numCol="1" anchor="b" anchorCtr="0" compatLnSpc="1">
            <a:prstTxWarp prst="textNoShape">
              <a:avLst/>
            </a:prstTxWarp>
          </a:bodyPr>
          <a:lstStyle>
            <a:lvl1pPr algn="l" defTabSz="925513" eaLnBrk="1" hangingPunct="1">
              <a:defRPr sz="1200">
                <a:latin typeface="Arial" pitchFamily="34" charset="0"/>
              </a:defRPr>
            </a:lvl1pPr>
          </a:lstStyle>
          <a:p>
            <a:pPr>
              <a:defRPr/>
            </a:pPr>
            <a:endParaRPr lang="ja-JP" altLang="en-US" dirty="0">
              <a:latin typeface="游ゴシック" panose="020B0400000000000000" pitchFamily="50" charset="-128"/>
            </a:endParaRPr>
          </a:p>
        </p:txBody>
      </p:sp>
      <p:sp>
        <p:nvSpPr>
          <p:cNvPr id="47109" name="Rectangle 5"/>
          <p:cNvSpPr>
            <a:spLocks noGrp="1" noChangeArrowheads="1"/>
          </p:cNvSpPr>
          <p:nvPr>
            <p:ph type="sldNum" sz="quarter" idx="3"/>
          </p:nvPr>
        </p:nvSpPr>
        <p:spPr bwMode="auto">
          <a:xfrm>
            <a:off x="3879850" y="9447213"/>
            <a:ext cx="2947988" cy="461962"/>
          </a:xfrm>
          <a:prstGeom prst="rect">
            <a:avLst/>
          </a:prstGeom>
          <a:noFill/>
          <a:ln>
            <a:noFill/>
          </a:ln>
          <a:effectLst/>
        </p:spPr>
        <p:txBody>
          <a:bodyPr vert="horz" wrap="square" lIns="92546" tIns="46273" rIns="92546" bIns="46273" numCol="1" anchor="b" anchorCtr="0" compatLnSpc="1">
            <a:prstTxWarp prst="textNoShape">
              <a:avLst/>
            </a:prstTxWarp>
          </a:bodyPr>
          <a:lstStyle>
            <a:lvl1pPr algn="r" defTabSz="925513">
              <a:defRPr sz="1200"/>
            </a:lvl1pPr>
          </a:lstStyle>
          <a:p>
            <a:fld id="{CCEEE709-DB8B-49C2-B98E-93E8F7F447A9}" type="slidenum">
              <a:rPr lang="ja-JP" altLang="en-US">
                <a:latin typeface="游ゴシック" panose="020B0400000000000000" pitchFamily="50" charset="-128"/>
              </a:rPr>
              <a:pPr/>
              <a:t>‹#›</a:t>
            </a:fld>
            <a:endParaRPr lang="ja-JP" altLang="en-US" dirty="0">
              <a:latin typeface="游ゴシック" panose="020B0400000000000000" pitchFamily="50" charset="-128"/>
            </a:endParaRPr>
          </a:p>
        </p:txBody>
      </p:sp>
    </p:spTree>
    <p:extLst>
      <p:ext uri="{BB962C8B-B14F-4D97-AF65-F5344CB8AC3E}">
        <p14:creationId xmlns:p14="http://schemas.microsoft.com/office/powerpoint/2010/main" val="13696878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98475"/>
          </a:xfrm>
          <a:prstGeom prst="rect">
            <a:avLst/>
          </a:prstGeom>
          <a:noFill/>
          <a:ln>
            <a:noFill/>
          </a:ln>
        </p:spPr>
        <p:txBody>
          <a:bodyPr vert="horz" wrap="square" lIns="92546" tIns="46273" rIns="92546" bIns="46273" numCol="1" anchor="t" anchorCtr="0" compatLnSpc="1">
            <a:prstTxWarp prst="textNoShape">
              <a:avLst/>
            </a:prstTxWarp>
          </a:bodyPr>
          <a:lstStyle>
            <a:lvl1pPr algn="l" defTabSz="925513" eaLnBrk="1" hangingPunct="1">
              <a:defRPr sz="1200">
                <a:latin typeface="游ゴシック" panose="020B0400000000000000" pitchFamily="50" charset="-128"/>
              </a:defRPr>
            </a:lvl1pPr>
          </a:lstStyle>
          <a:p>
            <a:pPr>
              <a:defRPr/>
            </a:pPr>
            <a:endParaRPr lang="en-US" altLang="ja-JP" dirty="0"/>
          </a:p>
        </p:txBody>
      </p:sp>
      <p:sp>
        <p:nvSpPr>
          <p:cNvPr id="5123" name="Rectangle 3"/>
          <p:cNvSpPr>
            <a:spLocks noGrp="1" noChangeArrowheads="1"/>
          </p:cNvSpPr>
          <p:nvPr>
            <p:ph type="dt" idx="1"/>
          </p:nvPr>
        </p:nvSpPr>
        <p:spPr bwMode="auto">
          <a:xfrm>
            <a:off x="3884613" y="0"/>
            <a:ext cx="2971800" cy="498475"/>
          </a:xfrm>
          <a:prstGeom prst="rect">
            <a:avLst/>
          </a:prstGeom>
          <a:noFill/>
          <a:ln>
            <a:noFill/>
          </a:ln>
        </p:spPr>
        <p:txBody>
          <a:bodyPr vert="horz" wrap="square" lIns="92546" tIns="46273" rIns="92546" bIns="46273" numCol="1" anchor="t" anchorCtr="0" compatLnSpc="1">
            <a:prstTxWarp prst="textNoShape">
              <a:avLst/>
            </a:prstTxWarp>
          </a:bodyPr>
          <a:lstStyle>
            <a:lvl1pPr algn="r" defTabSz="925513" eaLnBrk="1" hangingPunct="1">
              <a:defRPr sz="1200">
                <a:latin typeface="游ゴシック" panose="020B0400000000000000" pitchFamily="50" charset="-128"/>
              </a:defRPr>
            </a:lvl1pPr>
          </a:lstStyle>
          <a:p>
            <a:pPr>
              <a:defRPr/>
            </a:pPr>
            <a:endParaRPr lang="en-US" altLang="ja-JP" dirty="0"/>
          </a:p>
        </p:txBody>
      </p:sp>
      <p:sp>
        <p:nvSpPr>
          <p:cNvPr id="3076" name="Rectangle 4"/>
          <p:cNvSpPr>
            <a:spLocks noGrp="1" noRot="1" noChangeAspect="1" noChangeArrowheads="1" noTextEdit="1"/>
          </p:cNvSpPr>
          <p:nvPr>
            <p:ph type="sldImg" idx="2"/>
          </p:nvPr>
        </p:nvSpPr>
        <p:spPr bwMode="auto">
          <a:xfrm>
            <a:off x="942975" y="746125"/>
            <a:ext cx="4973638" cy="37306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685800" y="4724400"/>
            <a:ext cx="5486400" cy="4475163"/>
          </a:xfrm>
          <a:prstGeom prst="rect">
            <a:avLst/>
          </a:prstGeom>
          <a:noFill/>
          <a:ln>
            <a:noFill/>
          </a:ln>
        </p:spPr>
        <p:txBody>
          <a:bodyPr vert="horz" wrap="square" lIns="92546" tIns="46273" rIns="92546" bIns="46273" numCol="1" anchor="t" anchorCtr="0" compatLnSpc="1">
            <a:prstTxWarp prst="textNoShape">
              <a:avLst/>
            </a:prstTxWarp>
          </a:bodyPr>
          <a:lstStyle/>
          <a:p>
            <a:pPr lvl="0"/>
            <a:r>
              <a:rPr lang="ja-JP" altLang="en-US" noProof="0" dirty="0"/>
              <a:t>マスタ テキストの書式設定</a:t>
            </a:r>
          </a:p>
          <a:p>
            <a:pPr lvl="1"/>
            <a:r>
              <a:rPr lang="ja-JP" altLang="en-US" noProof="0" dirty="0"/>
              <a:t>第 </a:t>
            </a:r>
            <a:r>
              <a:rPr lang="en-US" altLang="ja-JP" noProof="0" dirty="0"/>
              <a:t>2 </a:t>
            </a:r>
            <a:r>
              <a:rPr lang="ja-JP" altLang="en-US" noProof="0" dirty="0"/>
              <a:t>レベル</a:t>
            </a:r>
          </a:p>
          <a:p>
            <a:pPr lvl="2"/>
            <a:r>
              <a:rPr lang="ja-JP" altLang="en-US" noProof="0" dirty="0"/>
              <a:t>第 </a:t>
            </a:r>
            <a:r>
              <a:rPr lang="en-US" altLang="ja-JP" noProof="0" dirty="0"/>
              <a:t>3 </a:t>
            </a:r>
            <a:r>
              <a:rPr lang="ja-JP" altLang="en-US" noProof="0" dirty="0"/>
              <a:t>レベル</a:t>
            </a:r>
          </a:p>
          <a:p>
            <a:pPr lvl="3"/>
            <a:r>
              <a:rPr lang="ja-JP" altLang="en-US" noProof="0" dirty="0"/>
              <a:t>第 </a:t>
            </a:r>
            <a:r>
              <a:rPr lang="en-US" altLang="ja-JP" noProof="0" dirty="0"/>
              <a:t>4 </a:t>
            </a:r>
            <a:r>
              <a:rPr lang="ja-JP" altLang="en-US" noProof="0" dirty="0"/>
              <a:t>レベル</a:t>
            </a:r>
          </a:p>
          <a:p>
            <a:pPr lvl="4"/>
            <a:r>
              <a:rPr lang="ja-JP" altLang="en-US" noProof="0" dirty="0"/>
              <a:t>第 </a:t>
            </a:r>
            <a:r>
              <a:rPr lang="en-US" altLang="ja-JP" noProof="0" dirty="0"/>
              <a:t>5 </a:t>
            </a:r>
            <a:r>
              <a:rPr lang="ja-JP" altLang="en-US" noProof="0" dirty="0"/>
              <a:t>レベル</a:t>
            </a:r>
          </a:p>
        </p:txBody>
      </p:sp>
      <p:sp>
        <p:nvSpPr>
          <p:cNvPr id="5126" name="Rectangle 6"/>
          <p:cNvSpPr>
            <a:spLocks noGrp="1" noChangeArrowheads="1"/>
          </p:cNvSpPr>
          <p:nvPr>
            <p:ph type="ftr" sz="quarter" idx="4"/>
          </p:nvPr>
        </p:nvSpPr>
        <p:spPr bwMode="auto">
          <a:xfrm>
            <a:off x="0" y="9445625"/>
            <a:ext cx="2971800" cy="498475"/>
          </a:xfrm>
          <a:prstGeom prst="rect">
            <a:avLst/>
          </a:prstGeom>
          <a:noFill/>
          <a:ln>
            <a:noFill/>
          </a:ln>
        </p:spPr>
        <p:txBody>
          <a:bodyPr vert="horz" wrap="square" lIns="92546" tIns="46273" rIns="92546" bIns="46273" numCol="1" anchor="b" anchorCtr="0" compatLnSpc="1">
            <a:prstTxWarp prst="textNoShape">
              <a:avLst/>
            </a:prstTxWarp>
          </a:bodyPr>
          <a:lstStyle>
            <a:lvl1pPr algn="l" defTabSz="925513" eaLnBrk="1" hangingPunct="1">
              <a:defRPr sz="1200">
                <a:latin typeface="游ゴシック" panose="020B0400000000000000" pitchFamily="50" charset="-128"/>
              </a:defRPr>
            </a:lvl1pPr>
          </a:lstStyle>
          <a:p>
            <a:pPr>
              <a:defRPr/>
            </a:pPr>
            <a:endParaRPr lang="en-US" altLang="ja-JP" dirty="0"/>
          </a:p>
        </p:txBody>
      </p:sp>
      <p:sp>
        <p:nvSpPr>
          <p:cNvPr id="5127" name="Rectangle 7"/>
          <p:cNvSpPr>
            <a:spLocks noGrp="1" noChangeArrowheads="1"/>
          </p:cNvSpPr>
          <p:nvPr>
            <p:ph type="sldNum" sz="quarter" idx="5"/>
          </p:nvPr>
        </p:nvSpPr>
        <p:spPr bwMode="auto">
          <a:xfrm>
            <a:off x="3884613" y="9445625"/>
            <a:ext cx="2971800" cy="498475"/>
          </a:xfrm>
          <a:prstGeom prst="rect">
            <a:avLst/>
          </a:prstGeom>
          <a:noFill/>
          <a:ln>
            <a:noFill/>
          </a:ln>
        </p:spPr>
        <p:txBody>
          <a:bodyPr vert="horz" wrap="square" lIns="92546" tIns="46273" rIns="92546" bIns="46273" numCol="1" anchor="b" anchorCtr="0" compatLnSpc="1">
            <a:prstTxWarp prst="textNoShape">
              <a:avLst/>
            </a:prstTxWarp>
          </a:bodyPr>
          <a:lstStyle>
            <a:lvl1pPr algn="r" defTabSz="925513">
              <a:defRPr sz="1200">
                <a:latin typeface="游ゴシック" panose="020B0400000000000000" pitchFamily="50" charset="-128"/>
              </a:defRPr>
            </a:lvl1pPr>
          </a:lstStyle>
          <a:p>
            <a:fld id="{E55BAF99-145A-4A58-B71D-0DD6354E2CEA}" type="slidenum">
              <a:rPr lang="en-US" altLang="ja-JP" smtClean="0"/>
              <a:pPr/>
              <a:t>‹#›</a:t>
            </a:fld>
            <a:endParaRPr lang="en-US" altLang="ja-JP" dirty="0"/>
          </a:p>
        </p:txBody>
      </p:sp>
    </p:spTree>
    <p:extLst>
      <p:ext uri="{BB962C8B-B14F-4D97-AF65-F5344CB8AC3E}">
        <p14:creationId xmlns:p14="http://schemas.microsoft.com/office/powerpoint/2010/main" val="139060057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200" kern="1200">
        <a:solidFill>
          <a:schemeClr val="tx1"/>
        </a:solidFill>
        <a:latin typeface="游ゴシック" panose="020B0400000000000000" pitchFamily="50" charset="-128"/>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游ゴシック" panose="020B0400000000000000" pitchFamily="50" charset="-128"/>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游ゴシック" panose="020B0400000000000000" pitchFamily="50" charset="-128"/>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游ゴシック" panose="020B0400000000000000" pitchFamily="50" charset="-128"/>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游ゴシック" panose="020B0400000000000000" pitchFamily="50" charset="-128"/>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s-yamaga.jp/nanimono/uchu/kousei-3.htm#%E6%81%92%E6%98%9F%E3%81%AE%E8%89%B2%E3%81%A8%E8%A1%A8%E9%9D%A2%E6%B8%A9%E5%BA%A6"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ja.wikipedia.org/wiki/%E6%9C%88%E3%83%AC%E3%83%BC%E3%82%B6%E3%83%BC%E6%B8%AC%E8%B7%9D%E5%AE%9F%E9%A8%93" TargetMode="External"/><Relationship Id="rId3" Type="http://schemas.openxmlformats.org/officeDocument/2006/relationships/hyperlink" Target="https://ja.wikipedia.org/wiki/%E5%9C%B0%E7%90%83" TargetMode="External"/><Relationship Id="rId7" Type="http://schemas.openxmlformats.org/officeDocument/2006/relationships/hyperlink" Target="https://ja.wikipedia.org/wiki/%E3%82%BB%E3%83%B3%E3%83%81%E3%83%A1%E3%83%BC%E3%83%88%E3%83%AB" TargetMode="External"/><Relationship Id="rId12" Type="http://schemas.openxmlformats.org/officeDocument/2006/relationships/hyperlink" Target="https://ja.wikipedia.org/wiki/%E6%9C%88%E3%81%AE%E8%BB%8C%E9%81%93#cite_note-12"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ja.wikipedia.org/wiki/%E6%9C%88%E3%81%AE%E8%BB%8C%E9%81%93#cite_note-NASA-LD-8" TargetMode="External"/><Relationship Id="rId11" Type="http://schemas.openxmlformats.org/officeDocument/2006/relationships/hyperlink" Target="https://ja.wikipedia.org/wiki/%E6%9C%88%E3%81%AE%E8%BB%8C%E9%81%93#cite_note-11" TargetMode="External"/><Relationship Id="rId5" Type="http://schemas.openxmlformats.org/officeDocument/2006/relationships/hyperlink" Target="https://ja.wikipedia.org/wiki/%E8%B7%9D%E9%9B%A2" TargetMode="External"/><Relationship Id="rId10" Type="http://schemas.openxmlformats.org/officeDocument/2006/relationships/hyperlink" Target="https://ja.wikipedia.org/wiki/%E6%9C%88%E3%81%AE%E8%BB%8C%E9%81%93#cite_note-10" TargetMode="External"/><Relationship Id="rId4" Type="http://schemas.openxmlformats.org/officeDocument/2006/relationships/hyperlink" Target="https://ja.wikipedia.org/wiki/%E6%9C%88" TargetMode="External"/><Relationship Id="rId9" Type="http://schemas.openxmlformats.org/officeDocument/2006/relationships/hyperlink" Target="https://ja.wikipedia.org/wiki/%E6%9C%88%E3%81%AE%E8%BB%8C%E9%81%93#cite_note-9"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astronomy.orino.net/site/kataru/galaxy/star.html" TargetMode="External"/><Relationship Id="rId2" Type="http://schemas.openxmlformats.org/officeDocument/2006/relationships/slide" Target="../slides/slide45.xml"/><Relationship Id="rId1" Type="http://schemas.openxmlformats.org/officeDocument/2006/relationships/notesMaster" Target="../notesMasters/notesMaster1.xml"/><Relationship Id="rId6" Type="http://schemas.openxmlformats.org/officeDocument/2006/relationships/hyperlink" Target="http://www.astronomy.orino.net/site/kataru/galaxy/galaxy.html" TargetMode="External"/><Relationship Id="rId5" Type="http://schemas.openxmlformats.org/officeDocument/2006/relationships/hyperlink" Target="http://www.astronomy.orino.net/site/kataru/solar_system/sun.html" TargetMode="External"/><Relationship Id="rId4" Type="http://schemas.openxmlformats.org/officeDocument/2006/relationships/hyperlink" Target="http://www.astronomy.orino.net/site/kataru/nebula_star_cluster/nebula.html"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eco.mtk.nao.ac.jp/koyomi/wiki/B7EEA4CEB8F8C5BEB1BFC6B02FBAC7CBCCA4C8BAC7C6EE.html#j88b05cb" TargetMode="External"/><Relationship Id="rId2" Type="http://schemas.openxmlformats.org/officeDocument/2006/relationships/slide" Target="../slides/slide58.xml"/><Relationship Id="rId1" Type="http://schemas.openxmlformats.org/officeDocument/2006/relationships/notesMaster" Target="../notesMasters/notesMaster1.xml"/><Relationship Id="rId4" Type="http://schemas.openxmlformats.org/officeDocument/2006/relationships/hyperlink" Target="https://eco.mtk.nao.ac.jp/koyomi/wiki/B7EEA4CEBDD0C6FEA4EAA4C8C6EEC3E62FBDD0C6FEA4EACAFDB0CC.html#v185596e" TargetMode="Externa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ja.wikipedia.org/wiki/%E5%93%B2%E5%AD%A6%E8%80%85" TargetMode="External"/><Relationship Id="rId3" Type="http://schemas.openxmlformats.org/officeDocument/2006/relationships/hyperlink" Target="https://ja.wikipedia.org/wiki/1%E4%B8%96%E7%B4%80" TargetMode="External"/><Relationship Id="rId7" Type="http://schemas.openxmlformats.org/officeDocument/2006/relationships/hyperlink" Target="https://ja.wikipedia.org/wiki/%E3%82%B9%E3%83%88%E3%82%A2%E6%B4%BE"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ja.wikipedia.org/wiki/%E5%A4%A9%E6%96%87%E5%AD%A6%E8%80%85" TargetMode="External"/><Relationship Id="rId5" Type="http://schemas.openxmlformats.org/officeDocument/2006/relationships/hyperlink" Target="https://ja.wikipedia.org/wiki/%E3%82%AE%E3%83%AA%E3%82%B7%E3%83%A3" TargetMode="External"/><Relationship Id="rId4" Type="http://schemas.openxmlformats.org/officeDocument/2006/relationships/hyperlink" Target="https://ja.wikipedia.org/wiki/%E7%94%9F%E6%B2%A1%E5%B9%B4%E4%B8%8D%E6%98%8E"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www.cgh.ed.jp/TNPJP/nineplanets/spacecraft.html#marin2" TargetMode="External"/><Relationship Id="rId7" Type="http://schemas.openxmlformats.org/officeDocument/2006/relationships/hyperlink" Target="https://www.cgh.ed.jp/TNPJP/nineplanets/spacecraft.html#magellan" TargetMode="External"/><Relationship Id="rId2" Type="http://schemas.openxmlformats.org/officeDocument/2006/relationships/slide" Target="../slides/slide70.xml"/><Relationship Id="rId1" Type="http://schemas.openxmlformats.org/officeDocument/2006/relationships/notesMaster" Target="../notesMasters/notesMaster1.xml"/><Relationship Id="rId6" Type="http://schemas.openxmlformats.org/officeDocument/2006/relationships/hyperlink" Target="https://www.cgh.ed.jp/TNPJP/nineplanets/spacecraft.html#venera9" TargetMode="External"/><Relationship Id="rId5" Type="http://schemas.openxmlformats.org/officeDocument/2006/relationships/hyperlink" Target="https://www.cgh.ed.jp/TNPJP/nineplanets/spacecraft.html#venera7" TargetMode="External"/><Relationship Id="rId4" Type="http://schemas.openxmlformats.org/officeDocument/2006/relationships/hyperlink" Target="https://www.cgh.ed.jp/TNPJP/nineplanets/spacecraft.html#pioneervenus"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astronomy.orino.net/site/kataru/solar_system/mars.html"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www.astronomy.orino.net/site/kataru/earth/structure/mantle.html" TargetMode="External"/><Relationship Id="rId4" Type="http://schemas.openxmlformats.org/officeDocument/2006/relationships/hyperlink" Target="http://www.astronomy.orino.net/site/kataru/solar_system/moon.html" TargetMode="Externa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ccs-inc.co.jp/guide/column/light_color_part2/vol04.html#e01"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ccs-inc.co.jp/guide/column/light_color_part2/vol04.html#e02"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7"/>
          <p:cNvSpPr txBox="1">
            <a:spLocks noGrp="1" noChangeArrowheads="1"/>
          </p:cNvSpPr>
          <p:nvPr/>
        </p:nvSpPr>
        <p:spPr bwMode="auto">
          <a:xfrm>
            <a:off x="3884613" y="9445625"/>
            <a:ext cx="29718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46" tIns="46273" rIns="92546" bIns="46273" anchor="b"/>
          <a:lstStyle>
            <a:lvl1pPr defTabSz="925513"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defTabSz="925513"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defTabSz="925513"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925513"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defTabSz="925513"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925513"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925513"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925513"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925513"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r" eaLnBrk="1" hangingPunct="1"/>
            <a:fld id="{C5358E95-DC75-464E-8CAB-5FE3327BBFA2}" type="slidenum">
              <a:rPr lang="en-US" altLang="ja-JP" sz="1800">
                <a:latin typeface="游ゴシック" panose="020B0400000000000000" pitchFamily="50" charset="-128"/>
              </a:rPr>
              <a:pPr algn="r" eaLnBrk="1" hangingPunct="1"/>
              <a:t>0</a:t>
            </a:fld>
            <a:endParaRPr lang="en-US" altLang="ja-JP" sz="1800" dirty="0">
              <a:latin typeface="游ゴシック" panose="020B0400000000000000" pitchFamily="50" charset="-128"/>
            </a:endParaRPr>
          </a:p>
        </p:txBody>
      </p:sp>
      <p:sp>
        <p:nvSpPr>
          <p:cNvPr id="6146" name="Rectangle 2"/>
          <p:cNvSpPr>
            <a:spLocks noGrp="1" noRot="1" noChangeAspect="1" noChangeArrowheads="1" noTextEdit="1"/>
          </p:cNvSpPr>
          <p:nvPr>
            <p:ph type="sldImg"/>
          </p:nvPr>
        </p:nvSpPr>
        <p:spPr>
          <a:solidFill>
            <a:srgbClr val="FFFFFF"/>
          </a:solidFill>
          <a:ln/>
        </p:spPr>
      </p:sp>
      <p:sp>
        <p:nvSpPr>
          <p:cNvPr id="614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ja-JP" sz="1800" dirty="0">
                <a:ea typeface="ＭＳ Ｐゴシック" panose="020B0600070205080204" pitchFamily="50" charset="-128"/>
              </a:rPr>
              <a:t>MISTEE</a:t>
            </a:r>
            <a:r>
              <a:rPr lang="ja-JP" altLang="en-US" sz="1800" dirty="0">
                <a:ea typeface="ＭＳ Ｐゴシック" panose="020B0600070205080204" pitchFamily="50" charset="-128"/>
              </a:rPr>
              <a:t>について</a:t>
            </a:r>
            <a:endParaRPr lang="ja-JP" altLang="ja-JP" sz="1800" dirty="0">
              <a:ea typeface="ＭＳ Ｐゴシック" panose="020B0600070205080204" pitchFamily="50" charset="-128"/>
            </a:endParaRPr>
          </a:p>
        </p:txBody>
      </p:sp>
      <p:sp>
        <p:nvSpPr>
          <p:cNvPr id="6148" name="スライド番号プレースホルダー 1"/>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defTabSz="925513"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defTabSz="925513"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925513"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defTabSz="925513"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925513"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925513"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925513"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925513"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fld id="{5B011556-DD18-40AB-AD46-6E0C9318A62C}" type="slidenum">
              <a:rPr lang="en-US" altLang="ja-JP" sz="1800">
                <a:latin typeface="游ゴシック" panose="020B0400000000000000" pitchFamily="50" charset="-128"/>
              </a:rPr>
              <a:pPr eaLnBrk="1" hangingPunct="1"/>
              <a:t>0</a:t>
            </a:fld>
            <a:endParaRPr lang="en-US" altLang="ja-JP" sz="1800" dirty="0">
              <a:latin typeface="游ゴシック" panose="020B0400000000000000" pitchFamily="50" charset="-128"/>
            </a:endParaRPr>
          </a:p>
        </p:txBody>
      </p:sp>
    </p:spTree>
    <p:extLst>
      <p:ext uri="{BB962C8B-B14F-4D97-AF65-F5344CB8AC3E}">
        <p14:creationId xmlns:p14="http://schemas.microsoft.com/office/powerpoint/2010/main" val="3215203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endParaRPr lang="en-US" altLang="ja-JP" b="0" i="0" dirty="0">
              <a:solidFill>
                <a:srgbClr val="000000"/>
              </a:solidFill>
              <a:effectLst/>
              <a:latin typeface="Helvetica Neue"/>
            </a:endParaRPr>
          </a:p>
          <a:p>
            <a:pPr algn="l"/>
            <a:endParaRPr lang="en-US" altLang="ja-JP" b="0" i="0" dirty="0">
              <a:solidFill>
                <a:srgbClr val="000000"/>
              </a:solidFill>
              <a:effectLst/>
              <a:latin typeface="Helvetica Neue"/>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E55BAF99-145A-4A58-B71D-0DD6354E2CEA}" type="slidenum">
              <a:rPr lang="en-US" altLang="ja-JP" smtClean="0"/>
              <a:pPr/>
              <a:t>10</a:t>
            </a:fld>
            <a:endParaRPr lang="en-US" altLang="ja-JP" dirty="0"/>
          </a:p>
        </p:txBody>
      </p:sp>
    </p:spTree>
    <p:extLst>
      <p:ext uri="{BB962C8B-B14F-4D97-AF65-F5344CB8AC3E}">
        <p14:creationId xmlns:p14="http://schemas.microsoft.com/office/powerpoint/2010/main" val="23930519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A0FEB3-E151-11C9-0BF4-CEEEFFDFA99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FF36DE0-CA28-18D4-1189-E99D8BEF2E8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F38B267-5575-7BDB-715F-F0D8AFD44CB5}"/>
              </a:ext>
            </a:extLst>
          </p:cNvPr>
          <p:cNvSpPr>
            <a:spLocks noGrp="1"/>
          </p:cNvSpPr>
          <p:nvPr>
            <p:ph type="body" idx="1"/>
          </p:nvPr>
        </p:nvSpPr>
        <p:spPr/>
        <p:txBody>
          <a:bodyPr/>
          <a:lstStyle/>
          <a:p>
            <a:pPr algn="l"/>
            <a:endParaRPr lang="en-US" altLang="ja-JP" b="0" i="0" dirty="0">
              <a:solidFill>
                <a:srgbClr val="000000"/>
              </a:solidFill>
              <a:effectLst/>
              <a:latin typeface="Helvetica Neue"/>
            </a:endParaRPr>
          </a:p>
          <a:p>
            <a:pPr algn="l"/>
            <a:endParaRPr lang="en-US" altLang="ja-JP" b="0" i="0" dirty="0">
              <a:solidFill>
                <a:srgbClr val="000000"/>
              </a:solidFill>
              <a:effectLst/>
              <a:latin typeface="Helvetica Neue"/>
            </a:endParaRPr>
          </a:p>
          <a:p>
            <a:endParaRPr kumimoji="1" lang="ja-JP" altLang="en-US" dirty="0"/>
          </a:p>
        </p:txBody>
      </p:sp>
      <p:sp>
        <p:nvSpPr>
          <p:cNvPr id="4" name="スライド番号プレースホルダー 3">
            <a:extLst>
              <a:ext uri="{FF2B5EF4-FFF2-40B4-BE49-F238E27FC236}">
                <a16:creationId xmlns:a16="http://schemas.microsoft.com/office/drawing/2014/main" id="{EC07DBB8-E538-F12D-4214-FF74362F221B}"/>
              </a:ext>
            </a:extLst>
          </p:cNvPr>
          <p:cNvSpPr>
            <a:spLocks noGrp="1"/>
          </p:cNvSpPr>
          <p:nvPr>
            <p:ph type="sldNum" sz="quarter" idx="5"/>
          </p:nvPr>
        </p:nvSpPr>
        <p:spPr/>
        <p:txBody>
          <a:bodyPr/>
          <a:lstStyle/>
          <a:p>
            <a:fld id="{E55BAF99-145A-4A58-B71D-0DD6354E2CEA}" type="slidenum">
              <a:rPr lang="en-US" altLang="ja-JP" smtClean="0"/>
              <a:pPr/>
              <a:t>11</a:t>
            </a:fld>
            <a:endParaRPr lang="en-US" altLang="ja-JP" dirty="0"/>
          </a:p>
        </p:txBody>
      </p:sp>
    </p:spTree>
    <p:extLst>
      <p:ext uri="{BB962C8B-B14F-4D97-AF65-F5344CB8AC3E}">
        <p14:creationId xmlns:p14="http://schemas.microsoft.com/office/powerpoint/2010/main" val="19449078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BF580-5CA4-EA27-4BE6-DA20E9D8A7D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67B3B05-EE26-3A2B-B3F3-BB83C796C76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FAB86BA-6635-21FF-D5EB-B20E44B585B1}"/>
              </a:ext>
            </a:extLst>
          </p:cNvPr>
          <p:cNvSpPr>
            <a:spLocks noGrp="1"/>
          </p:cNvSpPr>
          <p:nvPr>
            <p:ph type="body" idx="1"/>
          </p:nvPr>
        </p:nvSpPr>
        <p:spPr/>
        <p:txBody>
          <a:bodyPr/>
          <a:lstStyle/>
          <a:p>
            <a:pPr algn="l"/>
            <a:endParaRPr lang="en-US" altLang="ja-JP" b="0" i="0" dirty="0">
              <a:solidFill>
                <a:srgbClr val="000000"/>
              </a:solidFill>
              <a:effectLst/>
              <a:latin typeface="Helvetica Neue"/>
            </a:endParaRPr>
          </a:p>
          <a:p>
            <a:pPr algn="l"/>
            <a:endParaRPr lang="en-US" altLang="ja-JP" b="0" i="0" dirty="0">
              <a:solidFill>
                <a:srgbClr val="000000"/>
              </a:solidFill>
              <a:effectLst/>
              <a:latin typeface="Helvetica Neue"/>
            </a:endParaRPr>
          </a:p>
          <a:p>
            <a:endParaRPr kumimoji="1" lang="ja-JP" altLang="en-US" dirty="0"/>
          </a:p>
        </p:txBody>
      </p:sp>
      <p:sp>
        <p:nvSpPr>
          <p:cNvPr id="4" name="スライド番号プレースホルダー 3">
            <a:extLst>
              <a:ext uri="{FF2B5EF4-FFF2-40B4-BE49-F238E27FC236}">
                <a16:creationId xmlns:a16="http://schemas.microsoft.com/office/drawing/2014/main" id="{7DE00444-FBBC-51BB-FAFD-42EB93B4B767}"/>
              </a:ext>
            </a:extLst>
          </p:cNvPr>
          <p:cNvSpPr>
            <a:spLocks noGrp="1"/>
          </p:cNvSpPr>
          <p:nvPr>
            <p:ph type="sldNum" sz="quarter" idx="5"/>
          </p:nvPr>
        </p:nvSpPr>
        <p:spPr/>
        <p:txBody>
          <a:bodyPr/>
          <a:lstStyle/>
          <a:p>
            <a:fld id="{E55BAF99-145A-4A58-B71D-0DD6354E2CEA}" type="slidenum">
              <a:rPr lang="en-US" altLang="ja-JP" smtClean="0"/>
              <a:pPr/>
              <a:t>12</a:t>
            </a:fld>
            <a:endParaRPr lang="en-US" altLang="ja-JP" dirty="0"/>
          </a:p>
        </p:txBody>
      </p:sp>
    </p:spTree>
    <p:extLst>
      <p:ext uri="{BB962C8B-B14F-4D97-AF65-F5344CB8AC3E}">
        <p14:creationId xmlns:p14="http://schemas.microsoft.com/office/powerpoint/2010/main" val="15843756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i="0" kern="1200" dirty="0">
                <a:solidFill>
                  <a:schemeClr val="tx1"/>
                </a:solidFill>
                <a:effectLst/>
                <a:latin typeface="游ゴシック" panose="020B0400000000000000" pitchFamily="50" charset="-128"/>
                <a:ea typeface="ＭＳ Ｐ明朝" pitchFamily="18" charset="-128"/>
                <a:cs typeface="+mn-cs"/>
              </a:rPr>
              <a:t>人工衛星などの使用目的や、宇宙の環境によって決めます。</a:t>
            </a:r>
            <a:br>
              <a:rPr lang="ja-JP" altLang="en-US" dirty="0"/>
            </a:br>
            <a:br>
              <a:rPr lang="ja-JP" altLang="en-US" dirty="0"/>
            </a:b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　軌道高度は、地上から</a:t>
            </a:r>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200km</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a:t>
            </a:r>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1000km</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の範囲と、</a:t>
            </a:r>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3</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万</a:t>
            </a:r>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6000km</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付近の２つに大きく分かれます。前者は「低軌道」と呼ばれて、国際宇宙ステーション（</a:t>
            </a:r>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ISS</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）などに使われる軌道で、後者は「静止軌道」と呼ばれて、気象衛星や放送衛星などに使われる軌道です。では、どのように使い分けているのでしょうか。</a:t>
            </a:r>
            <a:br>
              <a:rPr lang="ja-JP" altLang="en-US" dirty="0"/>
            </a:br>
            <a:br>
              <a:rPr lang="ja-JP" altLang="en-US" dirty="0"/>
            </a:b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　空気の抵抗による衛星の減速を極力ふせぐため、空気が十分うすい</a:t>
            </a:r>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200km</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以上の高度が必要です。一般的にロケットの運搬能力は、軌道高度が高くなるとともに、急激に低下していくため、特に要求がない限り、低い軌道が選ばれます。また、地球のまわりには、太陽や銀河系から「宇宙線」と呼ばれる人体に危険な放射線が飛び交っています。しかし、地上から</a:t>
            </a:r>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1000</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a:t>
            </a:r>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5000km</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付近の上空には、「ヴァン・アレン帯」という地球の磁場で放射線を閉じ込める場所があり、そこから下の高度へふりそそぐ放射線はかなりさえぎられます。そのため、人が生活したり宇宙実験をするには、人体に安全な</a:t>
            </a:r>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500km</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以下の軌道高度が選ばれるのです。</a:t>
            </a:r>
            <a:br>
              <a:rPr lang="ja-JP" altLang="en-US" dirty="0"/>
            </a:br>
            <a:br>
              <a:rPr lang="ja-JP" altLang="en-US" dirty="0"/>
            </a:b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　一方、赤道上空の高度約</a:t>
            </a:r>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3</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万</a:t>
            </a:r>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6000km</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の円軌道を飛行する人工衛星は、地球を</a:t>
            </a:r>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1</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周するのにかかる時間が自転と同じ</a:t>
            </a:r>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24</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時間となり、地上から見上げるといつも同じところに止まっているように見えます。そのため、この円軌道は「静止軌道」と呼ばれ、宇宙から地上の同じ場所をずっと観測することを目的とした気象衛星などは、この軌道を利用するのです。</a:t>
            </a:r>
            <a:endParaRPr kumimoji="1" lang="en-US" altLang="ja-JP" sz="1200" b="0" i="0" kern="1200" dirty="0">
              <a:solidFill>
                <a:schemeClr val="tx1"/>
              </a:solidFill>
              <a:effectLst/>
              <a:latin typeface="游ゴシック" panose="020B0400000000000000" pitchFamily="50" charset="-128"/>
              <a:ea typeface="ＭＳ Ｐ明朝" pitchFamily="18" charset="-128"/>
              <a:cs typeface="+mn-cs"/>
            </a:endParaRPr>
          </a:p>
          <a:p>
            <a:endParaRPr kumimoji="1" lang="en-US" altLang="ja-JP" sz="1200" b="0" i="0" kern="1200" dirty="0">
              <a:solidFill>
                <a:schemeClr val="tx1"/>
              </a:solidFill>
              <a:effectLst/>
              <a:latin typeface="游ゴシック" panose="020B0400000000000000" pitchFamily="50" charset="-128"/>
              <a:ea typeface="ＭＳ Ｐ明朝" pitchFamily="18" charset="-128"/>
              <a:cs typeface="+mn-cs"/>
            </a:endParaRPr>
          </a:p>
          <a:p>
            <a:endParaRPr kumimoji="1" lang="en-US" altLang="ja-JP" sz="1200" b="0" i="0" kern="1200" dirty="0">
              <a:solidFill>
                <a:schemeClr val="tx1"/>
              </a:solidFill>
              <a:effectLst/>
              <a:latin typeface="游ゴシック" panose="020B0400000000000000" pitchFamily="50" charset="-128"/>
              <a:ea typeface="ＭＳ Ｐ明朝" pitchFamily="18" charset="-128"/>
              <a:cs typeface="+mn-cs"/>
            </a:endParaRPr>
          </a:p>
          <a:p>
            <a:endParaRPr kumimoji="1" lang="en-US" altLang="ja-JP" sz="1200" b="0" i="0" kern="1200" dirty="0">
              <a:solidFill>
                <a:schemeClr val="tx1"/>
              </a:solidFill>
              <a:effectLst/>
              <a:latin typeface="游ゴシック" panose="020B0400000000000000" pitchFamily="50" charset="-128"/>
              <a:ea typeface="ＭＳ Ｐ明朝" pitchFamily="18" charset="-128"/>
              <a:cs typeface="+mn-cs"/>
            </a:endParaRPr>
          </a:p>
          <a:p>
            <a:r>
              <a:rPr kumimoji="1" lang="ja-JP" altLang="en-US" sz="1200" b="1" i="0" kern="1200" dirty="0">
                <a:solidFill>
                  <a:schemeClr val="tx1"/>
                </a:solidFill>
                <a:effectLst/>
                <a:latin typeface="游ゴシック" panose="020B0400000000000000" pitchFamily="50" charset="-128"/>
                <a:ea typeface="ＭＳ Ｐ明朝" pitchFamily="18" charset="-128"/>
                <a:cs typeface="+mn-cs"/>
              </a:rPr>
              <a:t>人工衛星</a:t>
            </a:r>
          </a:p>
          <a:p>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じんこうえいせい</a:t>
            </a:r>
          </a:p>
          <a:p>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artificial satellite </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英語</a:t>
            </a:r>
          </a:p>
          <a:p>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地球の引力とつり合う遠心力を生ずるような速度で地球を周回する人工物体。人工衛星の軌道は、地球中心を軌道面に含む円または楕円（だえん）となる。人工衛星に作用する遠心力（慣性力）と、人工衛星が地球から受ける引力がバランスする運動方程式により、人工衛星となるのに必要な速度は、たとえば高度</a:t>
            </a:r>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500</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キロメートルの地球周回円軌道の場合は秒速約</a:t>
            </a:r>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7.9</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キロメートルとなる。これを第一宇宙速度という。人工衛星が地球を周回する速度は軌道高度によって変わり、軌道高度が高くなるほど周期が長くなり、速度は遅くなる。静止気象衛星「ひまわり」は</a:t>
            </a:r>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3</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万</a:t>
            </a:r>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6000</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キロメートルの高度で軌道速度は秒速約</a:t>
            </a:r>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3</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キロメートルである。</a:t>
            </a:r>
            <a:br>
              <a:rPr kumimoji="1" lang="ja-JP" altLang="en-US" sz="1200" b="0" i="0" kern="1200" dirty="0">
                <a:solidFill>
                  <a:schemeClr val="tx1"/>
                </a:solidFill>
                <a:effectLst/>
                <a:latin typeface="游ゴシック" panose="020B0400000000000000" pitchFamily="50" charset="-128"/>
                <a:ea typeface="ＭＳ Ｐ明朝" pitchFamily="18" charset="-128"/>
                <a:cs typeface="+mn-cs"/>
              </a:rPr>
            </a:b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　一方、地球周回軌道から離脱して太陽系惑星などを探査する人工衛星は、「探査機」として地球を周回する人工衛星と区別する。地球の引力圏を抜けるためには、第一宇宙速度の倍（秒速</a:t>
            </a:r>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11.2</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キロメートル）が必要で、これを第二宇宙速度という。</a:t>
            </a:r>
          </a:p>
          <a:p>
            <a:endParaRPr kumimoji="1" lang="ja-JP" altLang="en-US" dirty="0"/>
          </a:p>
        </p:txBody>
      </p:sp>
      <p:sp>
        <p:nvSpPr>
          <p:cNvPr id="4" name="スライド番号プレースホルダー 3"/>
          <p:cNvSpPr>
            <a:spLocks noGrp="1"/>
          </p:cNvSpPr>
          <p:nvPr>
            <p:ph type="sldNum" sz="quarter" idx="5"/>
          </p:nvPr>
        </p:nvSpPr>
        <p:spPr/>
        <p:txBody>
          <a:bodyPr/>
          <a:lstStyle/>
          <a:p>
            <a:fld id="{E55BAF99-145A-4A58-B71D-0DD6354E2CEA}" type="slidenum">
              <a:rPr lang="en-US" altLang="ja-JP" smtClean="0"/>
              <a:pPr/>
              <a:t>13</a:t>
            </a:fld>
            <a:endParaRPr lang="en-US" altLang="ja-JP" dirty="0"/>
          </a:p>
        </p:txBody>
      </p:sp>
    </p:spTree>
    <p:extLst>
      <p:ext uri="{BB962C8B-B14F-4D97-AF65-F5344CB8AC3E}">
        <p14:creationId xmlns:p14="http://schemas.microsoft.com/office/powerpoint/2010/main" val="1018486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5D9CD-ECA1-029B-C0E2-0DB961D4196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54C5E1D-52E7-A146-3F85-DE37C754638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58FCF59-C399-2847-D8B4-2F294378FAF5}"/>
              </a:ext>
            </a:extLst>
          </p:cNvPr>
          <p:cNvSpPr>
            <a:spLocks noGrp="1"/>
          </p:cNvSpPr>
          <p:nvPr>
            <p:ph type="body" idx="1"/>
          </p:nvPr>
        </p:nvSpPr>
        <p:spPr/>
        <p:txBody>
          <a:bodyPr/>
          <a:lstStyle/>
          <a:p>
            <a:pPr algn="l"/>
            <a:endParaRPr lang="en-US" altLang="ja-JP" b="0" i="0" dirty="0">
              <a:solidFill>
                <a:srgbClr val="000000"/>
              </a:solidFill>
              <a:effectLst/>
              <a:latin typeface="Helvetica Neue"/>
            </a:endParaRPr>
          </a:p>
          <a:p>
            <a:pPr algn="l"/>
            <a:endParaRPr lang="en-US" altLang="ja-JP" b="0" i="0" dirty="0">
              <a:solidFill>
                <a:srgbClr val="000000"/>
              </a:solidFill>
              <a:effectLst/>
              <a:latin typeface="Helvetica Neue"/>
            </a:endParaRPr>
          </a:p>
          <a:p>
            <a:endParaRPr kumimoji="1" lang="ja-JP" altLang="en-US" dirty="0"/>
          </a:p>
        </p:txBody>
      </p:sp>
      <p:sp>
        <p:nvSpPr>
          <p:cNvPr id="4" name="スライド番号プレースホルダー 3">
            <a:extLst>
              <a:ext uri="{FF2B5EF4-FFF2-40B4-BE49-F238E27FC236}">
                <a16:creationId xmlns:a16="http://schemas.microsoft.com/office/drawing/2014/main" id="{50C4B3FD-87F4-52B4-BB59-F9877A4C8EC7}"/>
              </a:ext>
            </a:extLst>
          </p:cNvPr>
          <p:cNvSpPr>
            <a:spLocks noGrp="1"/>
          </p:cNvSpPr>
          <p:nvPr>
            <p:ph type="sldNum" sz="quarter" idx="5"/>
          </p:nvPr>
        </p:nvSpPr>
        <p:spPr/>
        <p:txBody>
          <a:bodyPr/>
          <a:lstStyle/>
          <a:p>
            <a:fld id="{E55BAF99-145A-4A58-B71D-0DD6354E2CEA}" type="slidenum">
              <a:rPr lang="en-US" altLang="ja-JP" smtClean="0"/>
              <a:pPr/>
              <a:t>14</a:t>
            </a:fld>
            <a:endParaRPr lang="en-US" altLang="ja-JP" dirty="0"/>
          </a:p>
        </p:txBody>
      </p:sp>
    </p:spTree>
    <p:extLst>
      <p:ext uri="{BB962C8B-B14F-4D97-AF65-F5344CB8AC3E}">
        <p14:creationId xmlns:p14="http://schemas.microsoft.com/office/powerpoint/2010/main" val="3561099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BE3C30-B093-7087-9ED8-C24E79D70F9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AAC92DA-5C1F-C59A-5190-45DC5BC3D17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E3DFBD1E-B8BB-6265-4708-EA06F71D7887}"/>
              </a:ext>
            </a:extLst>
          </p:cNvPr>
          <p:cNvSpPr>
            <a:spLocks noGrp="1"/>
          </p:cNvSpPr>
          <p:nvPr>
            <p:ph type="body" idx="1"/>
          </p:nvPr>
        </p:nvSpPr>
        <p:spPr/>
        <p:txBody>
          <a:bodyPr/>
          <a:lstStyle/>
          <a:p>
            <a:pPr algn="l"/>
            <a:endParaRPr lang="en-US" altLang="ja-JP" b="0" i="0" dirty="0">
              <a:solidFill>
                <a:srgbClr val="000000"/>
              </a:solidFill>
              <a:effectLst/>
              <a:latin typeface="Helvetica Neue"/>
            </a:endParaRPr>
          </a:p>
          <a:p>
            <a:pPr latinLnBrk="1"/>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日本時間の</a:t>
            </a:r>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30</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日午前</a:t>
            </a:r>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1</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時ごろ、</a:t>
            </a:r>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ISS</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に滞在する宇宙飛行士・油井亀美也さんが、ロボットアームで</a:t>
            </a:r>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HTV-X</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をキャッチし、</a:t>
            </a:r>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ISS</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との接続を無事に完了しました。</a:t>
            </a:r>
          </a:p>
          <a:p>
            <a:pPr latinLnBrk="1"/>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今回の</a:t>
            </a:r>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HTV-X1</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では、「こうのとり」に比べて打ち上げ直前に物資を搭載できるようになり、より新鮮な食品の輸送が可能になりました。</a:t>
            </a:r>
          </a:p>
          <a:p>
            <a:pPr latinLnBrk="1"/>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また、将来の地球低軌道ビジネスを見据え、</a:t>
            </a:r>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JAXA</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からの契約に基づき公益財団法人流通経済研究所（</a:t>
            </a:r>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DEI</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）が、生鮮食品の調達から搭載準備までを担当するという新たな取り組みが行われました。</a:t>
            </a:r>
          </a:p>
          <a:p>
            <a:pPr latinLnBrk="1"/>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搭載する生鮮食品は、</a:t>
            </a:r>
          </a:p>
          <a:p>
            <a:pPr latinLnBrk="1"/>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・生で食べられること ・</a:t>
            </a:r>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4</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週間以上保存できること ・著しい果汁の飛散がないこと などの基準を満たす必要があります。</a:t>
            </a:r>
          </a:p>
          <a:p>
            <a:pPr latinLnBrk="1"/>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今回搭載された生鮮食品は、青森県産のりんご「ふじ」、福島県産のトマト「ドキア」、千葉県産の和梨「王秋」と、新潟県産の和梨「新興」、福岡県産の温州みかん「日南</a:t>
            </a:r>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1</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号」です。</a:t>
            </a:r>
          </a:p>
          <a:p>
            <a:pPr latinLnBrk="1"/>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これらの食品は、細菌やカビの発生を抑制する除菌処理や、生鮮食品の呼吸をコントロールする特殊な包材が使用され、宇宙に届けられました。</a:t>
            </a:r>
          </a:p>
          <a:p>
            <a:pPr latinLnBrk="1"/>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ISS </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計画では、補給機を保有する国が分担して </a:t>
            </a:r>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ISS </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に長期滞在する宇宙飛行士に果物や野菜などの生鮮食品を届けています。</a:t>
            </a:r>
          </a:p>
          <a:p>
            <a:pPr latinLnBrk="1"/>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JAXA </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では、国産生鮮食品を調達し、宇宙飛行士に提供することで、宇宙飛行士が抱える長期宇宙滞在による様々なストレスを緩和し、パフォーマンスの向上などに繋げる目的です。</a:t>
            </a:r>
          </a:p>
          <a:p>
            <a:pPr latinLnBrk="1"/>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ISS</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は、</a:t>
            </a:r>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11</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月</a:t>
            </a:r>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4</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日午前</a:t>
            </a:r>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5</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時</a:t>
            </a:r>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48</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分に鹿児島市の真上を通過する予定で、天気が良ければ</a:t>
            </a:r>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ISS</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の姿を見ることができるかもしれません。</a:t>
            </a:r>
          </a:p>
          <a:p>
            <a:pPr latinLnBrk="1"/>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a:t>
            </a:r>
          </a:p>
          <a:p>
            <a:pPr latinLnBrk="1"/>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a:t>
            </a:r>
          </a:p>
          <a:p>
            <a:pPr latinLnBrk="1"/>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a:t>
            </a:r>
            <a:br>
              <a:rPr kumimoji="1" lang="ja-JP" altLang="en-US" sz="1200" b="0" i="0" kern="1200" dirty="0">
                <a:solidFill>
                  <a:schemeClr val="tx1"/>
                </a:solidFill>
                <a:effectLst/>
                <a:latin typeface="游ゴシック" panose="020B0400000000000000" pitchFamily="50" charset="-128"/>
                <a:ea typeface="ＭＳ Ｐ明朝" pitchFamily="18" charset="-128"/>
                <a:cs typeface="+mn-cs"/>
              </a:rPr>
            </a:br>
            <a:endParaRPr lang="en-US" altLang="ja-JP" b="0" i="0" dirty="0">
              <a:solidFill>
                <a:srgbClr val="000000"/>
              </a:solidFill>
              <a:effectLst/>
              <a:latin typeface="Helvetica Neue"/>
            </a:endParaRPr>
          </a:p>
          <a:p>
            <a:endParaRPr kumimoji="1" lang="ja-JP" altLang="en-US" dirty="0"/>
          </a:p>
        </p:txBody>
      </p:sp>
      <p:sp>
        <p:nvSpPr>
          <p:cNvPr id="4" name="スライド番号プレースホルダー 3">
            <a:extLst>
              <a:ext uri="{FF2B5EF4-FFF2-40B4-BE49-F238E27FC236}">
                <a16:creationId xmlns:a16="http://schemas.microsoft.com/office/drawing/2014/main" id="{5F1CF2DB-8426-2338-9356-AF0F07BE32E3}"/>
              </a:ext>
            </a:extLst>
          </p:cNvPr>
          <p:cNvSpPr>
            <a:spLocks noGrp="1"/>
          </p:cNvSpPr>
          <p:nvPr>
            <p:ph type="sldNum" sz="quarter" idx="5"/>
          </p:nvPr>
        </p:nvSpPr>
        <p:spPr/>
        <p:txBody>
          <a:bodyPr/>
          <a:lstStyle/>
          <a:p>
            <a:fld id="{E55BAF99-145A-4A58-B71D-0DD6354E2CEA}" type="slidenum">
              <a:rPr lang="en-US" altLang="ja-JP" smtClean="0"/>
              <a:pPr/>
              <a:t>15</a:t>
            </a:fld>
            <a:endParaRPr lang="en-US" altLang="ja-JP" dirty="0"/>
          </a:p>
        </p:txBody>
      </p:sp>
    </p:spTree>
    <p:extLst>
      <p:ext uri="{BB962C8B-B14F-4D97-AF65-F5344CB8AC3E}">
        <p14:creationId xmlns:p14="http://schemas.microsoft.com/office/powerpoint/2010/main" val="9003561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6F170E-1D04-B361-5011-291E328E66F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211D241-97C3-B9FD-F8D2-937E6E7D2AF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F4E9CD8-292A-DBEB-4452-E36D3EBB4AFB}"/>
              </a:ext>
            </a:extLst>
          </p:cNvPr>
          <p:cNvSpPr>
            <a:spLocks noGrp="1"/>
          </p:cNvSpPr>
          <p:nvPr>
            <p:ph type="body" idx="1"/>
          </p:nvPr>
        </p:nvSpPr>
        <p:spPr/>
        <p:txBody>
          <a:bodyPr/>
          <a:lstStyle/>
          <a:p>
            <a:pPr algn="l"/>
            <a:endParaRPr lang="en-US" altLang="ja-JP" b="0" i="0" dirty="0">
              <a:solidFill>
                <a:srgbClr val="000000"/>
              </a:solidFill>
              <a:effectLst/>
              <a:latin typeface="Helvetica Neue"/>
            </a:endParaRPr>
          </a:p>
          <a:p>
            <a:br>
              <a:rPr kumimoji="1" lang="ja-JP" altLang="en-US" sz="1200" b="0" i="0" kern="1200" dirty="0">
                <a:solidFill>
                  <a:schemeClr val="tx1"/>
                </a:solidFill>
                <a:effectLst/>
                <a:latin typeface="游ゴシック" panose="020B0400000000000000" pitchFamily="50" charset="-128"/>
                <a:ea typeface="ＭＳ Ｐ明朝" pitchFamily="18" charset="-128"/>
                <a:cs typeface="+mn-cs"/>
              </a:rPr>
            </a:b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新型宇宙ステーション補給機への生鮮食品搭載の目的</a:t>
            </a:r>
            <a:br>
              <a:rPr kumimoji="1" lang="ja-JP" altLang="en-US" sz="1200" b="0" i="0" kern="1200" dirty="0">
                <a:solidFill>
                  <a:schemeClr val="tx1"/>
                </a:solidFill>
                <a:effectLst/>
                <a:latin typeface="游ゴシック" panose="020B0400000000000000" pitchFamily="50" charset="-128"/>
                <a:ea typeface="ＭＳ Ｐ明朝" pitchFamily="18" charset="-128"/>
                <a:cs typeface="+mn-cs"/>
              </a:rPr>
            </a:br>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ISS</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計画では、補給機を保有する国が分担して</a:t>
            </a:r>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ISS</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に長期滞在する宇宙飛行士に生鮮食品（果物及び野菜。以下同じ）を届けています。</a:t>
            </a:r>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JAXA</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では、国産生鮮食品を調達し、「こうのとり」に引き続き新型宇宙ステーション補給機で</a:t>
            </a:r>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ISS</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に輸送、宇宙飛行士に提供することにより、宇宙飛行士が抱える長期宇宙滞在による様々なストレスを緩和し、パフォーマンスの向上に繋げたいと考えています。</a:t>
            </a:r>
            <a:br>
              <a:rPr kumimoji="1" lang="ja-JP" altLang="en-US" sz="1200" b="0" i="0" kern="1200" dirty="0">
                <a:solidFill>
                  <a:schemeClr val="tx1"/>
                </a:solidFill>
                <a:effectLst/>
                <a:latin typeface="游ゴシック" panose="020B0400000000000000" pitchFamily="50" charset="-128"/>
                <a:ea typeface="ＭＳ Ｐ明朝" pitchFamily="18" charset="-128"/>
                <a:cs typeface="+mn-cs"/>
              </a:rPr>
            </a:b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また、併せて、“食”という身近なテーマを通じて</a:t>
            </a:r>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ISS</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／宇宙飛行士の活動を多くの人に身近な存在として認識いただくとともに、国産生鮮食品の輸送をアピールすることにより、</a:t>
            </a:r>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ISS</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プログラムにおける日本のプレゼンスが向上することを期待しています。</a:t>
            </a:r>
          </a:p>
          <a:p>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2.</a:t>
            </a:r>
          </a:p>
          <a:p>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選定方法</a:t>
            </a:r>
            <a:br>
              <a:rPr kumimoji="1" lang="ja-JP" altLang="en-US" sz="1200" b="0" i="0" kern="1200" dirty="0">
                <a:solidFill>
                  <a:schemeClr val="tx1"/>
                </a:solidFill>
                <a:effectLst/>
                <a:latin typeface="游ゴシック" panose="020B0400000000000000" pitchFamily="50" charset="-128"/>
                <a:ea typeface="ＭＳ Ｐ明朝" pitchFamily="18" charset="-128"/>
                <a:cs typeface="+mn-cs"/>
              </a:rPr>
            </a:b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生鮮食品は、</a:t>
            </a:r>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JAXA</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からの請負契約に基づき生鮮食品取扱業者（公益財団法人流通経済研究所）が、保存性や安全性等の技術的要件を満たした品目・品種・調達先の中から調達可能時期や打上げ時期に合わせて選定して搭載されました。</a:t>
            </a:r>
          </a:p>
          <a:p>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搭載する生鮮食品の技術的要件</a:t>
            </a:r>
          </a:p>
          <a:p>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調理性</a:t>
            </a:r>
          </a:p>
          <a:p>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生食が可能なこと。</a:t>
            </a:r>
          </a:p>
          <a:p>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保存性</a:t>
            </a:r>
          </a:p>
          <a:p>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加工工場への集荷時点から種子島宇宙センターへの輸送、保管、</a:t>
            </a:r>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HTV-X</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与圧モジュールの温度環境を模擬した環境において、</a:t>
            </a:r>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4</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週間以上の保存が可能なこと。</a:t>
            </a:r>
          </a:p>
          <a:p>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衛生性</a:t>
            </a:r>
          </a:p>
          <a:p>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除菌後、一般生菌数が</a:t>
            </a:r>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10,000CFU/g</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以下、かつ、真菌数（酵母・カビ数）が</a:t>
            </a:r>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1,000CFU/g</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以下であること。</a:t>
            </a:r>
          </a:p>
          <a:p>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安全性</a:t>
            </a:r>
          </a:p>
          <a:p>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種子を食べる食品でないこと。</a:t>
            </a:r>
            <a:br>
              <a:rPr kumimoji="1" lang="ja-JP" altLang="en-US" sz="1200" b="0" i="0" kern="1200" dirty="0">
                <a:solidFill>
                  <a:schemeClr val="tx1"/>
                </a:solidFill>
                <a:effectLst/>
                <a:latin typeface="游ゴシック" panose="020B0400000000000000" pitchFamily="50" charset="-128"/>
                <a:ea typeface="ＭＳ Ｐ明朝" pitchFamily="18" charset="-128"/>
                <a:cs typeface="+mn-cs"/>
              </a:rPr>
            </a:b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喫食の際著しい果汁の飛散が無いこと。</a:t>
            </a:r>
            <a:br>
              <a:rPr kumimoji="1" lang="ja-JP" altLang="en-US" sz="1200" b="0" i="0" kern="1200" dirty="0">
                <a:solidFill>
                  <a:schemeClr val="tx1"/>
                </a:solidFill>
                <a:effectLst/>
                <a:latin typeface="游ゴシック" panose="020B0400000000000000" pitchFamily="50" charset="-128"/>
                <a:ea typeface="ＭＳ Ｐ明朝" pitchFamily="18" charset="-128"/>
                <a:cs typeface="+mn-cs"/>
              </a:rPr>
            </a:b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アレルギー等の表示対象食品でないこと。</a:t>
            </a:r>
          </a:p>
          <a:p>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食品残渣</a:t>
            </a:r>
          </a:p>
          <a:p>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喫食後の食品残渣が極力少ないこと。</a:t>
            </a:r>
          </a:p>
          <a:p>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搭載量の制約</a:t>
            </a:r>
          </a:p>
          <a:p>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規定のスペースに搭載可能であること。</a:t>
            </a:r>
          </a:p>
          <a:p>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調達時期</a:t>
            </a:r>
          </a:p>
          <a:p>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保存試験の実施を考慮し打上げ時期に調達が可能な食品であること。</a:t>
            </a:r>
          </a:p>
          <a:p>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3.</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新型宇宙ステーション補給機</a:t>
            </a:r>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1</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号機（</a:t>
            </a:r>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HTV-X1</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）への搭載について</a:t>
            </a:r>
            <a:br>
              <a:rPr kumimoji="1" lang="ja-JP" altLang="en-US" sz="1200" b="0" i="0" kern="1200" dirty="0">
                <a:solidFill>
                  <a:schemeClr val="tx1"/>
                </a:solidFill>
                <a:effectLst/>
                <a:latin typeface="游ゴシック" panose="020B0400000000000000" pitchFamily="50" charset="-128"/>
                <a:ea typeface="ＭＳ Ｐ明朝" pitchFamily="18" charset="-128"/>
                <a:cs typeface="+mn-cs"/>
              </a:rPr>
            </a:b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搭載する生鮮食品は、生鮮食品加工工場に集荷され洗浄、除菌を行い、</a:t>
            </a:r>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10</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月</a:t>
            </a:r>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15</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日に種子島宇宙センターに納品されました。</a:t>
            </a:r>
            <a:br>
              <a:rPr kumimoji="1" lang="ja-JP" altLang="en-US" sz="1200" b="0" i="0" kern="1200" dirty="0">
                <a:solidFill>
                  <a:schemeClr val="tx1"/>
                </a:solidFill>
                <a:effectLst/>
                <a:latin typeface="游ゴシック" panose="020B0400000000000000" pitchFamily="50" charset="-128"/>
                <a:ea typeface="ＭＳ Ｐ明朝" pitchFamily="18" charset="-128"/>
                <a:cs typeface="+mn-cs"/>
              </a:rPr>
            </a:br>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4</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週間の長期保存を達成するために、細菌やカビの発生を抑制する除菌や生鮮食品の呼吸をコントロールさせる包材を使っています。</a:t>
            </a:r>
            <a:br>
              <a:rPr kumimoji="1" lang="ja-JP" altLang="en-US" sz="1200" b="0" i="0" kern="1200" dirty="0">
                <a:solidFill>
                  <a:schemeClr val="tx1"/>
                </a:solidFill>
                <a:effectLst/>
                <a:latin typeface="游ゴシック" panose="020B0400000000000000" pitchFamily="50" charset="-128"/>
                <a:ea typeface="ＭＳ Ｐ明朝" pitchFamily="18" charset="-128"/>
                <a:cs typeface="+mn-cs"/>
              </a:rPr>
            </a:b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また、梱包を終えた生鮮食品は</a:t>
            </a:r>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10</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月</a:t>
            </a:r>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19</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日未明、レイトアクセスとして新型宇宙ステーション補給機</a:t>
            </a:r>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1</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号機に搭載され、打ち上げられました。</a:t>
            </a:r>
          </a:p>
          <a:p>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4.</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生鮮食品の選定、種子島までの輸送に関するお問い合わせ先</a:t>
            </a:r>
            <a:br>
              <a:rPr kumimoji="1" lang="ja-JP" altLang="en-US" sz="1200" b="0" i="0" kern="1200" dirty="0">
                <a:solidFill>
                  <a:schemeClr val="tx1"/>
                </a:solidFill>
                <a:effectLst/>
                <a:latin typeface="游ゴシック" panose="020B0400000000000000" pitchFamily="50" charset="-128"/>
                <a:ea typeface="ＭＳ Ｐ明朝" pitchFamily="18" charset="-128"/>
                <a:cs typeface="+mn-cs"/>
              </a:rPr>
            </a:b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（公財）流通経済研究所（</a:t>
            </a:r>
            <a:r>
              <a:rPr kumimoji="1" lang="en-US" altLang="ja-JP" sz="1200" b="0" i="0" kern="1200" dirty="0">
                <a:solidFill>
                  <a:schemeClr val="tx1"/>
                </a:solidFill>
                <a:effectLst/>
                <a:latin typeface="游ゴシック" panose="020B0400000000000000" pitchFamily="50" charset="-128"/>
                <a:ea typeface="ＭＳ Ｐ明朝" pitchFamily="18" charset="-128"/>
                <a:cs typeface="+mn-cs"/>
              </a:rPr>
              <a:t>DEI</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）担当部門（農業・地域振興部門）</a:t>
            </a:r>
          </a:p>
          <a:p>
            <a:pPr algn="l"/>
            <a:endParaRPr lang="en-US" altLang="ja-JP" b="0" i="0" dirty="0">
              <a:solidFill>
                <a:srgbClr val="000000"/>
              </a:solidFill>
              <a:effectLst/>
              <a:latin typeface="Helvetica Neue"/>
            </a:endParaRPr>
          </a:p>
          <a:p>
            <a:endParaRPr kumimoji="1" lang="ja-JP" altLang="en-US" dirty="0"/>
          </a:p>
        </p:txBody>
      </p:sp>
      <p:sp>
        <p:nvSpPr>
          <p:cNvPr id="4" name="スライド番号プレースホルダー 3">
            <a:extLst>
              <a:ext uri="{FF2B5EF4-FFF2-40B4-BE49-F238E27FC236}">
                <a16:creationId xmlns:a16="http://schemas.microsoft.com/office/drawing/2014/main" id="{3B1CC44D-B34A-DF47-FFD4-4BB9EAB31BC5}"/>
              </a:ext>
            </a:extLst>
          </p:cNvPr>
          <p:cNvSpPr>
            <a:spLocks noGrp="1"/>
          </p:cNvSpPr>
          <p:nvPr>
            <p:ph type="sldNum" sz="quarter" idx="5"/>
          </p:nvPr>
        </p:nvSpPr>
        <p:spPr/>
        <p:txBody>
          <a:bodyPr/>
          <a:lstStyle/>
          <a:p>
            <a:fld id="{E55BAF99-145A-4A58-B71D-0DD6354E2CEA}" type="slidenum">
              <a:rPr lang="en-US" altLang="ja-JP" smtClean="0"/>
              <a:pPr/>
              <a:t>16</a:t>
            </a:fld>
            <a:endParaRPr lang="en-US" altLang="ja-JP" dirty="0"/>
          </a:p>
        </p:txBody>
      </p:sp>
    </p:spTree>
    <p:extLst>
      <p:ext uri="{BB962C8B-B14F-4D97-AF65-F5344CB8AC3E}">
        <p14:creationId xmlns:p14="http://schemas.microsoft.com/office/powerpoint/2010/main" val="11806538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55BAF99-145A-4A58-B71D-0DD6354E2CEA}" type="slidenum">
              <a:rPr lang="en-US" altLang="ja-JP" smtClean="0"/>
              <a:pPr/>
              <a:t>17</a:t>
            </a:fld>
            <a:endParaRPr lang="en-US" altLang="ja-JP" dirty="0"/>
          </a:p>
        </p:txBody>
      </p:sp>
    </p:spTree>
    <p:extLst>
      <p:ext uri="{BB962C8B-B14F-4D97-AF65-F5344CB8AC3E}">
        <p14:creationId xmlns:p14="http://schemas.microsoft.com/office/powerpoint/2010/main" val="741307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3EECA-7953-CC8E-DE50-A41DB66E506A}"/>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F4D2B7F-9C37-4745-C962-9509A304294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5DBE1D0-5B33-37DC-AAA4-FFC309C897BA}"/>
              </a:ext>
            </a:extLst>
          </p:cNvPr>
          <p:cNvSpPr>
            <a:spLocks noGrp="1"/>
          </p:cNvSpPr>
          <p:nvPr>
            <p:ph type="body" idx="1"/>
          </p:nvPr>
        </p:nvSpPr>
        <p:spPr/>
        <p:txBody>
          <a:bodyPr/>
          <a:lstStyle/>
          <a:p>
            <a:br>
              <a:rPr lang="ja-JP" altLang="en-US" dirty="0"/>
            </a:br>
            <a:r>
              <a:rPr kumimoji="1" lang="ja-JP" altLang="en-US" sz="1200" kern="1200" dirty="0">
                <a:solidFill>
                  <a:schemeClr val="tx1"/>
                </a:solidFill>
                <a:effectLst/>
                <a:latin typeface="游ゴシック" panose="020B0400000000000000" pitchFamily="50" charset="-128"/>
                <a:ea typeface="ＭＳ Ｐ明朝" pitchFamily="18" charset="-128"/>
                <a:cs typeface="+mn-cs"/>
              </a:rPr>
              <a:t>　地球のすぐ外側を公転している火星は、その赤い輝きからローマ神話の軍神マースの名でよばれます。また、私たちが火星とよぶのも、中国古代の哲学である五行説（世界は木・火・土・金・水の５つの要素でできているという考え方）から赤い火の要素の惑星とされるからです。さてそれでは、火星はなぜ赤いのでしょうか。火星の表面には明るい赤かっ色の地域と色彩のはっきりしない暗い地域がありますが、表面の７割以上は赤かっ色の地域でしめられています。つまり、火星の表面は赤い土でおおわれているのです。これが、火星が赤く輝く理由なのです。</a:t>
            </a:r>
            <a:r>
              <a:rPr kumimoji="1" lang="en-US" altLang="ja-JP" sz="1200" kern="1200" dirty="0">
                <a:solidFill>
                  <a:schemeClr val="tx1"/>
                </a:solidFill>
                <a:effectLst/>
                <a:latin typeface="游ゴシック" panose="020B0400000000000000" pitchFamily="50" charset="-128"/>
                <a:ea typeface="ＭＳ Ｐ明朝" pitchFamily="18" charset="-128"/>
                <a:cs typeface="+mn-cs"/>
              </a:rPr>
              <a:t>1976</a:t>
            </a:r>
            <a:r>
              <a:rPr kumimoji="1" lang="ja-JP" altLang="en-US" sz="1200" kern="1200" dirty="0">
                <a:solidFill>
                  <a:schemeClr val="tx1"/>
                </a:solidFill>
                <a:effectLst/>
                <a:latin typeface="游ゴシック" panose="020B0400000000000000" pitchFamily="50" charset="-128"/>
                <a:ea typeface="ＭＳ Ｐ明朝" pitchFamily="18" charset="-128"/>
                <a:cs typeface="+mn-cs"/>
              </a:rPr>
              <a:t>年のバイキング探査機は火星の砂や土をくわしく分析し、赤かっ色は酸化第二鉄などの鉄の酸化物、すなわち鉄サビの色であることをつきとめました。火星は鉄サビでおおわれていたのです。</a:t>
            </a:r>
            <a:br>
              <a:rPr kumimoji="1" lang="ja-JP" altLang="en-US" sz="1200" kern="1200" dirty="0">
                <a:solidFill>
                  <a:schemeClr val="tx1"/>
                </a:solidFill>
                <a:effectLst/>
                <a:latin typeface="游ゴシック" panose="020B0400000000000000" pitchFamily="50" charset="-128"/>
                <a:ea typeface="ＭＳ Ｐ明朝" pitchFamily="18" charset="-128"/>
                <a:cs typeface="+mn-cs"/>
              </a:rPr>
            </a:br>
            <a:r>
              <a:rPr kumimoji="1" lang="ja-JP" altLang="en-US" sz="1200" kern="1200" dirty="0">
                <a:solidFill>
                  <a:schemeClr val="tx1"/>
                </a:solidFill>
                <a:effectLst/>
                <a:latin typeface="游ゴシック" panose="020B0400000000000000" pitchFamily="50" charset="-128"/>
                <a:ea typeface="ＭＳ Ｐ明朝" pitchFamily="18" charset="-128"/>
                <a:cs typeface="+mn-cs"/>
              </a:rPr>
              <a:t>　火星には地球の百分の１以下の薄い大気がありますが、その９５％は二酸化炭素でできています。表面気温は、夏は平均−６０℃、冬は−１２０℃です。また強い風により、ときどき砂あらしが起こりますが、この時まき上げられた細かい砂のため、火星の空はピンク色になっています。この砂あらしにより、薄暗い模様の濃淡も変化することがあるのです。</a:t>
            </a:r>
            <a:br>
              <a:rPr kumimoji="1" lang="ja-JP" altLang="en-US" sz="1200" kern="1200" dirty="0">
                <a:solidFill>
                  <a:schemeClr val="tx1"/>
                </a:solidFill>
                <a:effectLst/>
                <a:latin typeface="游ゴシック" panose="020B0400000000000000" pitchFamily="50" charset="-128"/>
                <a:ea typeface="ＭＳ Ｐ明朝" pitchFamily="18" charset="-128"/>
                <a:cs typeface="+mn-cs"/>
              </a:rPr>
            </a:br>
            <a:br>
              <a:rPr lang="ja-JP" altLang="en-US" dirty="0"/>
            </a:br>
            <a:endParaRPr kumimoji="1" lang="ja-JP" altLang="en-US" dirty="0"/>
          </a:p>
        </p:txBody>
      </p:sp>
      <p:sp>
        <p:nvSpPr>
          <p:cNvPr id="4" name="スライド番号プレースホルダー 3">
            <a:extLst>
              <a:ext uri="{FF2B5EF4-FFF2-40B4-BE49-F238E27FC236}">
                <a16:creationId xmlns:a16="http://schemas.microsoft.com/office/drawing/2014/main" id="{BFD8EC5A-10B1-A53B-F56F-5F1131F5C90F}"/>
              </a:ext>
            </a:extLst>
          </p:cNvPr>
          <p:cNvSpPr>
            <a:spLocks noGrp="1"/>
          </p:cNvSpPr>
          <p:nvPr>
            <p:ph type="sldNum" sz="quarter" idx="5"/>
          </p:nvPr>
        </p:nvSpPr>
        <p:spPr/>
        <p:txBody>
          <a:bodyPr/>
          <a:lstStyle/>
          <a:p>
            <a:fld id="{E55BAF99-145A-4A58-B71D-0DD6354E2CEA}" type="slidenum">
              <a:rPr lang="en-US" altLang="ja-JP" smtClean="0"/>
              <a:pPr/>
              <a:t>18</a:t>
            </a:fld>
            <a:endParaRPr lang="en-US" altLang="ja-JP" dirty="0"/>
          </a:p>
        </p:txBody>
      </p:sp>
    </p:spTree>
    <p:extLst>
      <p:ext uri="{BB962C8B-B14F-4D97-AF65-F5344CB8AC3E}">
        <p14:creationId xmlns:p14="http://schemas.microsoft.com/office/powerpoint/2010/main" val="21154984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DBC9F-443E-CF3B-29A0-87C38F2CC3D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66907DA-E146-6B08-DC9C-BA5A6D0BAB8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6AB3889-3DA5-BF4E-A21D-9BC6D1B7A4B7}"/>
              </a:ext>
            </a:extLst>
          </p:cNvPr>
          <p:cNvSpPr>
            <a:spLocks noGrp="1"/>
          </p:cNvSpPr>
          <p:nvPr>
            <p:ph type="body" idx="1"/>
          </p:nvPr>
        </p:nvSpPr>
        <p:spPr/>
        <p:txBody>
          <a:bodyPr/>
          <a:lstStyle/>
          <a:p>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それでは、この輪は何でできているのでしょう。土星の輪が小さな粒々からできていることは１９世紀末からわかっていましたが、それがはっきりしたのはボイジャー探査機の成果によります。ボイジャー探査機は明るい輪が数千本の細い輪が同心円状にならんでできていることや、その輪を作る粒々は大きさ数ｍから数ｃｍの氷の粒であることを発見しました。これにたいして、暗く細い輪の、Ｄ、Ｅ、Ｆ、Ｇ環は大部分が数ミクロンの大きさの小さなチリの粒子でできていたのです。</a:t>
            </a:r>
            <a:br>
              <a:rPr lang="ja-JP" altLang="en-US" dirty="0"/>
            </a:br>
            <a:r>
              <a:rPr kumimoji="1" lang="ja-JP" altLang="en-US" sz="1200" kern="1200" dirty="0">
                <a:solidFill>
                  <a:schemeClr val="tx1"/>
                </a:solidFill>
                <a:effectLst/>
                <a:latin typeface="游ゴシック" panose="020B0400000000000000" pitchFamily="50" charset="-128"/>
                <a:ea typeface="ＭＳ Ｐ明朝" pitchFamily="18" charset="-128"/>
                <a:cs typeface="+mn-cs"/>
              </a:rPr>
              <a:t>　</a:t>
            </a:r>
            <a:endParaRPr kumimoji="1" lang="en-US" altLang="ja-JP" sz="1200" kern="1200" dirty="0">
              <a:solidFill>
                <a:schemeClr val="tx1"/>
              </a:solidFill>
              <a:effectLst/>
              <a:latin typeface="游ゴシック" panose="020B0400000000000000" pitchFamily="50" charset="-128"/>
              <a:ea typeface="ＭＳ Ｐ明朝" pitchFamily="18" charset="-128"/>
              <a:cs typeface="+mn-cs"/>
            </a:endParaRPr>
          </a:p>
          <a:p>
            <a:r>
              <a:rPr kumimoji="1" lang="ja-JP" altLang="en-US" sz="1200" kern="1200" dirty="0">
                <a:solidFill>
                  <a:schemeClr val="tx1"/>
                </a:solidFill>
                <a:effectLst/>
                <a:latin typeface="游ゴシック" panose="020B0400000000000000" pitchFamily="50" charset="-128"/>
                <a:ea typeface="ＭＳ Ｐ明朝" pitchFamily="18" charset="-128"/>
                <a:cs typeface="+mn-cs"/>
              </a:rPr>
              <a:t>土星の輪はなにで出来ているかというと、ほとんどが氷のかけらなんです。それが太陽の光を受けてきらきら光っているんだよ。土星とか木星は、地球と同じように太陽のまわりを回っていて、「惑星（わくせい）」と呼ばれています。そしてその惑星のまわりを回っている星を「衛星（えいせい）」と言うの。ちなみに地球の衛星は月ね。</a:t>
            </a:r>
          </a:p>
          <a:p>
            <a:r>
              <a:rPr kumimoji="1" lang="ja-JP" altLang="en-US" sz="1200" kern="1200" dirty="0">
                <a:solidFill>
                  <a:schemeClr val="tx1"/>
                </a:solidFill>
                <a:effectLst/>
                <a:latin typeface="游ゴシック" panose="020B0400000000000000" pitchFamily="50" charset="-128"/>
                <a:ea typeface="ＭＳ Ｐ明朝" pitchFamily="18" charset="-128"/>
                <a:cs typeface="+mn-cs"/>
              </a:rPr>
              <a:t>で、土星には地球と同じように衛星があって、その衛星は石や氷で出来たものや、氷につつまれた石の衛星などいろいろあるんです。じゃあ、なんで土星のまわりに輪があるのかというと、それは、土星のまわりの小さな星や石が互いにぶつかってくだけて輪が出来上がったんじゃないかと考えられているんだよ。そういった石や小さな星は、太陽系にはまだまだたくさんあってね、火星と木星の間にある「小惑星（しょうわくせい）」と呼ばれる小さな惑星なんかもたくさんあるんです。そういった小惑星や石が、何かのはずみで地球に落ちてくると「いん石」になるんですね。</a:t>
            </a:r>
          </a:p>
          <a:p>
            <a:r>
              <a:rPr kumimoji="1" lang="ja-JP" altLang="en-US" sz="1200" kern="1200" dirty="0">
                <a:solidFill>
                  <a:schemeClr val="tx1"/>
                </a:solidFill>
                <a:effectLst/>
                <a:latin typeface="游ゴシック" panose="020B0400000000000000" pitchFamily="50" charset="-128"/>
                <a:ea typeface="ＭＳ Ｐ明朝" pitchFamily="18" charset="-128"/>
                <a:cs typeface="+mn-cs"/>
              </a:rPr>
              <a:t>太陽系には大きな惑星以外に小さな天体がいっぱいあるんだということを覚えておいてください。</a:t>
            </a:r>
          </a:p>
          <a:p>
            <a:br>
              <a:rPr kumimoji="1" lang="ja-JP" altLang="en-US" sz="1200" kern="1200" dirty="0">
                <a:solidFill>
                  <a:schemeClr val="tx1"/>
                </a:solidFill>
                <a:effectLst/>
                <a:latin typeface="游ゴシック" panose="020B0400000000000000" pitchFamily="50" charset="-128"/>
                <a:ea typeface="ＭＳ Ｐ明朝" pitchFamily="18" charset="-128"/>
                <a:cs typeface="+mn-cs"/>
              </a:rPr>
            </a:br>
            <a:endParaRPr kumimoji="1" lang="ja-JP" altLang="en-US" sz="1200" kern="1200" dirty="0">
              <a:solidFill>
                <a:schemeClr val="tx1"/>
              </a:solidFill>
              <a:effectLst/>
              <a:latin typeface="游ゴシック" panose="020B0400000000000000" pitchFamily="50" charset="-128"/>
              <a:ea typeface="ＭＳ Ｐ明朝" pitchFamily="18" charset="-128"/>
              <a:cs typeface="+mn-cs"/>
            </a:endParaRPr>
          </a:p>
          <a:p>
            <a:r>
              <a:rPr kumimoji="1" lang="ja-JP" altLang="en-US" sz="1200" kern="1200" dirty="0">
                <a:solidFill>
                  <a:schemeClr val="tx1"/>
                </a:solidFill>
                <a:effectLst/>
                <a:latin typeface="游ゴシック" panose="020B0400000000000000" pitchFamily="50" charset="-128"/>
                <a:ea typeface="ＭＳ Ｐ明朝" pitchFamily="18" charset="-128"/>
                <a:cs typeface="+mn-cs"/>
              </a:rPr>
              <a:t>川崎市青少年科学館・国司　真　先生</a:t>
            </a:r>
          </a:p>
          <a:p>
            <a:r>
              <a:rPr kumimoji="1" lang="en-US" altLang="ja-JP" sz="1200" kern="1200" dirty="0">
                <a:solidFill>
                  <a:schemeClr val="tx1"/>
                </a:solidFill>
                <a:effectLst/>
                <a:latin typeface="游ゴシック" panose="020B0400000000000000" pitchFamily="50" charset="-128"/>
                <a:ea typeface="ＭＳ Ｐ明朝" pitchFamily="18" charset="-128"/>
                <a:cs typeface="+mn-cs"/>
              </a:rPr>
              <a:t>[</a:t>
            </a:r>
            <a:r>
              <a:rPr kumimoji="1" lang="ja-JP" altLang="en-US" sz="1200" kern="1200" dirty="0">
                <a:solidFill>
                  <a:schemeClr val="tx1"/>
                </a:solidFill>
                <a:effectLst/>
                <a:latin typeface="游ゴシック" panose="020B0400000000000000" pitchFamily="50" charset="-128"/>
                <a:ea typeface="ＭＳ Ｐ明朝" pitchFamily="18" charset="-128"/>
                <a:cs typeface="+mn-cs"/>
              </a:rPr>
              <a:t>戻る</a:t>
            </a:r>
            <a:r>
              <a:rPr kumimoji="1" lang="en-US" altLang="ja-JP" sz="1200" kern="1200" dirty="0">
                <a:solidFill>
                  <a:schemeClr val="tx1"/>
                </a:solidFill>
                <a:effectLst/>
                <a:latin typeface="游ゴシック" panose="020B0400000000000000" pitchFamily="50" charset="-128"/>
                <a:ea typeface="ＭＳ Ｐ明朝" pitchFamily="18" charset="-128"/>
                <a:cs typeface="+mn-cs"/>
              </a:rPr>
              <a:t>]</a:t>
            </a:r>
            <a:endParaRPr kumimoji="1" lang="ja-JP" altLang="en-US" sz="1200" kern="1200" dirty="0">
              <a:solidFill>
                <a:schemeClr val="tx1"/>
              </a:solidFill>
              <a:effectLst/>
              <a:latin typeface="游ゴシック" panose="020B0400000000000000" pitchFamily="50" charset="-128"/>
              <a:ea typeface="ＭＳ Ｐ明朝" pitchFamily="18" charset="-128"/>
              <a:cs typeface="+mn-cs"/>
            </a:endParaRPr>
          </a:p>
          <a:p>
            <a:br>
              <a:rPr lang="ja-JP" altLang="en-US" dirty="0"/>
            </a:br>
            <a:endParaRPr kumimoji="1" lang="en-US" altLang="ja-JP" sz="1200" kern="1200" dirty="0">
              <a:solidFill>
                <a:schemeClr val="tx1"/>
              </a:solidFill>
              <a:effectLst/>
              <a:latin typeface="游ゴシック" panose="020B0400000000000000" pitchFamily="50" charset="-128"/>
              <a:ea typeface="ＭＳ Ｐ明朝" pitchFamily="18" charset="-128"/>
              <a:cs typeface="+mn-cs"/>
            </a:endParaRPr>
          </a:p>
        </p:txBody>
      </p:sp>
      <p:sp>
        <p:nvSpPr>
          <p:cNvPr id="4" name="スライド番号プレースホルダー 3">
            <a:extLst>
              <a:ext uri="{FF2B5EF4-FFF2-40B4-BE49-F238E27FC236}">
                <a16:creationId xmlns:a16="http://schemas.microsoft.com/office/drawing/2014/main" id="{AF6CE425-0D3B-F81B-B652-43EB41F33C94}"/>
              </a:ext>
            </a:extLst>
          </p:cNvPr>
          <p:cNvSpPr>
            <a:spLocks noGrp="1"/>
          </p:cNvSpPr>
          <p:nvPr>
            <p:ph type="sldNum" sz="quarter" idx="5"/>
          </p:nvPr>
        </p:nvSpPr>
        <p:spPr/>
        <p:txBody>
          <a:bodyPr/>
          <a:lstStyle/>
          <a:p>
            <a:fld id="{E55BAF99-145A-4A58-B71D-0DD6354E2CEA}" type="slidenum">
              <a:rPr lang="en-US" altLang="ja-JP" smtClean="0"/>
              <a:pPr/>
              <a:t>19</a:t>
            </a:fld>
            <a:endParaRPr lang="en-US" altLang="ja-JP" dirty="0"/>
          </a:p>
        </p:txBody>
      </p:sp>
    </p:spTree>
    <p:extLst>
      <p:ext uri="{BB962C8B-B14F-4D97-AF65-F5344CB8AC3E}">
        <p14:creationId xmlns:p14="http://schemas.microsoft.com/office/powerpoint/2010/main" val="1978836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6005E-7848-AAB8-B3B2-5D59D971AFC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86CE014-4994-EE86-974B-4A74F2F15255}"/>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2225BDB-7D3D-3F19-4736-FAA801AC9C12}"/>
              </a:ext>
            </a:extLst>
          </p:cNvPr>
          <p:cNvSpPr>
            <a:spLocks noGrp="1"/>
          </p:cNvSpPr>
          <p:nvPr>
            <p:ph type="body" idx="1"/>
          </p:nvPr>
        </p:nvSpPr>
        <p:spPr/>
        <p:txBody>
          <a:bodyPr/>
          <a:lstStyle/>
          <a:p>
            <a:pPr algn="l"/>
            <a:endParaRPr lang="en-US" altLang="ja-JP" b="0" i="0" dirty="0">
              <a:solidFill>
                <a:srgbClr val="000000"/>
              </a:solidFill>
              <a:effectLst/>
              <a:latin typeface="Helvetica Neue"/>
            </a:endParaRPr>
          </a:p>
          <a:p>
            <a:pPr algn="l"/>
            <a:endParaRPr lang="en-US" altLang="ja-JP" b="0" i="0" dirty="0">
              <a:solidFill>
                <a:srgbClr val="000000"/>
              </a:solidFill>
              <a:effectLst/>
              <a:latin typeface="Helvetica Neue"/>
            </a:endParaRPr>
          </a:p>
          <a:p>
            <a:endParaRPr kumimoji="1" lang="ja-JP" altLang="en-US" dirty="0"/>
          </a:p>
        </p:txBody>
      </p:sp>
      <p:sp>
        <p:nvSpPr>
          <p:cNvPr id="4" name="スライド番号プレースホルダー 3">
            <a:extLst>
              <a:ext uri="{FF2B5EF4-FFF2-40B4-BE49-F238E27FC236}">
                <a16:creationId xmlns:a16="http://schemas.microsoft.com/office/drawing/2014/main" id="{B1B8097B-862C-5E05-DEE5-03C3F00CB8E5}"/>
              </a:ext>
            </a:extLst>
          </p:cNvPr>
          <p:cNvSpPr>
            <a:spLocks noGrp="1"/>
          </p:cNvSpPr>
          <p:nvPr>
            <p:ph type="sldNum" sz="quarter" idx="5"/>
          </p:nvPr>
        </p:nvSpPr>
        <p:spPr/>
        <p:txBody>
          <a:bodyPr/>
          <a:lstStyle/>
          <a:p>
            <a:fld id="{E55BAF99-145A-4A58-B71D-0DD6354E2CEA}" type="slidenum">
              <a:rPr lang="en-US" altLang="ja-JP" smtClean="0"/>
              <a:pPr/>
              <a:t>1</a:t>
            </a:fld>
            <a:endParaRPr lang="en-US" altLang="ja-JP" dirty="0"/>
          </a:p>
        </p:txBody>
      </p:sp>
    </p:spTree>
    <p:extLst>
      <p:ext uri="{BB962C8B-B14F-4D97-AF65-F5344CB8AC3E}">
        <p14:creationId xmlns:p14="http://schemas.microsoft.com/office/powerpoint/2010/main" val="36808928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b="1" i="0" dirty="0">
                <a:solidFill>
                  <a:srgbClr val="0000FF"/>
                </a:solidFill>
                <a:effectLst/>
                <a:latin typeface="ＭＳ Ｐゴシック" panose="020B0600070205080204" pitchFamily="50" charset="-128"/>
                <a:ea typeface="ＭＳ Ｐゴシック" panose="020B0600070205080204" pitchFamily="50" charset="-128"/>
              </a:rPr>
              <a:t> 倍　率</a:t>
            </a:r>
          </a:p>
          <a:p>
            <a:pPr algn="l"/>
            <a:r>
              <a:rPr lang="ja-JP" altLang="en-US" b="0" i="0" dirty="0">
                <a:solidFill>
                  <a:srgbClr val="333333"/>
                </a:solidFill>
                <a:effectLst/>
                <a:latin typeface="ＭＳ Ｐゴシック" panose="020B0600070205080204" pitchFamily="50" charset="-128"/>
                <a:ea typeface="ＭＳ Ｐゴシック" panose="020B0600070205080204" pitchFamily="50" charset="-128"/>
              </a:rPr>
              <a:t>倍率は、肉眼で見たときの物体の大きさと、双眼鏡でのぞいたときの大きさの割合であらわします。例えば、</a:t>
            </a:r>
            <a:r>
              <a:rPr lang="en-US" altLang="ja-JP" b="0" i="0" dirty="0">
                <a:solidFill>
                  <a:srgbClr val="333333"/>
                </a:solidFill>
                <a:effectLst/>
                <a:latin typeface="ＭＳ Ｐゴシック" panose="020B0600070205080204" pitchFamily="50" charset="-128"/>
                <a:ea typeface="ＭＳ Ｐゴシック" panose="020B0600070205080204" pitchFamily="50" charset="-128"/>
              </a:rPr>
              <a:t>7</a:t>
            </a:r>
            <a:r>
              <a:rPr lang="ja-JP" altLang="en-US" b="0" i="0" dirty="0">
                <a:solidFill>
                  <a:srgbClr val="333333"/>
                </a:solidFill>
                <a:effectLst/>
                <a:latin typeface="ＭＳ Ｐゴシック" panose="020B0600070205080204" pitchFamily="50" charset="-128"/>
                <a:ea typeface="ＭＳ Ｐゴシック" panose="020B0600070205080204" pitchFamily="50" charset="-128"/>
              </a:rPr>
              <a:t>倍の望遠鏡では、肉眼で見たときよりも</a:t>
            </a:r>
            <a:r>
              <a:rPr lang="en-US" altLang="ja-JP" b="0" i="0" dirty="0">
                <a:solidFill>
                  <a:srgbClr val="333333"/>
                </a:solidFill>
                <a:effectLst/>
                <a:latin typeface="ＭＳ Ｐゴシック" panose="020B0600070205080204" pitchFamily="50" charset="-128"/>
                <a:ea typeface="ＭＳ Ｐゴシック" panose="020B0600070205080204" pitchFamily="50" charset="-128"/>
              </a:rPr>
              <a:t>7</a:t>
            </a:r>
            <a:r>
              <a:rPr lang="ja-JP" altLang="en-US" b="0" i="0" dirty="0">
                <a:solidFill>
                  <a:srgbClr val="333333"/>
                </a:solidFill>
                <a:effectLst/>
                <a:latin typeface="ＭＳ Ｐゴシック" panose="020B0600070205080204" pitchFamily="50" charset="-128"/>
                <a:ea typeface="ＭＳ Ｐゴシック" panose="020B0600070205080204" pitchFamily="50" charset="-128"/>
              </a:rPr>
              <a:t>倍大きく見えます。これは、言いかえると、</a:t>
            </a:r>
            <a:r>
              <a:rPr lang="en-US" altLang="ja-JP" b="0" i="0" dirty="0">
                <a:solidFill>
                  <a:srgbClr val="333333"/>
                </a:solidFill>
                <a:effectLst/>
                <a:latin typeface="ＭＳ Ｐゴシック" panose="020B0600070205080204" pitchFamily="50" charset="-128"/>
                <a:ea typeface="ＭＳ Ｐゴシック" panose="020B0600070205080204" pitchFamily="50" charset="-128"/>
              </a:rPr>
              <a:t>700m</a:t>
            </a:r>
            <a:r>
              <a:rPr lang="ja-JP" altLang="en-US" b="0" i="0" dirty="0">
                <a:solidFill>
                  <a:srgbClr val="333333"/>
                </a:solidFill>
                <a:effectLst/>
                <a:latin typeface="ＭＳ Ｐゴシック" panose="020B0600070205080204" pitchFamily="50" charset="-128"/>
                <a:ea typeface="ＭＳ Ｐゴシック" panose="020B0600070205080204" pitchFamily="50" charset="-128"/>
              </a:rPr>
              <a:t>遠方の物体が、</a:t>
            </a:r>
            <a:r>
              <a:rPr lang="en-US" altLang="ja-JP" b="0" i="0" dirty="0">
                <a:solidFill>
                  <a:srgbClr val="333333"/>
                </a:solidFill>
                <a:effectLst/>
                <a:latin typeface="ＭＳ Ｐゴシック" panose="020B0600070205080204" pitchFamily="50" charset="-128"/>
                <a:ea typeface="ＭＳ Ｐゴシック" panose="020B0600070205080204" pitchFamily="50" charset="-128"/>
              </a:rPr>
              <a:t>100m</a:t>
            </a:r>
            <a:r>
              <a:rPr lang="ja-JP" altLang="en-US" b="0" i="0" dirty="0">
                <a:solidFill>
                  <a:srgbClr val="333333"/>
                </a:solidFill>
                <a:effectLst/>
                <a:latin typeface="ＭＳ Ｐゴシック" panose="020B0600070205080204" pitchFamily="50" charset="-128"/>
                <a:ea typeface="ＭＳ Ｐゴシック" panose="020B0600070205080204" pitchFamily="50" charset="-128"/>
              </a:rPr>
              <a:t>に近づいて見えるとも言えます。</a:t>
            </a:r>
          </a:p>
          <a:p>
            <a:pPr algn="l"/>
            <a:r>
              <a:rPr lang="ja-JP" altLang="en-US" b="1" i="0" dirty="0">
                <a:solidFill>
                  <a:srgbClr val="0000FF"/>
                </a:solidFill>
                <a:effectLst/>
                <a:latin typeface="ＭＳ Ｐゴシック" panose="020B0600070205080204" pitchFamily="50" charset="-128"/>
                <a:ea typeface="ＭＳ Ｐゴシック" panose="020B0600070205080204" pitchFamily="50" charset="-128"/>
              </a:rPr>
              <a:t> 分解力</a:t>
            </a:r>
          </a:p>
          <a:p>
            <a:pPr algn="l"/>
            <a:r>
              <a:rPr lang="ja-JP" altLang="en-US" b="0" i="0" dirty="0">
                <a:solidFill>
                  <a:srgbClr val="333333"/>
                </a:solidFill>
                <a:effectLst/>
                <a:latin typeface="ＭＳ Ｐゴシック" panose="020B0600070205080204" pitchFamily="50" charset="-128"/>
                <a:ea typeface="ＭＳ Ｐゴシック" panose="020B0600070205080204" pitchFamily="50" charset="-128"/>
              </a:rPr>
              <a:t>　物体の細部がどの程度まで鮮明に見分けられるかと言う、双眼鏡の解像能力を分解力といいます。</a:t>
            </a:r>
            <a:br>
              <a:rPr lang="ja-JP" altLang="en-US" b="0" i="0" dirty="0">
                <a:solidFill>
                  <a:srgbClr val="333333"/>
                </a:solidFill>
                <a:effectLst/>
                <a:latin typeface="ＭＳ Ｐゴシック" panose="020B0600070205080204" pitchFamily="50" charset="-128"/>
                <a:ea typeface="ＭＳ Ｐゴシック" panose="020B0600070205080204" pitchFamily="50" charset="-128"/>
              </a:rPr>
            </a:br>
            <a:r>
              <a:rPr lang="ja-JP" altLang="en-US" b="0" i="0" dirty="0">
                <a:solidFill>
                  <a:srgbClr val="333333"/>
                </a:solidFill>
                <a:effectLst/>
                <a:latin typeface="ＭＳ Ｐゴシック" panose="020B0600070205080204" pitchFamily="50" charset="-128"/>
                <a:ea typeface="ＭＳ Ｐゴシック" panose="020B0600070205080204" pitchFamily="50" charset="-128"/>
              </a:rPr>
              <a:t>　分解力は、相接近した</a:t>
            </a:r>
            <a:r>
              <a:rPr lang="en-US" altLang="ja-JP" b="0" i="0" dirty="0">
                <a:solidFill>
                  <a:srgbClr val="333333"/>
                </a:solidFill>
                <a:effectLst/>
                <a:latin typeface="ＭＳ Ｐゴシック" panose="020B0600070205080204" pitchFamily="50" charset="-128"/>
                <a:ea typeface="ＭＳ Ｐゴシック" panose="020B0600070205080204" pitchFamily="50" charset="-128"/>
              </a:rPr>
              <a:t>2</a:t>
            </a:r>
            <a:r>
              <a:rPr lang="ja-JP" altLang="en-US" b="0" i="0" dirty="0">
                <a:solidFill>
                  <a:srgbClr val="333333"/>
                </a:solidFill>
                <a:effectLst/>
                <a:latin typeface="ＭＳ Ｐゴシック" panose="020B0600070205080204" pitchFamily="50" charset="-128"/>
                <a:ea typeface="ＭＳ Ｐゴシック" panose="020B0600070205080204" pitchFamily="50" charset="-128"/>
              </a:rPr>
              <a:t>点の識別能力で、</a:t>
            </a:r>
            <a:r>
              <a:rPr lang="en-US" altLang="ja-JP" b="0" i="0" dirty="0">
                <a:solidFill>
                  <a:srgbClr val="333333"/>
                </a:solidFill>
                <a:effectLst/>
                <a:latin typeface="ＭＳ Ｐゴシック" panose="020B0600070205080204" pitchFamily="50" charset="-128"/>
                <a:ea typeface="ＭＳ Ｐゴシック" panose="020B0600070205080204" pitchFamily="50" charset="-128"/>
              </a:rPr>
              <a:t>2</a:t>
            </a:r>
            <a:r>
              <a:rPr lang="ja-JP" altLang="en-US" b="0" i="0" dirty="0">
                <a:solidFill>
                  <a:srgbClr val="333333"/>
                </a:solidFill>
                <a:effectLst/>
                <a:latin typeface="ＭＳ Ｐゴシック" panose="020B0600070205080204" pitchFamily="50" charset="-128"/>
                <a:ea typeface="ＭＳ Ｐゴシック" panose="020B0600070205080204" pitchFamily="50" charset="-128"/>
              </a:rPr>
              <a:t>点間の角度で表されます。</a:t>
            </a:r>
            <a:br>
              <a:rPr lang="ja-JP" altLang="en-US" b="0" i="0" dirty="0">
                <a:solidFill>
                  <a:srgbClr val="333333"/>
                </a:solidFill>
                <a:effectLst/>
                <a:latin typeface="ＭＳ Ｐゴシック" panose="020B0600070205080204" pitchFamily="50" charset="-128"/>
                <a:ea typeface="ＭＳ Ｐゴシック" panose="020B0600070205080204" pitchFamily="50" charset="-128"/>
              </a:rPr>
            </a:br>
            <a:r>
              <a:rPr lang="ja-JP" altLang="en-US" b="0" i="0" dirty="0">
                <a:solidFill>
                  <a:srgbClr val="333333"/>
                </a:solidFill>
                <a:effectLst/>
                <a:latin typeface="ＭＳ Ｐゴシック" panose="020B0600070205080204" pitchFamily="50" charset="-128"/>
                <a:ea typeface="ＭＳ Ｐゴシック" panose="020B0600070205080204" pitchFamily="50" charset="-128"/>
              </a:rPr>
              <a:t>　人の眼の分解力は、</a:t>
            </a:r>
            <a:r>
              <a:rPr lang="en-US" altLang="ja-JP" b="0" i="0" dirty="0">
                <a:solidFill>
                  <a:srgbClr val="333333"/>
                </a:solidFill>
                <a:effectLst/>
                <a:latin typeface="ＭＳ Ｐゴシック" panose="020B0600070205080204" pitchFamily="50" charset="-128"/>
                <a:ea typeface="ＭＳ Ｐゴシック" panose="020B0600070205080204" pitchFamily="50" charset="-128"/>
              </a:rPr>
              <a:t>60”</a:t>
            </a:r>
            <a:r>
              <a:rPr lang="ja-JP" altLang="en-US" b="0" i="0" dirty="0">
                <a:solidFill>
                  <a:srgbClr val="333333"/>
                </a:solidFill>
                <a:effectLst/>
                <a:latin typeface="ＭＳ Ｐゴシック" panose="020B0600070205080204" pitchFamily="50" charset="-128"/>
                <a:ea typeface="ＭＳ Ｐゴシック" panose="020B0600070205080204" pitchFamily="50" charset="-128"/>
              </a:rPr>
              <a:t>とされています。それは、網膜の円錐視細胞の単位面積の数等により割出されたものです。双眼鏡を通して物体を見る場合、倍率を上げた分だけ分解力を増すことができます。</a:t>
            </a:r>
          </a:p>
          <a:p>
            <a:pPr algn="l"/>
            <a:r>
              <a:rPr lang="ja-JP" altLang="en-US" b="0" i="0" dirty="0">
                <a:solidFill>
                  <a:srgbClr val="333333"/>
                </a:solidFill>
                <a:effectLst/>
                <a:latin typeface="ＭＳ Ｐゴシック" panose="020B0600070205080204" pitchFamily="50" charset="-128"/>
                <a:ea typeface="ＭＳ Ｐゴシック" panose="020B0600070205080204" pitchFamily="50" charset="-128"/>
              </a:rPr>
              <a:t>即ち、　</a:t>
            </a:r>
            <a:r>
              <a:rPr lang="en-US" altLang="ja-JP" b="0" i="0" dirty="0">
                <a:solidFill>
                  <a:srgbClr val="333333"/>
                </a:solidFill>
                <a:effectLst/>
                <a:latin typeface="ＭＳ Ｐゴシック" panose="020B0600070205080204" pitchFamily="50" charset="-128"/>
                <a:ea typeface="ＭＳ Ｐゴシック" panose="020B0600070205080204" pitchFamily="50" charset="-128"/>
              </a:rPr>
              <a:t>60″</a:t>
            </a:r>
            <a:r>
              <a:rPr lang="ja-JP" altLang="en-US" b="0" i="0" dirty="0">
                <a:solidFill>
                  <a:srgbClr val="333333"/>
                </a:solidFill>
                <a:effectLst/>
                <a:latin typeface="ＭＳ Ｐゴシック" panose="020B0600070205080204" pitchFamily="50" charset="-128"/>
                <a:ea typeface="ＭＳ Ｐゴシック" panose="020B0600070205080204" pitchFamily="50" charset="-128"/>
              </a:rPr>
              <a:t>（人の眼の分解力）</a:t>
            </a:r>
            <a:r>
              <a:rPr lang="en-US" altLang="ja-JP" b="0" i="0" dirty="0">
                <a:solidFill>
                  <a:srgbClr val="333333"/>
                </a:solidFill>
                <a:effectLst/>
                <a:latin typeface="ＭＳ Ｐゴシック" panose="020B0600070205080204" pitchFamily="50" charset="-128"/>
                <a:ea typeface="ＭＳ Ｐゴシック" panose="020B0600070205080204" pitchFamily="50" charset="-128"/>
              </a:rPr>
              <a:t>/10×(10</a:t>
            </a:r>
            <a:r>
              <a:rPr lang="ja-JP" altLang="en-US" b="0" i="0" dirty="0">
                <a:solidFill>
                  <a:srgbClr val="333333"/>
                </a:solidFill>
                <a:effectLst/>
                <a:latin typeface="ＭＳ Ｐゴシック" panose="020B0600070205080204" pitchFamily="50" charset="-128"/>
                <a:ea typeface="ＭＳ Ｐゴシック" panose="020B0600070205080204" pitchFamily="50" charset="-128"/>
              </a:rPr>
              <a:t>倍双眼鏡</a:t>
            </a:r>
            <a:r>
              <a:rPr lang="en-US" altLang="ja-JP" b="0" i="0" dirty="0">
                <a:solidFill>
                  <a:srgbClr val="333333"/>
                </a:solidFill>
                <a:effectLst/>
                <a:latin typeface="ＭＳ Ｐゴシック" panose="020B0600070205080204" pitchFamily="50" charset="-128"/>
                <a:ea typeface="ＭＳ Ｐゴシック" panose="020B0600070205080204" pitchFamily="50" charset="-128"/>
              </a:rPr>
              <a:t>)=6″</a:t>
            </a:r>
          </a:p>
          <a:p>
            <a:pPr algn="l"/>
            <a:r>
              <a:rPr lang="ja-JP" altLang="en-US" b="0" i="0" dirty="0">
                <a:solidFill>
                  <a:srgbClr val="333333"/>
                </a:solidFill>
                <a:effectLst/>
                <a:latin typeface="ＭＳ Ｐゴシック" panose="020B0600070205080204" pitchFamily="50" charset="-128"/>
                <a:ea typeface="ＭＳ Ｐゴシック" panose="020B0600070205080204" pitchFamily="50" charset="-128"/>
              </a:rPr>
              <a:t>　しかし、同径の対物レンズで倍率を上げていっても回折現象（光の特性）のため、おのずと限界（ドーズの限界）を生じ、ある程度以上の分解力を高めることはできません。分解力は基本的に対物レンズの口径によって定められ、大きさに比例して良くなります。口径に対する分解力の上限を「ドーズの限界」といい、実験的に</a:t>
            </a:r>
            <a:r>
              <a:rPr lang="en-US" altLang="ja-JP" b="0" i="0" dirty="0">
                <a:solidFill>
                  <a:srgbClr val="333333"/>
                </a:solidFill>
                <a:effectLst/>
                <a:latin typeface="ＭＳ Ｐゴシック" panose="020B0600070205080204" pitchFamily="50" charset="-128"/>
                <a:ea typeface="ＭＳ Ｐゴシック" panose="020B0600070205080204" pitchFamily="50" charset="-128"/>
              </a:rPr>
              <a:t>116</a:t>
            </a:r>
            <a:r>
              <a:rPr lang="ja-JP" altLang="en-US" b="0" i="0" dirty="0">
                <a:solidFill>
                  <a:srgbClr val="333333"/>
                </a:solidFill>
                <a:effectLst/>
                <a:latin typeface="ＭＳ Ｐゴシック" panose="020B0600070205080204" pitchFamily="50" charset="-128"/>
                <a:ea typeface="ＭＳ Ｐゴシック" panose="020B0600070205080204" pitchFamily="50" charset="-128"/>
              </a:rPr>
              <a:t>を対物口径で割った値とされています。</a:t>
            </a:r>
          </a:p>
          <a:p>
            <a:pPr algn="l"/>
            <a:r>
              <a:rPr lang="ja-JP" altLang="en-US" b="0" i="0" dirty="0">
                <a:solidFill>
                  <a:srgbClr val="333333"/>
                </a:solidFill>
                <a:effectLst/>
                <a:latin typeface="ＭＳ Ｐゴシック" panose="020B0600070205080204" pitchFamily="50" charset="-128"/>
                <a:ea typeface="ＭＳ Ｐゴシック" panose="020B0600070205080204" pitchFamily="50" charset="-128"/>
              </a:rPr>
              <a:t>　例えば、口径</a:t>
            </a:r>
            <a:r>
              <a:rPr lang="en-US" altLang="ja-JP" b="0" i="0" dirty="0">
                <a:solidFill>
                  <a:srgbClr val="333333"/>
                </a:solidFill>
                <a:effectLst/>
                <a:latin typeface="ＭＳ Ｐゴシック" panose="020B0600070205080204" pitchFamily="50" charset="-128"/>
                <a:ea typeface="ＭＳ Ｐゴシック" panose="020B0600070205080204" pitchFamily="50" charset="-128"/>
              </a:rPr>
              <a:t>80mm</a:t>
            </a:r>
            <a:r>
              <a:rPr lang="ja-JP" altLang="en-US" b="0" i="0" dirty="0">
                <a:solidFill>
                  <a:srgbClr val="333333"/>
                </a:solidFill>
                <a:effectLst/>
                <a:latin typeface="ＭＳ Ｐゴシック" panose="020B0600070205080204" pitchFamily="50" charset="-128"/>
                <a:ea typeface="ＭＳ Ｐゴシック" panose="020B0600070205080204" pitchFamily="50" charset="-128"/>
              </a:rPr>
              <a:t>の対物レンズは、およそ</a:t>
            </a:r>
            <a:r>
              <a:rPr lang="en-US" altLang="ja-JP" b="0" i="0" dirty="0">
                <a:solidFill>
                  <a:srgbClr val="333333"/>
                </a:solidFill>
                <a:effectLst/>
                <a:latin typeface="ＭＳ Ｐゴシック" panose="020B0600070205080204" pitchFamily="50" charset="-128"/>
                <a:ea typeface="ＭＳ Ｐゴシック" panose="020B0600070205080204" pitchFamily="50" charset="-128"/>
              </a:rPr>
              <a:t>1.5”</a:t>
            </a:r>
          </a:p>
          <a:p>
            <a:pPr algn="l"/>
            <a:r>
              <a:rPr lang="ja-JP" altLang="en-US" b="0" i="0" dirty="0">
                <a:solidFill>
                  <a:srgbClr val="333333"/>
                </a:solidFill>
                <a:effectLst/>
                <a:latin typeface="ＭＳ Ｐゴシック" panose="020B0600070205080204" pitchFamily="50" charset="-128"/>
                <a:ea typeface="ＭＳ Ｐゴシック" panose="020B0600070205080204" pitchFamily="50" charset="-128"/>
              </a:rPr>
              <a:t>　　　　　口径</a:t>
            </a:r>
            <a:r>
              <a:rPr lang="en-US" altLang="ja-JP" b="0" i="0" dirty="0">
                <a:solidFill>
                  <a:srgbClr val="333333"/>
                </a:solidFill>
                <a:effectLst/>
                <a:latin typeface="ＭＳ Ｐゴシック" panose="020B0600070205080204" pitchFamily="50" charset="-128"/>
                <a:ea typeface="ＭＳ Ｐゴシック" panose="020B0600070205080204" pitchFamily="50" charset="-128"/>
              </a:rPr>
              <a:t>50mm</a:t>
            </a:r>
            <a:r>
              <a:rPr lang="ja-JP" altLang="en-US" b="0" i="0" dirty="0">
                <a:solidFill>
                  <a:srgbClr val="333333"/>
                </a:solidFill>
                <a:effectLst/>
                <a:latin typeface="ＭＳ Ｐゴシック" panose="020B0600070205080204" pitchFamily="50" charset="-128"/>
                <a:ea typeface="ＭＳ Ｐゴシック" panose="020B0600070205080204" pitchFamily="50" charset="-128"/>
              </a:rPr>
              <a:t>の対物レンズは、およそ</a:t>
            </a:r>
            <a:r>
              <a:rPr lang="en-US" altLang="ja-JP" b="0" i="0" dirty="0">
                <a:solidFill>
                  <a:srgbClr val="333333"/>
                </a:solidFill>
                <a:effectLst/>
                <a:latin typeface="ＭＳ Ｐゴシック" panose="020B0600070205080204" pitchFamily="50" charset="-128"/>
                <a:ea typeface="ＭＳ Ｐゴシック" panose="020B0600070205080204" pitchFamily="50" charset="-128"/>
              </a:rPr>
              <a:t>2.3”</a:t>
            </a:r>
          </a:p>
          <a:p>
            <a:endParaRPr kumimoji="1" lang="ja-JP" altLang="en-US" dirty="0"/>
          </a:p>
        </p:txBody>
      </p:sp>
      <p:sp>
        <p:nvSpPr>
          <p:cNvPr id="4" name="スライド番号プレースホルダー 3"/>
          <p:cNvSpPr>
            <a:spLocks noGrp="1"/>
          </p:cNvSpPr>
          <p:nvPr>
            <p:ph type="sldNum" sz="quarter" idx="5"/>
          </p:nvPr>
        </p:nvSpPr>
        <p:spPr/>
        <p:txBody>
          <a:bodyPr/>
          <a:lstStyle/>
          <a:p>
            <a:fld id="{E55BAF99-145A-4A58-B71D-0DD6354E2CEA}" type="slidenum">
              <a:rPr lang="en-US" altLang="ja-JP" smtClean="0"/>
              <a:pPr/>
              <a:t>22</a:t>
            </a:fld>
            <a:endParaRPr lang="en-US" altLang="ja-JP" dirty="0"/>
          </a:p>
        </p:txBody>
      </p:sp>
    </p:spTree>
    <p:extLst>
      <p:ext uri="{BB962C8B-B14F-4D97-AF65-F5344CB8AC3E}">
        <p14:creationId xmlns:p14="http://schemas.microsoft.com/office/powerpoint/2010/main" val="4273342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b="1" i="0" dirty="0">
                <a:solidFill>
                  <a:srgbClr val="000000"/>
                </a:solidFill>
                <a:effectLst/>
                <a:latin typeface="Meiryo" panose="020B0604030504040204" pitchFamily="50" charset="-128"/>
                <a:ea typeface="Meiryo" panose="020B0604030504040204" pitchFamily="50" charset="-128"/>
              </a:rPr>
              <a:t>等級の歴史</a:t>
            </a:r>
          </a:p>
          <a:p>
            <a:pPr algn="l"/>
            <a:r>
              <a:rPr lang="ja-JP" altLang="en-US" b="1" i="0" dirty="0">
                <a:solidFill>
                  <a:srgbClr val="000000"/>
                </a:solidFill>
                <a:effectLst/>
                <a:latin typeface="Meiryo" panose="020B0604030504040204" pitchFamily="50" charset="-128"/>
                <a:ea typeface="Meiryo" panose="020B0604030504040204" pitchFamily="50" charset="-128"/>
              </a:rPr>
              <a:t>等級</a:t>
            </a:r>
            <a:r>
              <a:rPr lang="ja-JP" altLang="en-US" b="0" i="0" dirty="0">
                <a:solidFill>
                  <a:srgbClr val="000000"/>
                </a:solidFill>
                <a:effectLst/>
                <a:latin typeface="Meiryo" panose="020B0604030504040204" pitchFamily="50" charset="-128"/>
                <a:ea typeface="Meiryo" panose="020B0604030504040204" pitchFamily="50" charset="-128"/>
              </a:rPr>
              <a:t>は、紀元前</a:t>
            </a:r>
            <a:r>
              <a:rPr lang="en-US" altLang="ja-JP" b="0" i="0" dirty="0">
                <a:solidFill>
                  <a:srgbClr val="000000"/>
                </a:solidFill>
                <a:effectLst/>
                <a:latin typeface="Meiryo" panose="020B0604030504040204" pitchFamily="50" charset="-128"/>
                <a:ea typeface="Meiryo" panose="020B0604030504040204" pitchFamily="50" charset="-128"/>
              </a:rPr>
              <a:t>129</a:t>
            </a:r>
            <a:r>
              <a:rPr lang="ja-JP" altLang="en-US" b="0" i="0" dirty="0">
                <a:solidFill>
                  <a:srgbClr val="000000"/>
                </a:solidFill>
                <a:effectLst/>
                <a:latin typeface="Meiryo" panose="020B0604030504040204" pitchFamily="50" charset="-128"/>
                <a:ea typeface="Meiryo" panose="020B0604030504040204" pitchFamily="50" charset="-128"/>
              </a:rPr>
              <a:t>年に古代ギリシアの天文学 者、ヒッパルコスが星を分類したときに始まりました。彼は一番明るい星を、 一番明るいという意味で「</a:t>
            </a:r>
            <a:r>
              <a:rPr lang="en-US" altLang="ja-JP" b="0" i="0" dirty="0">
                <a:solidFill>
                  <a:srgbClr val="000000"/>
                </a:solidFill>
                <a:effectLst/>
                <a:latin typeface="Meiryo" panose="020B0604030504040204" pitchFamily="50" charset="-128"/>
                <a:ea typeface="Meiryo" panose="020B0604030504040204" pitchFamily="50" charset="-128"/>
              </a:rPr>
              <a:t>1</a:t>
            </a:r>
            <a:r>
              <a:rPr lang="ja-JP" altLang="en-US" b="0" i="0" dirty="0">
                <a:solidFill>
                  <a:srgbClr val="000000"/>
                </a:solidFill>
                <a:effectLst/>
                <a:latin typeface="Meiryo" panose="020B0604030504040204" pitchFamily="50" charset="-128"/>
                <a:ea typeface="Meiryo" panose="020B0604030504040204" pitchFamily="50" charset="-128"/>
              </a:rPr>
              <a:t>等」と呼びました。彼は自分の分類体系で</a:t>
            </a:r>
            <a:r>
              <a:rPr lang="en-US" altLang="ja-JP" b="0" i="0" dirty="0">
                <a:solidFill>
                  <a:srgbClr val="000000"/>
                </a:solidFill>
                <a:effectLst/>
                <a:latin typeface="Meiryo" panose="020B0604030504040204" pitchFamily="50" charset="-128"/>
                <a:ea typeface="Meiryo" panose="020B0604030504040204" pitchFamily="50" charset="-128"/>
              </a:rPr>
              <a:t>6</a:t>
            </a:r>
            <a:r>
              <a:rPr lang="ja-JP" altLang="en-US" b="0" i="0" dirty="0">
                <a:solidFill>
                  <a:srgbClr val="000000"/>
                </a:solidFill>
                <a:effectLst/>
                <a:latin typeface="Meiryo" panose="020B0604030504040204" pitchFamily="50" charset="-128"/>
                <a:ea typeface="Meiryo" panose="020B0604030504040204" pitchFamily="50" charset="-128"/>
              </a:rPr>
              <a:t>つの順 位をつけ、見ることのできた一番暗い星を「</a:t>
            </a:r>
            <a:r>
              <a:rPr lang="en-US" altLang="ja-JP" b="0" i="0" dirty="0">
                <a:solidFill>
                  <a:srgbClr val="000000"/>
                </a:solidFill>
                <a:effectLst/>
                <a:latin typeface="Meiryo" panose="020B0604030504040204" pitchFamily="50" charset="-128"/>
                <a:ea typeface="Meiryo" panose="020B0604030504040204" pitchFamily="50" charset="-128"/>
              </a:rPr>
              <a:t>6</a:t>
            </a:r>
            <a:r>
              <a:rPr lang="ja-JP" altLang="en-US" b="0" i="0" dirty="0">
                <a:solidFill>
                  <a:srgbClr val="000000"/>
                </a:solidFill>
                <a:effectLst/>
                <a:latin typeface="Meiryo" panose="020B0604030504040204" pitchFamily="50" charset="-128"/>
                <a:ea typeface="Meiryo" panose="020B0604030504040204" pitchFamily="50" charset="-128"/>
              </a:rPr>
              <a:t>等」としました。</a:t>
            </a:r>
          </a:p>
          <a:p>
            <a:pPr algn="ctr"/>
            <a:r>
              <a:rPr lang="ja-JP" altLang="en-US" b="0" i="0" dirty="0">
                <a:effectLst/>
                <a:latin typeface="Meiryo" panose="020B0604030504040204" pitchFamily="50" charset="-128"/>
                <a:ea typeface="Meiryo" panose="020B0604030504040204" pitchFamily="50" charset="-128"/>
              </a:rPr>
              <a:t>ガリレオ・ガリレイ</a:t>
            </a:r>
          </a:p>
          <a:p>
            <a:pPr algn="l"/>
            <a:r>
              <a:rPr lang="ja-JP" altLang="en-US" b="0" i="0" dirty="0">
                <a:solidFill>
                  <a:srgbClr val="000000"/>
                </a:solidFill>
                <a:effectLst/>
                <a:latin typeface="Meiryo" panose="020B0604030504040204" pitchFamily="50" charset="-128"/>
                <a:ea typeface="Meiryo" panose="020B0604030504040204" pitchFamily="50" charset="-128"/>
              </a:rPr>
              <a:t>イタリアの科学者、ガリレオ・ガリレイは自分の望遠鏡を空に向けて、肉 眼で見える最も暗い星よりもっと暗い星を発見しました。これらの星はヒッパ ルコスが分類した最も暗い星より暗かったので、ガリレオはそれを「</a:t>
            </a:r>
            <a:r>
              <a:rPr lang="en-US" altLang="ja-JP" b="0" i="0" dirty="0">
                <a:solidFill>
                  <a:srgbClr val="000000"/>
                </a:solidFill>
                <a:effectLst/>
                <a:latin typeface="Meiryo" panose="020B0604030504040204" pitchFamily="50" charset="-128"/>
                <a:ea typeface="Meiryo" panose="020B0604030504040204" pitchFamily="50" charset="-128"/>
              </a:rPr>
              <a:t>7</a:t>
            </a:r>
            <a:r>
              <a:rPr lang="ja-JP" altLang="en-US" b="0" i="0" dirty="0">
                <a:solidFill>
                  <a:srgbClr val="000000"/>
                </a:solidFill>
                <a:effectLst/>
                <a:latin typeface="Meiryo" panose="020B0604030504040204" pitchFamily="50" charset="-128"/>
                <a:ea typeface="Meiryo" panose="020B0604030504040204" pitchFamily="50" charset="-128"/>
              </a:rPr>
              <a:t>等」と 呼びました。そしてより大きな望遠鏡でさらに暗い星を見つけた天文学者たち も同じように、それをどんどん大きな等級に分類し続けました。</a:t>
            </a:r>
          </a:p>
          <a:p>
            <a:pPr algn="l"/>
            <a:r>
              <a:rPr lang="en-US" altLang="ja-JP" b="0" i="0" dirty="0">
                <a:solidFill>
                  <a:srgbClr val="000000"/>
                </a:solidFill>
                <a:effectLst/>
                <a:latin typeface="Meiryo" panose="020B0604030504040204" pitchFamily="50" charset="-128"/>
                <a:ea typeface="Meiryo" panose="020B0604030504040204" pitchFamily="50" charset="-128"/>
              </a:rPr>
              <a:t>1800</a:t>
            </a:r>
            <a:r>
              <a:rPr lang="ja-JP" altLang="en-US" b="0" i="0" dirty="0">
                <a:solidFill>
                  <a:srgbClr val="000000"/>
                </a:solidFill>
                <a:effectLst/>
                <a:latin typeface="Meiryo" panose="020B0604030504040204" pitchFamily="50" charset="-128"/>
                <a:ea typeface="Meiryo" panose="020B0604030504040204" pitchFamily="50" charset="-128"/>
              </a:rPr>
              <a:t>年代、天文学者たちはたくさんのデータを得てい たので、この等級の体系は彼らを混乱させました。彼らは等級の体系を、</a:t>
            </a:r>
            <a:r>
              <a:rPr lang="en-US" altLang="ja-JP" b="0" i="0" dirty="0">
                <a:solidFill>
                  <a:srgbClr val="000000"/>
                </a:solidFill>
                <a:effectLst/>
                <a:latin typeface="Meiryo" panose="020B0604030504040204" pitchFamily="50" charset="-128"/>
                <a:ea typeface="Meiryo" panose="020B0604030504040204" pitchFamily="50" charset="-128"/>
              </a:rPr>
              <a:t>2</a:t>
            </a:r>
            <a:r>
              <a:rPr lang="ja-JP" altLang="en-US" b="0" i="0" dirty="0">
                <a:solidFill>
                  <a:srgbClr val="000000"/>
                </a:solidFill>
                <a:effectLst/>
                <a:latin typeface="Meiryo" panose="020B0604030504040204" pitchFamily="50" charset="-128"/>
                <a:ea typeface="Meiryo" panose="020B0604030504040204" pitchFamily="50" charset="-128"/>
              </a:rPr>
              <a:t>人 の天文学者が星の明るさについて完全な意見の一致をみることができるような、 数学的な定義によって与える必要があることに気付きました。</a:t>
            </a:r>
            <a:r>
              <a:rPr lang="en-US" altLang="ja-JP" b="0" i="0" dirty="0">
                <a:solidFill>
                  <a:srgbClr val="000000"/>
                </a:solidFill>
                <a:effectLst/>
                <a:latin typeface="Meiryo" panose="020B0604030504040204" pitchFamily="50" charset="-128"/>
                <a:ea typeface="Meiryo" panose="020B0604030504040204" pitchFamily="50" charset="-128"/>
              </a:rPr>
              <a:t>1856</a:t>
            </a:r>
            <a:r>
              <a:rPr lang="ja-JP" altLang="en-US" b="0" i="0" dirty="0">
                <a:solidFill>
                  <a:srgbClr val="000000"/>
                </a:solidFill>
                <a:effectLst/>
                <a:latin typeface="Meiryo" panose="020B0604030504040204" pitchFamily="50" charset="-128"/>
                <a:ea typeface="Meiryo" panose="020B0604030504040204" pitchFamily="50" charset="-128"/>
              </a:rPr>
              <a:t>年、オック スフォードの天文学者、ノーマン・ポグソンは、星の等級はその放射フラックスで 定義するべきだと提案しました。</a:t>
            </a:r>
          </a:p>
          <a:p>
            <a:pPr algn="l"/>
            <a:r>
              <a:rPr lang="ja-JP" altLang="en-US" b="0" i="0" dirty="0">
                <a:solidFill>
                  <a:srgbClr val="000000"/>
                </a:solidFill>
                <a:effectLst/>
                <a:latin typeface="Meiryo" panose="020B0604030504040204" pitchFamily="50" charset="-128"/>
                <a:ea typeface="Meiryo" panose="020B0604030504040204" pitchFamily="50" charset="-128"/>
              </a:rPr>
              <a:t>ヒッパルコスの古代の体系では、</a:t>
            </a:r>
            <a:r>
              <a:rPr lang="en-US" altLang="ja-JP" b="0" i="0" dirty="0">
                <a:solidFill>
                  <a:srgbClr val="000000"/>
                </a:solidFill>
                <a:effectLst/>
                <a:latin typeface="Meiryo" panose="020B0604030504040204" pitchFamily="50" charset="-128"/>
                <a:ea typeface="Meiryo" panose="020B0604030504040204" pitchFamily="50" charset="-128"/>
              </a:rPr>
              <a:t>1</a:t>
            </a:r>
            <a:r>
              <a:rPr lang="ja-JP" altLang="en-US" b="0" i="0" dirty="0">
                <a:solidFill>
                  <a:srgbClr val="000000"/>
                </a:solidFill>
                <a:effectLst/>
                <a:latin typeface="Meiryo" panose="020B0604030504040204" pitchFamily="50" charset="-128"/>
                <a:ea typeface="Meiryo" panose="020B0604030504040204" pitchFamily="50" charset="-128"/>
              </a:rPr>
              <a:t>等の星は</a:t>
            </a:r>
            <a:r>
              <a:rPr lang="en-US" altLang="ja-JP" b="0" i="0" dirty="0">
                <a:solidFill>
                  <a:srgbClr val="000000"/>
                </a:solidFill>
                <a:effectLst/>
                <a:latin typeface="Meiryo" panose="020B0604030504040204" pitchFamily="50" charset="-128"/>
                <a:ea typeface="Meiryo" panose="020B0604030504040204" pitchFamily="50" charset="-128"/>
              </a:rPr>
              <a:t>6</a:t>
            </a:r>
            <a:r>
              <a:rPr lang="ja-JP" altLang="en-US" b="0" i="0" dirty="0">
                <a:solidFill>
                  <a:srgbClr val="000000"/>
                </a:solidFill>
                <a:effectLst/>
                <a:latin typeface="Meiryo" panose="020B0604030504040204" pitchFamily="50" charset="-128"/>
                <a:ea typeface="Meiryo" panose="020B0604030504040204" pitchFamily="50" charset="-128"/>
              </a:rPr>
              <a:t>等の星の 約</a:t>
            </a:r>
            <a:r>
              <a:rPr lang="en-US" altLang="ja-JP" b="0" i="0" dirty="0">
                <a:solidFill>
                  <a:srgbClr val="000000"/>
                </a:solidFill>
                <a:effectLst/>
                <a:latin typeface="Meiryo" panose="020B0604030504040204" pitchFamily="50" charset="-128"/>
                <a:ea typeface="Meiryo" panose="020B0604030504040204" pitchFamily="50" charset="-128"/>
              </a:rPr>
              <a:t>100</a:t>
            </a:r>
            <a:r>
              <a:rPr lang="ja-JP" altLang="en-US" b="0" i="0" dirty="0">
                <a:solidFill>
                  <a:srgbClr val="000000"/>
                </a:solidFill>
                <a:effectLst/>
                <a:latin typeface="Meiryo" panose="020B0604030504040204" pitchFamily="50" charset="-128"/>
                <a:ea typeface="Meiryo" panose="020B0604030504040204" pitchFamily="50" charset="-128"/>
              </a:rPr>
              <a:t>倍の光を放射していました。そこでポグソンは、等級が</a:t>
            </a:r>
            <a:r>
              <a:rPr lang="en-US" altLang="ja-JP" b="0" i="0" dirty="0">
                <a:solidFill>
                  <a:srgbClr val="000000"/>
                </a:solidFill>
                <a:effectLst/>
                <a:latin typeface="Meiryo" panose="020B0604030504040204" pitchFamily="50" charset="-128"/>
                <a:ea typeface="Meiryo" panose="020B0604030504040204" pitchFamily="50" charset="-128"/>
              </a:rPr>
              <a:t>5</a:t>
            </a:r>
            <a:r>
              <a:rPr lang="ja-JP" altLang="en-US" b="0" i="0" dirty="0">
                <a:solidFill>
                  <a:srgbClr val="000000"/>
                </a:solidFill>
                <a:effectLst/>
                <a:latin typeface="Meiryo" panose="020B0604030504040204" pitchFamily="50" charset="-128"/>
                <a:ea typeface="Meiryo" panose="020B0604030504040204" pitchFamily="50" charset="-128"/>
              </a:rPr>
              <a:t>つ上がると放射フ ラックスが</a:t>
            </a:r>
            <a:r>
              <a:rPr lang="en-US" altLang="ja-JP" b="0" i="0" dirty="0">
                <a:solidFill>
                  <a:srgbClr val="000000"/>
                </a:solidFill>
                <a:effectLst/>
                <a:latin typeface="Meiryo" panose="020B0604030504040204" pitchFamily="50" charset="-128"/>
                <a:ea typeface="Meiryo" panose="020B0604030504040204" pitchFamily="50" charset="-128"/>
              </a:rPr>
              <a:t>100</a:t>
            </a:r>
            <a:r>
              <a:rPr lang="ja-JP" altLang="en-US" b="0" i="0" dirty="0">
                <a:solidFill>
                  <a:srgbClr val="000000"/>
                </a:solidFill>
                <a:effectLst/>
                <a:latin typeface="Meiryo" panose="020B0604030504040204" pitchFamily="50" charset="-128"/>
                <a:ea typeface="Meiryo" panose="020B0604030504040204" pitchFamily="50" charset="-128"/>
              </a:rPr>
              <a:t>倍になるようにスケールを定義しました。この定義だとベガの 等級が非常にゼロに近くなったので、天文学者たちはベガを等級の体系の基準 点に選びました。後に天文学者たちは等級の目盛をより明るい天体にも拡張し、 それらに負の数を割り当てました。今日、等級の体系は非常に拡張されていて、 私たちが見ることのできる最も明るいもの</a:t>
            </a:r>
            <a:r>
              <a:rPr lang="en-US" altLang="ja-JP" b="0" i="0" dirty="0">
                <a:solidFill>
                  <a:srgbClr val="000000"/>
                </a:solidFill>
                <a:effectLst/>
                <a:latin typeface="Meiryo" panose="020B0604030504040204" pitchFamily="50" charset="-128"/>
                <a:ea typeface="Meiryo" panose="020B0604030504040204" pitchFamily="50" charset="-128"/>
              </a:rPr>
              <a:t>(</a:t>
            </a:r>
            <a:r>
              <a:rPr lang="ja-JP" altLang="en-US" b="0" i="0" dirty="0">
                <a:solidFill>
                  <a:srgbClr val="000000"/>
                </a:solidFill>
                <a:effectLst/>
                <a:latin typeface="Meiryo" panose="020B0604030504040204" pitchFamily="50" charset="-128"/>
                <a:ea typeface="Meiryo" panose="020B0604030504040204" pitchFamily="50" charset="-128"/>
              </a:rPr>
              <a:t>太陽の </a:t>
            </a:r>
            <a:r>
              <a:rPr lang="en-US" altLang="ja-JP" b="0" i="0" dirty="0">
                <a:solidFill>
                  <a:srgbClr val="000000"/>
                </a:solidFill>
                <a:effectLst/>
                <a:latin typeface="Meiryo" panose="020B0604030504040204" pitchFamily="50" charset="-128"/>
                <a:ea typeface="Meiryo" panose="020B0604030504040204" pitchFamily="50" charset="-128"/>
              </a:rPr>
              <a:t>-26 </a:t>
            </a:r>
            <a:r>
              <a:rPr lang="ja-JP" altLang="en-US" b="0" i="0" dirty="0">
                <a:solidFill>
                  <a:srgbClr val="000000"/>
                </a:solidFill>
                <a:effectLst/>
                <a:latin typeface="Meiryo" panose="020B0604030504040204" pitchFamily="50" charset="-128"/>
                <a:ea typeface="Meiryo" panose="020B0604030504040204" pitchFamily="50" charset="-128"/>
              </a:rPr>
              <a:t>等</a:t>
            </a:r>
            <a:r>
              <a:rPr lang="en-US" altLang="ja-JP" b="0" i="0" dirty="0">
                <a:solidFill>
                  <a:srgbClr val="000000"/>
                </a:solidFill>
                <a:effectLst/>
                <a:latin typeface="Meiryo" panose="020B0604030504040204" pitchFamily="50" charset="-128"/>
                <a:ea typeface="Meiryo" panose="020B0604030504040204" pitchFamily="50" charset="-128"/>
              </a:rPr>
              <a:t>)</a:t>
            </a:r>
            <a:r>
              <a:rPr lang="ja-JP" altLang="en-US" b="0" i="0" dirty="0">
                <a:solidFill>
                  <a:srgbClr val="000000"/>
                </a:solidFill>
                <a:effectLst/>
                <a:latin typeface="Meiryo" panose="020B0604030504040204" pitchFamily="50" charset="-128"/>
                <a:ea typeface="Meiryo" panose="020B0604030504040204" pitchFamily="50" charset="-128"/>
              </a:rPr>
              <a:t>と、最も暗いもの </a:t>
            </a:r>
            <a:r>
              <a:rPr lang="en-US" altLang="ja-JP" b="0" i="0" dirty="0">
                <a:solidFill>
                  <a:srgbClr val="000000"/>
                </a:solidFill>
                <a:effectLst/>
                <a:latin typeface="Meiryo" panose="020B0604030504040204" pitchFamily="50" charset="-128"/>
                <a:ea typeface="Meiryo" panose="020B0604030504040204" pitchFamily="50" charset="-128"/>
              </a:rPr>
              <a:t>(</a:t>
            </a:r>
            <a:r>
              <a:rPr lang="ja-JP" altLang="en-US" b="0" i="0" dirty="0">
                <a:solidFill>
                  <a:srgbClr val="000000"/>
                </a:solidFill>
                <a:effectLst/>
                <a:latin typeface="Meiryo" panose="020B0604030504040204" pitchFamily="50" charset="-128"/>
                <a:ea typeface="Meiryo" panose="020B0604030504040204" pitchFamily="50" charset="-128"/>
              </a:rPr>
              <a:t>ハッブル宇宙望遠鏡の画像にある、</a:t>
            </a:r>
            <a:r>
              <a:rPr lang="en-US" altLang="ja-JP" b="0" i="0" dirty="0">
                <a:solidFill>
                  <a:srgbClr val="000000"/>
                </a:solidFill>
                <a:effectLst/>
                <a:latin typeface="Meiryo" panose="020B0604030504040204" pitchFamily="50" charset="-128"/>
                <a:ea typeface="Meiryo" panose="020B0604030504040204" pitchFamily="50" charset="-128"/>
              </a:rPr>
              <a:t>+30 </a:t>
            </a:r>
            <a:r>
              <a:rPr lang="ja-JP" altLang="en-US" b="0" i="0" dirty="0">
                <a:solidFill>
                  <a:srgbClr val="000000"/>
                </a:solidFill>
                <a:effectLst/>
                <a:latin typeface="Meiryo" panose="020B0604030504040204" pitchFamily="50" charset="-128"/>
                <a:ea typeface="Meiryo" panose="020B0604030504040204" pitchFamily="50" charset="-128"/>
              </a:rPr>
              <a:t>等</a:t>
            </a:r>
            <a:r>
              <a:rPr lang="en-US" altLang="ja-JP" b="0" i="0" dirty="0">
                <a:solidFill>
                  <a:srgbClr val="000000"/>
                </a:solidFill>
                <a:effectLst/>
                <a:latin typeface="Meiryo" panose="020B0604030504040204" pitchFamily="50" charset="-128"/>
                <a:ea typeface="Meiryo" panose="020B0604030504040204" pitchFamily="50" charset="-128"/>
              </a:rPr>
              <a:t>)</a:t>
            </a:r>
            <a:r>
              <a:rPr lang="ja-JP" altLang="en-US" b="0" i="0" dirty="0">
                <a:solidFill>
                  <a:srgbClr val="000000"/>
                </a:solidFill>
                <a:effectLst/>
                <a:latin typeface="Meiryo" panose="020B0604030504040204" pitchFamily="50" charset="-128"/>
                <a:ea typeface="Meiryo" panose="020B0604030504040204" pitchFamily="50" charset="-128"/>
              </a:rPr>
              <a:t>との間には</a:t>
            </a:r>
            <a:r>
              <a:rPr lang="en-US" altLang="ja-JP" b="0" i="0" dirty="0">
                <a:solidFill>
                  <a:srgbClr val="000000"/>
                </a:solidFill>
                <a:effectLst/>
                <a:latin typeface="Meiryo" panose="020B0604030504040204" pitchFamily="50" charset="-128"/>
                <a:ea typeface="Meiryo" panose="020B0604030504040204" pitchFamily="50" charset="-128"/>
              </a:rPr>
              <a:t>56</a:t>
            </a:r>
            <a:r>
              <a:rPr lang="ja-JP" altLang="en-US" b="0" i="0" dirty="0">
                <a:solidFill>
                  <a:srgbClr val="000000"/>
                </a:solidFill>
                <a:effectLst/>
                <a:latin typeface="Meiryo" panose="020B0604030504040204" pitchFamily="50" charset="-128"/>
                <a:ea typeface="Meiryo" panose="020B0604030504040204" pitchFamily="50" charset="-128"/>
              </a:rPr>
              <a:t>もの等級があります。 地球に届く光の量では、その等級の差は </a:t>
            </a:r>
            <a:r>
              <a:rPr lang="en-US" altLang="ja-JP" b="0" i="0" dirty="0">
                <a:solidFill>
                  <a:srgbClr val="000000"/>
                </a:solidFill>
                <a:effectLst/>
                <a:latin typeface="Meiryo" panose="020B0604030504040204" pitchFamily="50" charset="-128"/>
                <a:ea typeface="Meiryo" panose="020B0604030504040204" pitchFamily="50" charset="-128"/>
              </a:rPr>
              <a:t>2.51</a:t>
            </a:r>
            <a:r>
              <a:rPr lang="en-US" altLang="ja-JP" b="0" i="0" baseline="30000" dirty="0">
                <a:solidFill>
                  <a:srgbClr val="000000"/>
                </a:solidFill>
                <a:effectLst/>
                <a:latin typeface="Meiryo" panose="020B0604030504040204" pitchFamily="50" charset="-128"/>
                <a:ea typeface="Meiryo" panose="020B0604030504040204" pitchFamily="50" charset="-128"/>
              </a:rPr>
              <a:t>56</a:t>
            </a:r>
            <a:r>
              <a:rPr lang="ja-JP" altLang="en-US" b="0" i="0" dirty="0">
                <a:solidFill>
                  <a:srgbClr val="000000"/>
                </a:solidFill>
                <a:effectLst/>
                <a:latin typeface="Meiryo" panose="020B0604030504040204" pitchFamily="50" charset="-128"/>
                <a:ea typeface="Meiryo" panose="020B0604030504040204" pitchFamily="50" charset="-128"/>
              </a:rPr>
              <a:t>、つまり </a:t>
            </a:r>
            <a:r>
              <a:rPr lang="en-US" altLang="ja-JP" b="0" i="0" dirty="0">
                <a:solidFill>
                  <a:srgbClr val="000000"/>
                </a:solidFill>
                <a:effectLst/>
                <a:latin typeface="Meiryo" panose="020B0604030504040204" pitchFamily="50" charset="-128"/>
                <a:ea typeface="Meiryo" panose="020B0604030504040204" pitchFamily="50" charset="-128"/>
              </a:rPr>
              <a:t>2.4 x 10</a:t>
            </a:r>
            <a:r>
              <a:rPr lang="en-US" altLang="ja-JP" b="0" i="0" baseline="30000" dirty="0">
                <a:solidFill>
                  <a:srgbClr val="000000"/>
                </a:solidFill>
                <a:effectLst/>
                <a:latin typeface="Meiryo" panose="020B0604030504040204" pitchFamily="50" charset="-128"/>
                <a:ea typeface="Meiryo" panose="020B0604030504040204" pitchFamily="50" charset="-128"/>
              </a:rPr>
              <a:t>22</a:t>
            </a:r>
            <a:r>
              <a:rPr lang="ja-JP" altLang="en-US" b="0" i="0" dirty="0">
                <a:solidFill>
                  <a:srgbClr val="000000"/>
                </a:solidFill>
                <a:effectLst/>
                <a:latin typeface="Meiryo" panose="020B0604030504040204" pitchFamily="50" charset="-128"/>
                <a:ea typeface="Meiryo" panose="020B0604030504040204" pitchFamily="50" charset="-128"/>
              </a:rPr>
              <a:t> 倍にもなるのです！</a:t>
            </a:r>
          </a:p>
          <a:p>
            <a:pPr algn="l"/>
            <a:r>
              <a:rPr lang="ja-JP" altLang="en-US" b="0" i="0" dirty="0">
                <a:solidFill>
                  <a:srgbClr val="000000"/>
                </a:solidFill>
                <a:effectLst/>
                <a:latin typeface="Meiryo" panose="020B0604030504040204" pitchFamily="50" charset="-128"/>
                <a:ea typeface="Meiryo" panose="020B0604030504040204" pitchFamily="50" charset="-128"/>
              </a:rPr>
              <a:t>等級のスケールは天文学者にとっても任意性があって ややこしく思えます。しかしこのスケールは星の明るさの正確な測定値を与え、 天文学の科学としての</a:t>
            </a:r>
            <a:r>
              <a:rPr lang="en-US" altLang="ja-JP" b="0" i="0" dirty="0">
                <a:solidFill>
                  <a:srgbClr val="000000"/>
                </a:solidFill>
                <a:effectLst/>
                <a:latin typeface="Meiryo" panose="020B0604030504040204" pitchFamily="50" charset="-128"/>
                <a:ea typeface="Meiryo" panose="020B0604030504040204" pitchFamily="50" charset="-128"/>
              </a:rPr>
              <a:t>4000</a:t>
            </a:r>
            <a:r>
              <a:rPr lang="ja-JP" altLang="en-US" b="0" i="0" dirty="0">
                <a:solidFill>
                  <a:srgbClr val="000000"/>
                </a:solidFill>
                <a:effectLst/>
                <a:latin typeface="Meiryo" panose="020B0604030504040204" pitchFamily="50" charset="-128"/>
                <a:ea typeface="Meiryo" panose="020B0604030504040204" pitchFamily="50" charset="-128"/>
              </a:rPr>
              <a:t>年の歴史に敬意を表しているので、天文学者はこれ を使い続けているのです。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E55BAF99-145A-4A58-B71D-0DD6354E2CEA}" type="slidenum">
              <a:rPr lang="en-US" altLang="ja-JP" smtClean="0"/>
              <a:pPr/>
              <a:t>23</a:t>
            </a:fld>
            <a:endParaRPr lang="en-US" altLang="ja-JP" dirty="0"/>
          </a:p>
        </p:txBody>
      </p:sp>
    </p:spTree>
    <p:extLst>
      <p:ext uri="{BB962C8B-B14F-4D97-AF65-F5344CB8AC3E}">
        <p14:creationId xmlns:p14="http://schemas.microsoft.com/office/powerpoint/2010/main" val="15645464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fontAlgn="base"/>
            <a:r>
              <a:rPr lang="ja-JP" altLang="en-US" b="1" i="0" dirty="0">
                <a:solidFill>
                  <a:srgbClr val="222222"/>
                </a:solidFill>
                <a:effectLst/>
                <a:latin typeface="Open Sans" panose="020B0604020202020204" pitchFamily="34" charset="0"/>
              </a:rPr>
              <a:t>絶対等級</a:t>
            </a:r>
          </a:p>
          <a:p>
            <a:pPr algn="l" fontAlgn="base"/>
            <a:r>
              <a:rPr lang="ja-JP" altLang="en-US" b="0" i="0" dirty="0">
                <a:solidFill>
                  <a:srgbClr val="222222"/>
                </a:solidFill>
                <a:effectLst/>
                <a:latin typeface="Open Sans" panose="020B0604020202020204" pitchFamily="34" charset="0"/>
              </a:rPr>
              <a:t>明るく見える星も遠くあれば暗く見えるので、実視等級だけで星が実際に放出するエネルギーを比較することはできません。星が放出するエネルギーのサイズを比較するには、同じ距離にあるときの明るさを比較する必要があります。</a:t>
            </a:r>
            <a:r>
              <a:rPr lang="en-US" altLang="ja-JP" b="0" i="0" dirty="0">
                <a:solidFill>
                  <a:srgbClr val="222222"/>
                </a:solidFill>
                <a:effectLst/>
                <a:latin typeface="Open Sans" panose="020B0604020202020204" pitchFamily="34" charset="0"/>
              </a:rPr>
              <a:t>1</a:t>
            </a:r>
            <a:r>
              <a:rPr lang="ja-JP" altLang="en-US" b="0" i="0" dirty="0">
                <a:solidFill>
                  <a:srgbClr val="222222"/>
                </a:solidFill>
                <a:effectLst/>
                <a:latin typeface="Open Sans" panose="020B0604020202020204" pitchFamily="34" charset="0"/>
              </a:rPr>
              <a:t>パーセク　約</a:t>
            </a:r>
            <a:r>
              <a:rPr lang="en-US" altLang="ja-JP" b="0" i="0" dirty="0">
                <a:solidFill>
                  <a:srgbClr val="222222"/>
                </a:solidFill>
                <a:effectLst/>
                <a:latin typeface="Open Sans" panose="020B0604020202020204" pitchFamily="34" charset="0"/>
              </a:rPr>
              <a:t>3.26</a:t>
            </a:r>
            <a:r>
              <a:rPr lang="ja-JP" altLang="en-US" b="0" i="0" dirty="0">
                <a:solidFill>
                  <a:srgbClr val="222222"/>
                </a:solidFill>
                <a:effectLst/>
                <a:latin typeface="Open Sans" panose="020B0604020202020204" pitchFamily="34" charset="0"/>
              </a:rPr>
              <a:t>光年→</a:t>
            </a:r>
            <a:r>
              <a:rPr lang="en-US" altLang="ja-JP" b="0" i="0" dirty="0">
                <a:solidFill>
                  <a:srgbClr val="222222"/>
                </a:solidFill>
                <a:effectLst/>
                <a:latin typeface="Open Sans" panose="020B0604020202020204" pitchFamily="34" charset="0"/>
              </a:rPr>
              <a:t>10</a:t>
            </a:r>
            <a:r>
              <a:rPr lang="ja-JP" altLang="en-US" b="0" i="0" dirty="0">
                <a:solidFill>
                  <a:srgbClr val="222222"/>
                </a:solidFill>
                <a:effectLst/>
                <a:latin typeface="Open Sans" panose="020B0604020202020204" pitchFamily="34" charset="0"/>
              </a:rPr>
              <a:t>パーセク　</a:t>
            </a:r>
            <a:r>
              <a:rPr lang="en-US" altLang="ja-JP" b="0" i="0" dirty="0">
                <a:solidFill>
                  <a:srgbClr val="222222"/>
                </a:solidFill>
                <a:effectLst/>
                <a:latin typeface="Open Sans" panose="020B0604020202020204" pitchFamily="34" charset="0"/>
              </a:rPr>
              <a:t>32.6</a:t>
            </a:r>
            <a:r>
              <a:rPr lang="ja-JP" altLang="en-US" b="0" i="0" dirty="0">
                <a:solidFill>
                  <a:srgbClr val="222222"/>
                </a:solidFill>
                <a:effectLst/>
                <a:latin typeface="Open Sans" panose="020B0604020202020204" pitchFamily="34" charset="0"/>
              </a:rPr>
              <a:t>光年</a:t>
            </a:r>
            <a:br>
              <a:rPr lang="ja-JP" altLang="en-US" b="0" i="0" dirty="0">
                <a:solidFill>
                  <a:srgbClr val="222222"/>
                </a:solidFill>
                <a:effectLst/>
                <a:latin typeface="Open Sans" panose="020B0604020202020204" pitchFamily="34" charset="0"/>
              </a:rPr>
            </a:br>
            <a:r>
              <a:rPr lang="ja-JP" altLang="en-US" b="0" i="0" dirty="0">
                <a:solidFill>
                  <a:srgbClr val="222222"/>
                </a:solidFill>
                <a:effectLst/>
                <a:latin typeface="Open Sans" panose="020B0604020202020204" pitchFamily="34" charset="0"/>
              </a:rPr>
              <a:t>絶対等級は、地球からすべての星までの距離が</a:t>
            </a:r>
            <a:r>
              <a:rPr lang="en-US" altLang="ja-JP" b="0" i="0" dirty="0">
                <a:solidFill>
                  <a:srgbClr val="222222"/>
                </a:solidFill>
                <a:effectLst/>
                <a:latin typeface="Open Sans" panose="020B0604020202020204" pitchFamily="34" charset="0"/>
              </a:rPr>
              <a:t>10 pc</a:t>
            </a:r>
            <a:r>
              <a:rPr lang="ja-JP" altLang="en-US" b="0" i="0" dirty="0">
                <a:solidFill>
                  <a:srgbClr val="222222"/>
                </a:solidFill>
                <a:effectLst/>
                <a:latin typeface="Open Sans" panose="020B0604020202020204" pitchFamily="34" charset="0"/>
              </a:rPr>
              <a:t>（パーセク）と仮定したときの明るさです。</a:t>
            </a:r>
            <a:br>
              <a:rPr lang="ja-JP" altLang="en-US" b="0" i="0" dirty="0">
                <a:solidFill>
                  <a:srgbClr val="222222"/>
                </a:solidFill>
                <a:effectLst/>
                <a:latin typeface="Open Sans" panose="020B0604020202020204" pitchFamily="34" charset="0"/>
              </a:rPr>
            </a:br>
            <a:r>
              <a:rPr lang="ja-JP" altLang="en-US" b="0" i="0" dirty="0">
                <a:solidFill>
                  <a:srgbClr val="222222"/>
                </a:solidFill>
                <a:effectLst/>
                <a:latin typeface="Open Sans" panose="020B0604020202020204" pitchFamily="34" charset="0"/>
              </a:rPr>
              <a:t>例えば、太陽は実視等級が</a:t>
            </a:r>
            <a:r>
              <a:rPr lang="en-US" altLang="ja-JP" b="0" i="0" dirty="0">
                <a:solidFill>
                  <a:srgbClr val="222222"/>
                </a:solidFill>
                <a:effectLst/>
                <a:latin typeface="Open Sans" panose="020B0604020202020204" pitchFamily="34" charset="0"/>
              </a:rPr>
              <a:t>-26.8</a:t>
            </a:r>
            <a:r>
              <a:rPr lang="ja-JP" altLang="en-US" b="0" i="0" dirty="0">
                <a:solidFill>
                  <a:srgbClr val="222222"/>
                </a:solidFill>
                <a:effectLst/>
                <a:latin typeface="Open Sans" panose="020B0604020202020204" pitchFamily="34" charset="0"/>
              </a:rPr>
              <a:t>として非常に明るく見えるが、絶対等級は</a:t>
            </a:r>
            <a:r>
              <a:rPr lang="en-US" altLang="ja-JP" b="0" i="0" dirty="0">
                <a:solidFill>
                  <a:srgbClr val="222222"/>
                </a:solidFill>
                <a:effectLst/>
                <a:latin typeface="Open Sans" panose="020B0604020202020204" pitchFamily="34" charset="0"/>
              </a:rPr>
              <a:t>4.8</a:t>
            </a:r>
            <a:r>
              <a:rPr lang="ja-JP" altLang="en-US" b="0" i="0" dirty="0">
                <a:solidFill>
                  <a:srgbClr val="222222"/>
                </a:solidFill>
                <a:effectLst/>
                <a:latin typeface="Open Sans" panose="020B0604020202020204" pitchFamily="34" charset="0"/>
              </a:rPr>
              <a:t>です。</a:t>
            </a:r>
            <a:endParaRPr lang="en-US" altLang="ja-JP" b="0" i="0" dirty="0">
              <a:solidFill>
                <a:srgbClr val="222222"/>
              </a:solidFill>
              <a:effectLst/>
              <a:latin typeface="Open Sans" panose="020B0604020202020204" pitchFamily="34" charset="0"/>
            </a:endParaRPr>
          </a:p>
          <a:p>
            <a:pPr algn="l" fontAlgn="base"/>
            <a:r>
              <a:rPr lang="en-US" altLang="ja-JP" b="0" i="0" dirty="0">
                <a:solidFill>
                  <a:srgbClr val="222222"/>
                </a:solidFill>
                <a:effectLst/>
                <a:latin typeface="Open Sans" panose="020B0604020202020204" pitchFamily="34" charset="0"/>
              </a:rPr>
              <a:t>1</a:t>
            </a:r>
            <a:r>
              <a:rPr lang="ja-JP" altLang="en-US" b="0" i="0" dirty="0">
                <a:solidFill>
                  <a:srgbClr val="222222"/>
                </a:solidFill>
                <a:effectLst/>
                <a:latin typeface="Open Sans" panose="020B0604020202020204" pitchFamily="34" charset="0"/>
              </a:rPr>
              <a:t>光年＝</a:t>
            </a:r>
            <a:r>
              <a:rPr lang="en-US" altLang="ja-JP" b="0" i="0" dirty="0">
                <a:solidFill>
                  <a:srgbClr val="222222"/>
                </a:solidFill>
                <a:effectLst/>
                <a:latin typeface="Open Sans" panose="020B0604020202020204" pitchFamily="34" charset="0"/>
              </a:rPr>
              <a:t>9</a:t>
            </a:r>
            <a:r>
              <a:rPr lang="ja-JP" altLang="en-US" b="0" i="0" dirty="0">
                <a:solidFill>
                  <a:srgbClr val="222222"/>
                </a:solidFill>
                <a:effectLst/>
                <a:latin typeface="Open Sans" panose="020B0604020202020204" pitchFamily="34" charset="0"/>
              </a:rPr>
              <a:t>兆</a:t>
            </a:r>
            <a:r>
              <a:rPr lang="en-US" altLang="ja-JP" b="0" i="0" dirty="0">
                <a:solidFill>
                  <a:srgbClr val="222222"/>
                </a:solidFill>
                <a:effectLst/>
                <a:latin typeface="Open Sans" panose="020B0604020202020204" pitchFamily="34" charset="0"/>
              </a:rPr>
              <a:t>4600</a:t>
            </a:r>
            <a:r>
              <a:rPr lang="ja-JP" altLang="en-US" b="0" i="0" dirty="0">
                <a:solidFill>
                  <a:srgbClr val="222222"/>
                </a:solidFill>
                <a:effectLst/>
                <a:latin typeface="Open Sans" panose="020B0604020202020204" pitchFamily="34" charset="0"/>
              </a:rPr>
              <a:t>億キロ</a:t>
            </a:r>
            <a:r>
              <a:rPr lang="en-US" altLang="ja-JP" b="0" i="0" dirty="0">
                <a:solidFill>
                  <a:srgbClr val="222222"/>
                </a:solidFill>
                <a:effectLst/>
                <a:latin typeface="Open Sans" panose="020B0604020202020204" pitchFamily="34" charset="0"/>
              </a:rPr>
              <a:t>m</a:t>
            </a:r>
            <a:r>
              <a:rPr lang="ja-JP" altLang="en-US" b="0" i="0" dirty="0">
                <a:solidFill>
                  <a:srgbClr val="222222"/>
                </a:solidFill>
                <a:effectLst/>
                <a:latin typeface="Open Sans" panose="020B0604020202020204" pitchFamily="34" charset="0"/>
              </a:rPr>
              <a:t>　　１天文単位　　</a:t>
            </a:r>
            <a:r>
              <a:rPr lang="en-US" altLang="ja-JP" b="0" i="0" dirty="0">
                <a:solidFill>
                  <a:srgbClr val="222222"/>
                </a:solidFill>
                <a:effectLst/>
                <a:latin typeface="Open Sans" panose="020B0604020202020204" pitchFamily="34" charset="0"/>
              </a:rPr>
              <a:t>1.58×10</a:t>
            </a:r>
            <a:r>
              <a:rPr lang="ja-JP" altLang="en-US" b="0" i="0" dirty="0">
                <a:solidFill>
                  <a:srgbClr val="222222"/>
                </a:solidFill>
                <a:effectLst/>
                <a:latin typeface="Open Sans" panose="020B0604020202020204" pitchFamily="34" charset="0"/>
              </a:rPr>
              <a:t>ー５乗</a:t>
            </a:r>
            <a:endParaRPr lang="en-US" altLang="ja-JP" b="0" i="0" dirty="0">
              <a:solidFill>
                <a:srgbClr val="222222"/>
              </a:solidFill>
              <a:effectLst/>
              <a:latin typeface="Open Sans" panose="020B0604020202020204" pitchFamily="34" charset="0"/>
            </a:endParaRPr>
          </a:p>
          <a:p>
            <a:pPr algn="l"/>
            <a:r>
              <a:rPr lang="ja-JP" altLang="en-US" b="0" i="0" dirty="0">
                <a:solidFill>
                  <a:srgbClr val="000000"/>
                </a:solidFill>
                <a:effectLst/>
                <a:latin typeface="Arial" panose="020B0604020202020204" pitchFamily="34" charset="0"/>
              </a:rPr>
              <a:t>パーセクは天文学を勉強したことのない人にとっては馴染みの薄い単位だと思います． どちらかというと「光年</a:t>
            </a:r>
            <a:r>
              <a:rPr lang="en-US" altLang="ja-JP" b="0" i="0" dirty="0">
                <a:solidFill>
                  <a:srgbClr val="000000"/>
                </a:solidFill>
                <a:effectLst/>
                <a:latin typeface="Arial" panose="020B0604020202020204" pitchFamily="34" charset="0"/>
              </a:rPr>
              <a:t>(light-year)</a:t>
            </a:r>
            <a:r>
              <a:rPr lang="ja-JP" altLang="en-US" b="0" i="0" dirty="0">
                <a:solidFill>
                  <a:srgbClr val="000000"/>
                </a:solidFill>
                <a:effectLst/>
                <a:latin typeface="Arial" panose="020B0604020202020204" pitchFamily="34" charset="0"/>
              </a:rPr>
              <a:t>」のほうが良く知られているのではないでしょうか． 「光年」は光が</a:t>
            </a:r>
            <a:r>
              <a:rPr lang="en-US" altLang="ja-JP" b="0" i="0" dirty="0">
                <a:solidFill>
                  <a:srgbClr val="000000"/>
                </a:solidFill>
                <a:effectLst/>
                <a:latin typeface="Arial" panose="020B0604020202020204" pitchFamily="34" charset="0"/>
              </a:rPr>
              <a:t>1</a:t>
            </a:r>
            <a:r>
              <a:rPr lang="ja-JP" altLang="en-US" b="0" i="0" dirty="0">
                <a:solidFill>
                  <a:srgbClr val="000000"/>
                </a:solidFill>
                <a:effectLst/>
                <a:latin typeface="Arial" panose="020B0604020202020204" pitchFamily="34" charset="0"/>
              </a:rPr>
              <a:t>年間に進む距離です．</a:t>
            </a:r>
            <a:r>
              <a:rPr lang="en-US" altLang="ja-JP" b="0" i="0" dirty="0">
                <a:solidFill>
                  <a:srgbClr val="000000"/>
                </a:solidFill>
                <a:effectLst/>
                <a:latin typeface="Arial" panose="020B0604020202020204" pitchFamily="34" charset="0"/>
              </a:rPr>
              <a:t>1 </a:t>
            </a:r>
            <a:r>
              <a:rPr lang="ja-JP" altLang="en-US" b="0" i="0" dirty="0">
                <a:solidFill>
                  <a:srgbClr val="000000"/>
                </a:solidFill>
                <a:effectLst/>
                <a:latin typeface="Arial" panose="020B0604020202020204" pitchFamily="34" charset="0"/>
              </a:rPr>
              <a:t>光年は約  で， </a:t>
            </a:r>
            <a:r>
              <a:rPr lang="en-US" altLang="ja-JP" b="0" i="0" dirty="0">
                <a:solidFill>
                  <a:srgbClr val="000000"/>
                </a:solidFill>
                <a:effectLst/>
                <a:latin typeface="Arial" panose="020B0604020202020204" pitchFamily="34" charset="0"/>
              </a:rPr>
              <a:t>1 </a:t>
            </a:r>
            <a:r>
              <a:rPr lang="en-US" altLang="ja-JP" b="0" i="0" dirty="0" err="1">
                <a:solidFill>
                  <a:srgbClr val="000000"/>
                </a:solidFill>
                <a:effectLst/>
                <a:latin typeface="Arial" panose="020B0604020202020204" pitchFamily="34" charset="0"/>
              </a:rPr>
              <a:t>ly</a:t>
            </a:r>
            <a:r>
              <a:rPr lang="en-US" altLang="ja-JP" b="0" i="0" dirty="0">
                <a:solidFill>
                  <a:srgbClr val="000000"/>
                </a:solidFill>
                <a:effectLst/>
                <a:latin typeface="Arial" panose="020B0604020202020204" pitchFamily="34" charset="0"/>
              </a:rPr>
              <a:t> </a:t>
            </a:r>
            <a:r>
              <a:rPr lang="ja-JP" altLang="en-US" b="0" i="0" dirty="0">
                <a:solidFill>
                  <a:srgbClr val="000000"/>
                </a:solidFill>
                <a:effectLst/>
                <a:latin typeface="Arial" panose="020B0604020202020204" pitchFamily="34" charset="0"/>
              </a:rPr>
              <a:t>と書かれたりします．</a:t>
            </a:r>
            <a:r>
              <a:rPr lang="en-US" altLang="ja-JP" b="0" i="0" dirty="0" err="1">
                <a:solidFill>
                  <a:srgbClr val="000000"/>
                </a:solidFill>
                <a:effectLst/>
                <a:latin typeface="Arial" panose="020B0604020202020204" pitchFamily="34" charset="0"/>
              </a:rPr>
              <a:t>ly</a:t>
            </a:r>
            <a:r>
              <a:rPr lang="en-US" altLang="ja-JP" b="0" i="0" dirty="0">
                <a:solidFill>
                  <a:srgbClr val="000000"/>
                </a:solidFill>
                <a:effectLst/>
                <a:latin typeface="Arial" panose="020B0604020202020204" pitchFamily="34" charset="0"/>
              </a:rPr>
              <a:t> </a:t>
            </a:r>
            <a:r>
              <a:rPr lang="ja-JP" altLang="en-US" b="0" i="0" dirty="0">
                <a:solidFill>
                  <a:srgbClr val="000000"/>
                </a:solidFill>
                <a:effectLst/>
                <a:latin typeface="Arial" panose="020B0604020202020204" pitchFamily="34" charset="0"/>
              </a:rPr>
              <a:t>は </a:t>
            </a:r>
            <a:r>
              <a:rPr lang="en-US" altLang="ja-JP" b="0" i="0" dirty="0">
                <a:solidFill>
                  <a:srgbClr val="000000"/>
                </a:solidFill>
                <a:effectLst/>
                <a:latin typeface="Arial" panose="020B0604020202020204" pitchFamily="34" charset="0"/>
              </a:rPr>
              <a:t>light-year </a:t>
            </a:r>
            <a:r>
              <a:rPr lang="ja-JP" altLang="en-US" b="0" i="0" dirty="0">
                <a:solidFill>
                  <a:srgbClr val="000000"/>
                </a:solidFill>
                <a:effectLst/>
                <a:latin typeface="Arial" panose="020B0604020202020204" pitchFamily="34" charset="0"/>
              </a:rPr>
              <a:t>の略です． パーセクを光年に直すと，  という関係があります．</a:t>
            </a:r>
          </a:p>
          <a:p>
            <a:pPr algn="l"/>
            <a:r>
              <a:rPr lang="ja-JP" altLang="en-US" b="0" i="0" dirty="0">
                <a:solidFill>
                  <a:srgbClr val="000000"/>
                </a:solidFill>
                <a:effectLst/>
                <a:latin typeface="Arial" panose="020B0604020202020204" pitchFamily="34" charset="0"/>
              </a:rPr>
              <a:t>太陽系からもっとも近い恒星がだいたい </a:t>
            </a:r>
            <a:r>
              <a:rPr lang="en-US" altLang="ja-JP" b="0" i="0" dirty="0">
                <a:solidFill>
                  <a:srgbClr val="000000"/>
                </a:solidFill>
                <a:effectLst/>
                <a:latin typeface="Arial" panose="020B0604020202020204" pitchFamily="34" charset="0"/>
              </a:rPr>
              <a:t>4.3</a:t>
            </a:r>
            <a:r>
              <a:rPr lang="ja-JP" altLang="en-US" b="0" i="0" dirty="0">
                <a:solidFill>
                  <a:srgbClr val="000000"/>
                </a:solidFill>
                <a:effectLst/>
                <a:latin typeface="Arial" panose="020B0604020202020204" pitchFamily="34" charset="0"/>
              </a:rPr>
              <a:t>光年の距離にあり，それをパーセクに直すと約 </a:t>
            </a:r>
            <a:r>
              <a:rPr lang="en-US" altLang="ja-JP" b="0" i="0" dirty="0">
                <a:solidFill>
                  <a:srgbClr val="000000"/>
                </a:solidFill>
                <a:effectLst/>
                <a:latin typeface="Arial" panose="020B0604020202020204" pitchFamily="34" charset="0"/>
              </a:rPr>
              <a:t>1.3 pc </a:t>
            </a:r>
            <a:r>
              <a:rPr lang="ja-JP" altLang="en-US" b="0" i="0" dirty="0">
                <a:solidFill>
                  <a:srgbClr val="000000"/>
                </a:solidFill>
                <a:effectLst/>
                <a:latin typeface="Arial" panose="020B0604020202020204" pitchFamily="34" charset="0"/>
              </a:rPr>
              <a:t>です． このようにパーセクは太陽系から比較的近い星の距離を表すのに便利な単位になっています．</a:t>
            </a:r>
          </a:p>
          <a:p>
            <a:pPr algn="l" fontAlgn="base"/>
            <a:endParaRPr lang="ja-JP" altLang="en-US" b="0" i="0" dirty="0">
              <a:solidFill>
                <a:srgbClr val="222222"/>
              </a:solidFill>
              <a:effectLst/>
              <a:latin typeface="Open Sans" panose="020B0604020202020204" pitchFamily="34"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E55BAF99-145A-4A58-B71D-0DD6354E2CEA}" type="slidenum">
              <a:rPr lang="en-US" altLang="ja-JP" smtClean="0"/>
              <a:pPr/>
              <a:t>24</a:t>
            </a:fld>
            <a:endParaRPr lang="en-US" altLang="ja-JP" dirty="0"/>
          </a:p>
        </p:txBody>
      </p:sp>
    </p:spTree>
    <p:extLst>
      <p:ext uri="{BB962C8B-B14F-4D97-AF65-F5344CB8AC3E}">
        <p14:creationId xmlns:p14="http://schemas.microsoft.com/office/powerpoint/2010/main" val="35417679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0" i="0" dirty="0">
                <a:effectLst/>
                <a:latin typeface="Meiryo" panose="020B0604030504040204" pitchFamily="50" charset="-128"/>
                <a:ea typeface="Meiryo" panose="020B0604030504040204" pitchFamily="50" charset="-128"/>
                <a:hlinkClick r:id="rId3"/>
              </a:rPr>
              <a:t>恒星の色</a:t>
            </a:r>
            <a:r>
              <a:rPr lang="ja-JP" altLang="en-US" b="0" i="0" dirty="0">
                <a:solidFill>
                  <a:srgbClr val="000000"/>
                </a:solidFill>
                <a:effectLst/>
                <a:latin typeface="Meiryo" panose="020B0604030504040204" pitchFamily="50" charset="-128"/>
                <a:ea typeface="Meiryo" panose="020B0604030504040204" pitchFamily="50" charset="-128"/>
              </a:rPr>
              <a:t>は、その恒星が出している光の波長の中で一番強い波長によって決まる。表面温度が高くなるほどその波長は短く（青白っぽく、紫っぽく）なり、表面温度が低いほどその波長は長く（赤っぽく）なる。</a:t>
            </a:r>
            <a:endParaRPr lang="en-US" altLang="ja-JP" b="0" i="0" dirty="0">
              <a:solidFill>
                <a:srgbClr val="000000"/>
              </a:solidFill>
              <a:effectLst/>
              <a:latin typeface="Meiryo" panose="020B0604030504040204" pitchFamily="50" charset="-128"/>
              <a:ea typeface="Meiryo" panose="020B0604030504040204" pitchFamily="50" charset="-128"/>
            </a:endParaRPr>
          </a:p>
          <a:p>
            <a:pPr algn="l" latinLnBrk="1"/>
            <a:r>
              <a:rPr lang="ja-JP" altLang="en-US" b="0" i="0" dirty="0">
                <a:solidFill>
                  <a:srgbClr val="505050"/>
                </a:solidFill>
                <a:effectLst/>
                <a:latin typeface="Noto Sans CJK JP"/>
              </a:rPr>
              <a:t>夜空で輝いている星は、自らが光を発している「恒星」であり、太陽と同じように高温のガスが球状に集まっています。</a:t>
            </a:r>
            <a:br>
              <a:rPr lang="ja-JP" altLang="en-US" b="0" i="0" dirty="0">
                <a:solidFill>
                  <a:srgbClr val="505050"/>
                </a:solidFill>
                <a:effectLst/>
                <a:latin typeface="Noto Sans CJK JP"/>
              </a:rPr>
            </a:br>
            <a:r>
              <a:rPr lang="ja-JP" altLang="en-US" b="0" i="0" dirty="0">
                <a:solidFill>
                  <a:srgbClr val="505050"/>
                </a:solidFill>
                <a:effectLst/>
                <a:latin typeface="Noto Sans CJK JP"/>
              </a:rPr>
              <a:t>恒星の中心部では「核融合反応」が起き、膨大なエネルギー反応が発生して、このエネルギーをもとに、恒星は高温を保ち続けているのです。</a:t>
            </a:r>
          </a:p>
          <a:p>
            <a:pPr algn="l" latinLnBrk="1"/>
            <a:r>
              <a:rPr lang="ja-JP" altLang="en-US" b="0" i="0" dirty="0">
                <a:solidFill>
                  <a:srgbClr val="505050"/>
                </a:solidFill>
                <a:effectLst/>
                <a:latin typeface="Noto Sans CJK JP"/>
              </a:rPr>
              <a:t>そして、星の色の違いは、その星の表面温度に由来しています。</a:t>
            </a:r>
            <a:br>
              <a:rPr lang="ja-JP" altLang="en-US" b="0" i="0" dirty="0">
                <a:solidFill>
                  <a:srgbClr val="505050"/>
                </a:solidFill>
                <a:effectLst/>
                <a:latin typeface="Noto Sans CJK JP"/>
              </a:rPr>
            </a:br>
            <a:r>
              <a:rPr lang="ja-JP" altLang="en-US" b="0" i="0" dirty="0">
                <a:solidFill>
                  <a:srgbClr val="505050"/>
                </a:solidFill>
                <a:effectLst/>
                <a:latin typeface="Noto Sans CJK JP"/>
              </a:rPr>
              <a:t>暖められたガスがその温度に応じて色の変化を引き起こしているのだとか。</a:t>
            </a:r>
          </a:p>
          <a:p>
            <a:pPr algn="l" latinLnBrk="1"/>
            <a:r>
              <a:rPr lang="ja-JP" altLang="en-US" b="0" i="0" dirty="0">
                <a:solidFill>
                  <a:srgbClr val="505050"/>
                </a:solidFill>
                <a:effectLst/>
                <a:latin typeface="Noto Sans CJK JP"/>
              </a:rPr>
              <a:t>一般に高温の物体は、温度に応じて色を変化させます。</a:t>
            </a:r>
            <a:br>
              <a:rPr lang="ja-JP" altLang="en-US" b="0" i="0" dirty="0">
                <a:solidFill>
                  <a:srgbClr val="505050"/>
                </a:solidFill>
                <a:effectLst/>
                <a:latin typeface="Noto Sans CJK JP"/>
              </a:rPr>
            </a:br>
            <a:r>
              <a:rPr lang="ja-JP" altLang="en-US" b="0" i="0" dirty="0">
                <a:solidFill>
                  <a:srgbClr val="505050"/>
                </a:solidFill>
                <a:effectLst/>
                <a:latin typeface="Noto Sans CJK JP"/>
              </a:rPr>
              <a:t>この現象のことを「熱放射」と呼びます。</a:t>
            </a:r>
          </a:p>
          <a:p>
            <a:pPr algn="l" latinLnBrk="1"/>
            <a:r>
              <a:rPr lang="ja-JP" altLang="en-US" b="0" i="0" dirty="0">
                <a:solidFill>
                  <a:srgbClr val="505050"/>
                </a:solidFill>
                <a:effectLst/>
                <a:latin typeface="Noto Sans CJK JP"/>
              </a:rPr>
              <a:t>色の変化は高温になるにつれて、「赤→オレンジ→黄→白や青」という具合に、その色を変えていきます。</a:t>
            </a:r>
            <a:br>
              <a:rPr lang="ja-JP" altLang="en-US" b="0" i="0" dirty="0">
                <a:solidFill>
                  <a:srgbClr val="505050"/>
                </a:solidFill>
                <a:effectLst/>
                <a:latin typeface="Noto Sans CJK JP"/>
              </a:rPr>
            </a:br>
            <a:r>
              <a:rPr lang="ja-JP" altLang="en-US" b="0" i="0" dirty="0">
                <a:solidFill>
                  <a:srgbClr val="505050"/>
                </a:solidFill>
                <a:effectLst/>
                <a:latin typeface="Noto Sans CJK JP"/>
              </a:rPr>
              <a:t>赤く見える方が熱いようにイメージされがちですが、実はその逆で、熱放射においては青い方が高温のようです。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E55BAF99-145A-4A58-B71D-0DD6354E2CEA}" type="slidenum">
              <a:rPr lang="en-US" altLang="ja-JP" smtClean="0"/>
              <a:pPr/>
              <a:t>25</a:t>
            </a:fld>
            <a:endParaRPr lang="en-US" altLang="ja-JP" dirty="0"/>
          </a:p>
        </p:txBody>
      </p:sp>
    </p:spTree>
    <p:extLst>
      <p:ext uri="{BB962C8B-B14F-4D97-AF65-F5344CB8AC3E}">
        <p14:creationId xmlns:p14="http://schemas.microsoft.com/office/powerpoint/2010/main" val="4661400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txBox="1">
            <a:spLocks noGrp="1" noChangeArrowheads="1"/>
          </p:cNvSpPr>
          <p:nvPr/>
        </p:nvSpPr>
        <p:spPr bwMode="auto">
          <a:xfrm>
            <a:off x="3884613" y="9445625"/>
            <a:ext cx="29718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46" tIns="46273" rIns="92546" bIns="46273" anchor="b"/>
          <a:lstStyle>
            <a:lvl1pPr defTabSz="925513"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defTabSz="925513"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defTabSz="925513"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925513"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defTabSz="925513"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925513"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925513"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925513"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925513"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r" eaLnBrk="1" hangingPunct="1"/>
            <a:fld id="{67D9B0BC-74EE-4374-A86A-11CD4A4E4F27}" type="slidenum">
              <a:rPr lang="en-US" altLang="ja-JP" sz="1800">
                <a:latin typeface="游ゴシック" panose="020B0400000000000000" pitchFamily="50" charset="-128"/>
              </a:rPr>
              <a:pPr algn="r" eaLnBrk="1" hangingPunct="1"/>
              <a:t>26</a:t>
            </a:fld>
            <a:endParaRPr lang="en-US" altLang="ja-JP" sz="1800" dirty="0">
              <a:latin typeface="游ゴシック" panose="020B0400000000000000" pitchFamily="50" charset="-128"/>
            </a:endParaRPr>
          </a:p>
        </p:txBody>
      </p:sp>
      <p:sp>
        <p:nvSpPr>
          <p:cNvPr id="71682" name="Rectangle 2"/>
          <p:cNvSpPr>
            <a:spLocks noGrp="1" noRot="1" noChangeAspect="1" noChangeArrowheads="1" noTextEdit="1"/>
          </p:cNvSpPr>
          <p:nvPr>
            <p:ph type="sldImg"/>
          </p:nvPr>
        </p:nvSpPr>
        <p:spPr>
          <a:solidFill>
            <a:srgbClr val="FFFFFF"/>
          </a:solidFill>
          <a:ln/>
        </p:spPr>
      </p:sp>
      <p:sp>
        <p:nvSpPr>
          <p:cNvPr id="71683"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spcBef>
                <a:spcPct val="0"/>
              </a:spcBef>
            </a:pPr>
            <a:endParaRPr lang="ja-JP" altLang="en-US" sz="1800">
              <a:ea typeface="ＭＳ Ｐゴシック" panose="020B0600070205080204" pitchFamily="50" charset="-128"/>
            </a:endParaRPr>
          </a:p>
        </p:txBody>
      </p:sp>
      <p:sp>
        <p:nvSpPr>
          <p:cNvPr id="71684" name="スライド番号プレースホルダー 1"/>
          <p:cNvSpPr txBox="1">
            <a:spLocks noGrp="1"/>
          </p:cNvSpPr>
          <p:nvPr/>
        </p:nvSpPr>
        <p:spPr bwMode="auto">
          <a:xfrm>
            <a:off x="3884613" y="9445625"/>
            <a:ext cx="29718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46" tIns="46273" rIns="92546" bIns="46273" anchor="b"/>
          <a:lstStyle>
            <a:lvl1pPr defTabSz="925513"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defTabSz="925513"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defTabSz="925513"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925513"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defTabSz="925513"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925513"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925513"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925513"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925513"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r" eaLnBrk="1" hangingPunct="1"/>
            <a:fld id="{255D45C6-C647-44F4-83CF-6CFA2E3C0BB1}" type="slidenum">
              <a:rPr lang="en-US" altLang="ja-JP" sz="1800">
                <a:latin typeface="游ゴシック" panose="020B0400000000000000" pitchFamily="50" charset="-128"/>
              </a:rPr>
              <a:pPr algn="r" eaLnBrk="1" hangingPunct="1"/>
              <a:t>26</a:t>
            </a:fld>
            <a:endParaRPr lang="en-US" altLang="ja-JP" sz="1800" dirty="0">
              <a:latin typeface="游ゴシック" panose="020B0400000000000000" pitchFamily="50" charset="-128"/>
            </a:endParaRPr>
          </a:p>
        </p:txBody>
      </p:sp>
    </p:spTree>
    <p:extLst>
      <p:ext uri="{BB962C8B-B14F-4D97-AF65-F5344CB8AC3E}">
        <p14:creationId xmlns:p14="http://schemas.microsoft.com/office/powerpoint/2010/main" val="30241747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D97AB7-7F45-2446-BD33-413F4E494A1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9D4184E-4EC2-C849-ED60-AC144AA2FEC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4663131-78E8-9E5E-9DCD-59245F9BCEB7}"/>
              </a:ext>
            </a:extLst>
          </p:cNvPr>
          <p:cNvSpPr>
            <a:spLocks noGrp="1"/>
          </p:cNvSpPr>
          <p:nvPr>
            <p:ph type="body" idx="1"/>
          </p:nvPr>
        </p:nvSpPr>
        <p:spPr/>
        <p:txBody>
          <a:bodyPr/>
          <a:lstStyle/>
          <a:p>
            <a:pPr algn="l"/>
            <a:endParaRPr lang="en-US" altLang="ja-JP" b="0" i="0" dirty="0">
              <a:solidFill>
                <a:srgbClr val="000000"/>
              </a:solidFill>
              <a:effectLst/>
              <a:latin typeface="Helvetica Neue"/>
            </a:endParaRPr>
          </a:p>
          <a:p>
            <a:pPr algn="l"/>
            <a:endParaRPr lang="en-US" altLang="ja-JP" b="0" i="0" dirty="0">
              <a:solidFill>
                <a:srgbClr val="000000"/>
              </a:solidFill>
              <a:effectLst/>
              <a:latin typeface="Helvetica Neue"/>
            </a:endParaRPr>
          </a:p>
          <a:p>
            <a:endParaRPr kumimoji="1" lang="ja-JP" altLang="en-US" dirty="0"/>
          </a:p>
        </p:txBody>
      </p:sp>
      <p:sp>
        <p:nvSpPr>
          <p:cNvPr id="4" name="スライド番号プレースホルダー 3">
            <a:extLst>
              <a:ext uri="{FF2B5EF4-FFF2-40B4-BE49-F238E27FC236}">
                <a16:creationId xmlns:a16="http://schemas.microsoft.com/office/drawing/2014/main" id="{2C8A2D28-C017-2150-E27C-0970E104F7E7}"/>
              </a:ext>
            </a:extLst>
          </p:cNvPr>
          <p:cNvSpPr>
            <a:spLocks noGrp="1"/>
          </p:cNvSpPr>
          <p:nvPr>
            <p:ph type="sldNum" sz="quarter" idx="5"/>
          </p:nvPr>
        </p:nvSpPr>
        <p:spPr/>
        <p:txBody>
          <a:bodyPr/>
          <a:lstStyle/>
          <a:p>
            <a:fld id="{E55BAF99-145A-4A58-B71D-0DD6354E2CEA}" type="slidenum">
              <a:rPr lang="en-US" altLang="ja-JP" smtClean="0"/>
              <a:pPr/>
              <a:t>27</a:t>
            </a:fld>
            <a:endParaRPr lang="en-US" altLang="ja-JP" dirty="0"/>
          </a:p>
        </p:txBody>
      </p:sp>
    </p:spTree>
    <p:extLst>
      <p:ext uri="{BB962C8B-B14F-4D97-AF65-F5344CB8AC3E}">
        <p14:creationId xmlns:p14="http://schemas.microsoft.com/office/powerpoint/2010/main" val="9152014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7B3F3-1BCC-055F-3D5C-A2D50914D8D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8C6409B1-0DEB-2966-7BAC-BBB13B699E3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B3CA7D72-125D-2781-DE0A-470BF9A561DD}"/>
              </a:ext>
            </a:extLst>
          </p:cNvPr>
          <p:cNvSpPr>
            <a:spLocks noGrp="1"/>
          </p:cNvSpPr>
          <p:nvPr>
            <p:ph type="body" idx="1"/>
          </p:nvPr>
        </p:nvSpPr>
        <p:spPr/>
        <p:txBody>
          <a:bodyPr/>
          <a:lstStyle/>
          <a:p>
            <a:pPr algn="l"/>
            <a:endParaRPr lang="en-US" altLang="ja-JP" b="0" i="0" dirty="0">
              <a:solidFill>
                <a:srgbClr val="000000"/>
              </a:solidFill>
              <a:effectLst/>
              <a:latin typeface="Helvetica Neue"/>
            </a:endParaRPr>
          </a:p>
          <a:p>
            <a:pPr algn="l"/>
            <a:endParaRPr lang="en-US" altLang="ja-JP" b="0" i="0" dirty="0">
              <a:solidFill>
                <a:srgbClr val="000000"/>
              </a:solidFill>
              <a:effectLst/>
              <a:latin typeface="Helvetica Neue"/>
            </a:endParaRPr>
          </a:p>
          <a:p>
            <a:endParaRPr kumimoji="1" lang="ja-JP" altLang="en-US" dirty="0"/>
          </a:p>
        </p:txBody>
      </p:sp>
      <p:sp>
        <p:nvSpPr>
          <p:cNvPr id="4" name="スライド番号プレースホルダー 3">
            <a:extLst>
              <a:ext uri="{FF2B5EF4-FFF2-40B4-BE49-F238E27FC236}">
                <a16:creationId xmlns:a16="http://schemas.microsoft.com/office/drawing/2014/main" id="{82314E61-AD3D-47F7-96AC-AA4E85BA0A28}"/>
              </a:ext>
            </a:extLst>
          </p:cNvPr>
          <p:cNvSpPr>
            <a:spLocks noGrp="1"/>
          </p:cNvSpPr>
          <p:nvPr>
            <p:ph type="sldNum" sz="quarter" idx="5"/>
          </p:nvPr>
        </p:nvSpPr>
        <p:spPr/>
        <p:txBody>
          <a:bodyPr/>
          <a:lstStyle/>
          <a:p>
            <a:fld id="{E55BAF99-145A-4A58-B71D-0DD6354E2CEA}" type="slidenum">
              <a:rPr lang="en-US" altLang="ja-JP" smtClean="0"/>
              <a:pPr/>
              <a:t>28</a:t>
            </a:fld>
            <a:endParaRPr lang="en-US" altLang="ja-JP" dirty="0"/>
          </a:p>
        </p:txBody>
      </p:sp>
    </p:spTree>
    <p:extLst>
      <p:ext uri="{BB962C8B-B14F-4D97-AF65-F5344CB8AC3E}">
        <p14:creationId xmlns:p14="http://schemas.microsoft.com/office/powerpoint/2010/main" val="41525978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ctr"/>
            <a:r>
              <a:rPr lang="en-US" altLang="ja-JP" b="1" i="0" dirty="0">
                <a:solidFill>
                  <a:srgbClr val="FFFFFF"/>
                </a:solidFill>
                <a:effectLst/>
                <a:latin typeface="Helvetica" panose="020B0604020202020204" pitchFamily="34" charset="0"/>
              </a:rPr>
              <a:t>Q</a:t>
            </a:r>
          </a:p>
          <a:p>
            <a:pPr algn="l"/>
            <a:r>
              <a:rPr lang="ja-JP" altLang="en-US" b="1" i="0" dirty="0">
                <a:solidFill>
                  <a:srgbClr val="666666"/>
                </a:solidFill>
                <a:effectLst/>
                <a:latin typeface="MuseoSlab500Regular"/>
              </a:rPr>
              <a:t>三日月の日でも、月を眺めるとぼんやりと円く見えることがあります。なぜでしょうか？</a:t>
            </a:r>
          </a:p>
          <a:p>
            <a:pPr algn="ctr"/>
            <a:r>
              <a:rPr lang="en-US" altLang="ja-JP" b="1" i="0" dirty="0">
                <a:solidFill>
                  <a:srgbClr val="FFFFFF"/>
                </a:solidFill>
                <a:effectLst/>
                <a:latin typeface="Helvetica" panose="020B0604020202020204" pitchFamily="34" charset="0"/>
              </a:rPr>
              <a:t>A</a:t>
            </a:r>
          </a:p>
          <a:p>
            <a:pPr algn="l"/>
            <a:r>
              <a:rPr lang="ja-JP" altLang="en-US" b="0" i="0" dirty="0">
                <a:solidFill>
                  <a:srgbClr val="666666"/>
                </a:solidFill>
                <a:effectLst/>
                <a:latin typeface="Helvetica" panose="020B0604020202020204" pitchFamily="34" charset="0"/>
              </a:rPr>
              <a:t>﻿夕方の三日月をみると、光が当たっていない部分が確かにぼんやりと見えることがありますね。これは「地球照」</a:t>
            </a:r>
            <a:r>
              <a:rPr lang="en-US" altLang="ja-JP" b="0" i="0" dirty="0">
                <a:solidFill>
                  <a:srgbClr val="666666"/>
                </a:solidFill>
                <a:effectLst/>
                <a:latin typeface="Helvetica" panose="020B0604020202020204" pitchFamily="34" charset="0"/>
              </a:rPr>
              <a:t>(</a:t>
            </a:r>
            <a:r>
              <a:rPr lang="ja-JP" altLang="en-US" b="0" i="0" dirty="0">
                <a:solidFill>
                  <a:srgbClr val="666666"/>
                </a:solidFill>
                <a:effectLst/>
                <a:latin typeface="Helvetica" panose="020B0604020202020204" pitchFamily="34" charset="0"/>
              </a:rPr>
              <a:t>ちきゅうしょう</a:t>
            </a:r>
            <a:r>
              <a:rPr lang="en-US" altLang="ja-JP" b="0" i="0" dirty="0">
                <a:solidFill>
                  <a:srgbClr val="666666"/>
                </a:solidFill>
                <a:effectLst/>
                <a:latin typeface="Helvetica" panose="020B0604020202020204" pitchFamily="34" charset="0"/>
              </a:rPr>
              <a:t>)</a:t>
            </a:r>
            <a:r>
              <a:rPr lang="ja-JP" altLang="en-US" b="0" i="0" dirty="0">
                <a:solidFill>
                  <a:srgbClr val="666666"/>
                </a:solidFill>
                <a:effectLst/>
                <a:latin typeface="Helvetica" panose="020B0604020202020204" pitchFamily="34" charset="0"/>
              </a:rPr>
              <a:t>という現象です。つまり、地球に照らされて光っているのです。</a:t>
            </a:r>
            <a:br>
              <a:rPr lang="ja-JP" altLang="en-US" b="0" i="0" dirty="0">
                <a:solidFill>
                  <a:srgbClr val="666666"/>
                </a:solidFill>
                <a:effectLst/>
                <a:latin typeface="Helvetica" panose="020B0604020202020204" pitchFamily="34" charset="0"/>
              </a:rPr>
            </a:br>
            <a:r>
              <a:rPr lang="ja-JP" altLang="en-US" b="0" i="0" dirty="0">
                <a:solidFill>
                  <a:srgbClr val="666666"/>
                </a:solidFill>
                <a:effectLst/>
                <a:latin typeface="Helvetica" panose="020B0604020202020204" pitchFamily="34" charset="0"/>
              </a:rPr>
              <a:t>太陽の光が一度地球に達し、地球からの照り返しを月の影の部分をほんのりと浮かび上がらせているのです。</a:t>
            </a:r>
          </a:p>
          <a:p>
            <a:pPr algn="l"/>
            <a:r>
              <a:rPr lang="ja-JP" altLang="en-US" b="0" i="0" dirty="0">
                <a:solidFill>
                  <a:srgbClr val="666666"/>
                </a:solidFill>
                <a:effectLst/>
                <a:latin typeface="Helvetica" panose="020B0604020202020204" pitchFamily="34" charset="0"/>
              </a:rPr>
              <a:t>特に地球照は、月が細いときに目立ちます。</a:t>
            </a:r>
            <a:br>
              <a:rPr lang="ja-JP" altLang="en-US" b="0" i="0" dirty="0">
                <a:solidFill>
                  <a:srgbClr val="666666"/>
                </a:solidFill>
                <a:effectLst/>
                <a:latin typeface="Helvetica" panose="020B0604020202020204" pitchFamily="34" charset="0"/>
              </a:rPr>
            </a:br>
            <a:r>
              <a:rPr lang="ja-JP" altLang="en-US" b="0" i="0" dirty="0">
                <a:solidFill>
                  <a:srgbClr val="666666"/>
                </a:solidFill>
                <a:effectLst/>
                <a:latin typeface="Helvetica" panose="020B0604020202020204" pitchFamily="34" charset="0"/>
              </a:rPr>
              <a:t>これは、月の明るい部分が少なくて地球照の暗い部分が目立つだけでなく、実際に地球照の部分も明るいのです。</a:t>
            </a:r>
            <a:br>
              <a:rPr lang="ja-JP" altLang="en-US" b="0" i="0" dirty="0">
                <a:solidFill>
                  <a:srgbClr val="666666"/>
                </a:solidFill>
                <a:effectLst/>
                <a:latin typeface="Helvetica" panose="020B0604020202020204" pitchFamily="34" charset="0"/>
              </a:rPr>
            </a:br>
            <a:r>
              <a:rPr lang="ja-JP" altLang="en-US" b="0" i="0" dirty="0">
                <a:solidFill>
                  <a:srgbClr val="666666"/>
                </a:solidFill>
                <a:effectLst/>
                <a:latin typeface="Helvetica" panose="020B0604020202020204" pitchFamily="34" charset="0"/>
              </a:rPr>
              <a:t>月が地球から見ると細く見える場合は、月は地球から太陽の方向にあります。すなわち、月から見ると地球はほぼ満月に近い形に見えるのです。そのために、地球からの太陽光の照り返しの量も多く、地球照が明るく見えるのです。</a:t>
            </a:r>
            <a:endParaRPr lang="en-US" altLang="ja-JP" b="0" i="0" dirty="0">
              <a:solidFill>
                <a:srgbClr val="666666"/>
              </a:solidFill>
              <a:effectLst/>
              <a:latin typeface="Helvetica" panose="020B0604020202020204" pitchFamily="34" charset="0"/>
            </a:endParaRPr>
          </a:p>
          <a:p>
            <a:pPr algn="l"/>
            <a:r>
              <a:rPr lang="ja-JP" altLang="en-US" b="0" i="0" dirty="0">
                <a:solidFill>
                  <a:srgbClr val="000000"/>
                </a:solidFill>
                <a:effectLst/>
                <a:latin typeface="ヒラギノ角ゴ Pro W3"/>
              </a:rPr>
              <a:t>　</a:t>
            </a:r>
            <a:r>
              <a:rPr lang="ja-JP" altLang="en-US" b="1" i="0" dirty="0">
                <a:solidFill>
                  <a:srgbClr val="000000"/>
                </a:solidFill>
                <a:effectLst/>
                <a:latin typeface="ヒラギノ角ゴ Pro W3"/>
              </a:rPr>
              <a:t>「満月」と「満地球」の明るさ比較</a:t>
            </a:r>
            <a:br>
              <a:rPr lang="ja-JP" altLang="en-US" dirty="0"/>
            </a:br>
            <a:br>
              <a:rPr lang="ja-JP" altLang="en-US" dirty="0"/>
            </a:br>
            <a:r>
              <a:rPr lang="ja-JP" altLang="en-US" b="0" i="0" dirty="0">
                <a:solidFill>
                  <a:srgbClr val="000000"/>
                </a:solidFill>
                <a:effectLst/>
                <a:latin typeface="ヒラギノ角ゴ Pro W3"/>
              </a:rPr>
              <a:t>満月はいいとして、「満地球」なんて言う言葉はありませんが、ここでは説明のためこの変な言葉を使わせていただきます。</a:t>
            </a:r>
            <a:br>
              <a:rPr lang="ja-JP" altLang="en-US" dirty="0"/>
            </a:br>
            <a:r>
              <a:rPr lang="ja-JP" altLang="en-US" dirty="0"/>
              <a:t>満月と満地球の面積比較</a:t>
            </a:r>
            <a:br>
              <a:rPr lang="ja-JP" altLang="en-US" dirty="0"/>
            </a:br>
            <a:r>
              <a:rPr lang="ja-JP" altLang="en-US" dirty="0"/>
              <a:t>月の半径は</a:t>
            </a:r>
            <a:r>
              <a:rPr lang="ja-JP" altLang="en-US" b="1" dirty="0"/>
              <a:t>約</a:t>
            </a:r>
            <a:r>
              <a:rPr lang="en-US" altLang="ja-JP" b="1" dirty="0"/>
              <a:t>1740km</a:t>
            </a:r>
            <a:r>
              <a:rPr lang="ja-JP" altLang="en-US" dirty="0"/>
              <a:t>。対して地球の半径は</a:t>
            </a:r>
            <a:r>
              <a:rPr lang="ja-JP" altLang="en-US" b="1" dirty="0"/>
              <a:t>約</a:t>
            </a:r>
            <a:r>
              <a:rPr lang="en-US" altLang="ja-JP" b="1" dirty="0"/>
              <a:t>6380km</a:t>
            </a:r>
            <a:r>
              <a:rPr lang="ja-JP" altLang="en-US" dirty="0"/>
              <a:t>。そうすると地球で見上げる満月の面積と、月面からみた満地球の面積の比率は</a:t>
            </a:r>
            <a:br>
              <a:rPr lang="ja-JP" altLang="en-US" dirty="0"/>
            </a:br>
            <a:r>
              <a:rPr lang="ja-JP" altLang="en-US" dirty="0"/>
              <a:t>満月の面積 </a:t>
            </a:r>
            <a:r>
              <a:rPr lang="en-US" altLang="ja-JP" dirty="0"/>
              <a:t>: </a:t>
            </a:r>
            <a:r>
              <a:rPr lang="ja-JP" altLang="en-US" dirty="0"/>
              <a:t>満地球の面積</a:t>
            </a:r>
            <a:br>
              <a:rPr lang="ja-JP" altLang="en-US" dirty="0"/>
            </a:br>
            <a:r>
              <a:rPr lang="ja-JP" altLang="en-US" dirty="0"/>
              <a:t>　　　＝ </a:t>
            </a:r>
            <a:r>
              <a:rPr lang="en-US" altLang="ja-JP" dirty="0"/>
              <a:t>(1740 * 1740) : (6380 * 6380) ≒ </a:t>
            </a:r>
            <a:r>
              <a:rPr lang="en-US" altLang="ja-JP" b="1" dirty="0"/>
              <a:t>1 : 13.4</a:t>
            </a:r>
            <a:r>
              <a:rPr lang="ja-JP" altLang="en-US" dirty="0"/>
              <a:t>となります。地球は大きいですね。</a:t>
            </a:r>
            <a:br>
              <a:rPr lang="ja-JP" altLang="en-US" dirty="0"/>
            </a:br>
            <a:r>
              <a:rPr lang="ja-JP" altLang="en-US" dirty="0"/>
              <a:t> </a:t>
            </a:r>
            <a:br>
              <a:rPr lang="ja-JP" altLang="en-US" dirty="0"/>
            </a:br>
            <a:r>
              <a:rPr lang="ja-JP" altLang="en-US" dirty="0"/>
              <a:t>満月と満地球の反射能比較</a:t>
            </a:r>
            <a:br>
              <a:rPr lang="ja-JP" altLang="en-US" dirty="0"/>
            </a:br>
            <a:r>
              <a:rPr lang="ja-JP" altLang="en-US" dirty="0"/>
              <a:t>反射能とは光をどれだけ反射するかという割合のこと。数字が大きくなるほど光を良く反射します。</a:t>
            </a:r>
            <a:br>
              <a:rPr lang="ja-JP" altLang="en-US" dirty="0"/>
            </a:br>
            <a:r>
              <a:rPr lang="ja-JP" altLang="en-US" dirty="0"/>
              <a:t>　月の反射能 </a:t>
            </a:r>
            <a:r>
              <a:rPr lang="en-US" altLang="ja-JP" dirty="0"/>
              <a:t>: </a:t>
            </a:r>
            <a:r>
              <a:rPr lang="ja-JP" altLang="en-US" dirty="0"/>
              <a:t>地球の反射能</a:t>
            </a:r>
            <a:br>
              <a:rPr lang="ja-JP" altLang="en-US" dirty="0"/>
            </a:br>
            <a:r>
              <a:rPr lang="ja-JP" altLang="en-US" dirty="0"/>
              <a:t>　　　＝ </a:t>
            </a:r>
            <a:r>
              <a:rPr lang="en-US" altLang="ja-JP" dirty="0"/>
              <a:t>0.06 : 0.30 </a:t>
            </a:r>
            <a:r>
              <a:rPr lang="ja-JP" altLang="en-US" dirty="0"/>
              <a:t>＝ </a:t>
            </a:r>
            <a:r>
              <a:rPr lang="en-US" altLang="ja-JP" b="1" dirty="0"/>
              <a:t>1 : 5</a:t>
            </a:r>
            <a:r>
              <a:rPr lang="ja-JP" altLang="en-US" dirty="0"/>
              <a:t>明るく見える月ですが、反射能は</a:t>
            </a:r>
            <a:r>
              <a:rPr lang="en-US" altLang="ja-JP" dirty="0"/>
              <a:t>0.06</a:t>
            </a:r>
            <a:r>
              <a:rPr lang="ja-JP" altLang="en-US" dirty="0"/>
              <a:t>（</a:t>
            </a:r>
            <a:r>
              <a:rPr lang="en-US" altLang="ja-JP" dirty="0"/>
              <a:t>6%</a:t>
            </a:r>
            <a:r>
              <a:rPr lang="ja-JP" altLang="en-US" dirty="0"/>
              <a:t>しか光を反射しない）と意外なほど小さな値です。</a:t>
            </a:r>
            <a:br>
              <a:rPr lang="ja-JP" altLang="en-US" dirty="0"/>
            </a:br>
            <a:r>
              <a:rPr lang="ja-JP" altLang="en-US" dirty="0"/>
              <a:t> </a:t>
            </a:r>
            <a:br>
              <a:rPr lang="ja-JP" altLang="en-US" dirty="0"/>
            </a:br>
            <a:r>
              <a:rPr lang="ja-JP" altLang="en-US" dirty="0"/>
              <a:t>満月と満地球の明るさ比較</a:t>
            </a:r>
            <a:br>
              <a:rPr lang="ja-JP" altLang="en-US" dirty="0"/>
            </a:br>
            <a:r>
              <a:rPr lang="ja-JP" altLang="en-US" dirty="0"/>
              <a:t>　満月の明るさ </a:t>
            </a:r>
            <a:r>
              <a:rPr lang="en-US" altLang="ja-JP" dirty="0"/>
              <a:t>: </a:t>
            </a:r>
            <a:r>
              <a:rPr lang="ja-JP" altLang="en-US" dirty="0"/>
              <a:t>満地球の明るさ</a:t>
            </a:r>
            <a:br>
              <a:rPr lang="ja-JP" altLang="en-US" dirty="0"/>
            </a:br>
            <a:r>
              <a:rPr lang="ja-JP" altLang="en-US" dirty="0"/>
              <a:t>　　　＝ </a:t>
            </a:r>
            <a:r>
              <a:rPr lang="en-US" altLang="ja-JP" dirty="0"/>
              <a:t>1 : 13.4 * 5 </a:t>
            </a:r>
            <a:r>
              <a:rPr lang="ja-JP" altLang="en-US" dirty="0"/>
              <a:t>＝ </a:t>
            </a:r>
            <a:r>
              <a:rPr lang="en-US" altLang="ja-JP" b="1" dirty="0">
                <a:solidFill>
                  <a:srgbClr val="FF0000"/>
                </a:solidFill>
                <a:effectLst/>
              </a:rPr>
              <a:t>1 : 67</a:t>
            </a:r>
            <a:endParaRPr lang="ja-JP" altLang="en-US" b="0" i="0" dirty="0">
              <a:solidFill>
                <a:srgbClr val="666666"/>
              </a:solidFill>
              <a:effectLst/>
              <a:latin typeface="Helvetica" panose="020B0604020202020204" pitchFamily="34"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E55BAF99-145A-4A58-B71D-0DD6354E2CEA}" type="slidenum">
              <a:rPr lang="en-US" altLang="ja-JP" smtClean="0"/>
              <a:pPr/>
              <a:t>29</a:t>
            </a:fld>
            <a:endParaRPr lang="en-US" altLang="ja-JP" dirty="0"/>
          </a:p>
        </p:txBody>
      </p:sp>
    </p:spTree>
    <p:extLst>
      <p:ext uri="{BB962C8B-B14F-4D97-AF65-F5344CB8AC3E}">
        <p14:creationId xmlns:p14="http://schemas.microsoft.com/office/powerpoint/2010/main" val="4646036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FCFA7-C374-AD7F-A7DE-6147206E623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621EE21-BECB-3D3B-2B30-C5658CC883E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51981B65-474A-5CCF-BF39-83DB537BCC9A}"/>
              </a:ext>
            </a:extLst>
          </p:cNvPr>
          <p:cNvSpPr>
            <a:spLocks noGrp="1"/>
          </p:cNvSpPr>
          <p:nvPr>
            <p:ph type="body" idx="1"/>
          </p:nvPr>
        </p:nvSpPr>
        <p:spPr/>
        <p:txBody>
          <a:bodyPr/>
          <a:lstStyle/>
          <a:p>
            <a:br>
              <a:rPr lang="ja-JP" altLang="en-US" dirty="0"/>
            </a:br>
            <a:r>
              <a:rPr kumimoji="1" lang="ja-JP" altLang="en-US" sz="1200" kern="1200" dirty="0">
                <a:solidFill>
                  <a:schemeClr val="tx1"/>
                </a:solidFill>
                <a:effectLst/>
                <a:latin typeface="游ゴシック" panose="020B0400000000000000" pitchFamily="50" charset="-128"/>
                <a:ea typeface="ＭＳ Ｐ明朝" pitchFamily="18" charset="-128"/>
                <a:cs typeface="+mn-cs"/>
              </a:rPr>
              <a:t>　地球のすぐ外側を公転している火星は、その赤い輝きからローマ神話の軍神マースの名でよばれます。また、私たちが火星とよぶのも、中国古代の哲学である五行説（世界は木・火・土・金・水の５つの要素でできているという考え方）から赤い火の要素の惑星とされるからです。さてそれでは、火星はなぜ赤いのでしょうか。火星の表面には明るい赤かっ色の地域と色彩のはっきりしない暗い地域がありますが、表面の７割以上は赤かっ色の地域でしめられています。つまり、火星の表面は赤い土でおおわれているのです。これが、火星が赤く輝く理由なのです。</a:t>
            </a:r>
            <a:r>
              <a:rPr kumimoji="1" lang="en-US" altLang="ja-JP" sz="1200" kern="1200" dirty="0">
                <a:solidFill>
                  <a:schemeClr val="tx1"/>
                </a:solidFill>
                <a:effectLst/>
                <a:latin typeface="游ゴシック" panose="020B0400000000000000" pitchFamily="50" charset="-128"/>
                <a:ea typeface="ＭＳ Ｐ明朝" pitchFamily="18" charset="-128"/>
                <a:cs typeface="+mn-cs"/>
              </a:rPr>
              <a:t>1976</a:t>
            </a:r>
            <a:r>
              <a:rPr kumimoji="1" lang="ja-JP" altLang="en-US" sz="1200" kern="1200" dirty="0">
                <a:solidFill>
                  <a:schemeClr val="tx1"/>
                </a:solidFill>
                <a:effectLst/>
                <a:latin typeface="游ゴシック" panose="020B0400000000000000" pitchFamily="50" charset="-128"/>
                <a:ea typeface="ＭＳ Ｐ明朝" pitchFamily="18" charset="-128"/>
                <a:cs typeface="+mn-cs"/>
              </a:rPr>
              <a:t>年のバイキング探査機は火星の砂や土をくわしく分析し、赤かっ色は酸化第二鉄などの鉄の酸化物、すなわち鉄サビの色であることをつきとめました。火星は鉄サビでおおわれていたのです。</a:t>
            </a:r>
            <a:br>
              <a:rPr kumimoji="1" lang="ja-JP" altLang="en-US" sz="1200" kern="1200" dirty="0">
                <a:solidFill>
                  <a:schemeClr val="tx1"/>
                </a:solidFill>
                <a:effectLst/>
                <a:latin typeface="游ゴシック" panose="020B0400000000000000" pitchFamily="50" charset="-128"/>
                <a:ea typeface="ＭＳ Ｐ明朝" pitchFamily="18" charset="-128"/>
                <a:cs typeface="+mn-cs"/>
              </a:rPr>
            </a:br>
            <a:r>
              <a:rPr kumimoji="1" lang="ja-JP" altLang="en-US" sz="1200" kern="1200" dirty="0">
                <a:solidFill>
                  <a:schemeClr val="tx1"/>
                </a:solidFill>
                <a:effectLst/>
                <a:latin typeface="游ゴシック" panose="020B0400000000000000" pitchFamily="50" charset="-128"/>
                <a:ea typeface="ＭＳ Ｐ明朝" pitchFamily="18" charset="-128"/>
                <a:cs typeface="+mn-cs"/>
              </a:rPr>
              <a:t>　火星には地球の百分の１以下の薄い大気がありますが、その９５％は二酸化炭素でできています。表面気温は、夏は平均−６０℃、冬は−１２０℃です。また強い風により、ときどき砂あらしが起こりますが、この時まき上げられた細かい砂のため、火星の空はピンク色になっています。この砂あらしにより、薄暗い模様の濃淡も変化することがあるのです。</a:t>
            </a:r>
            <a:br>
              <a:rPr kumimoji="1" lang="ja-JP" altLang="en-US" sz="1200" kern="1200" dirty="0">
                <a:solidFill>
                  <a:schemeClr val="tx1"/>
                </a:solidFill>
                <a:effectLst/>
                <a:latin typeface="游ゴシック" panose="020B0400000000000000" pitchFamily="50" charset="-128"/>
                <a:ea typeface="ＭＳ Ｐ明朝" pitchFamily="18" charset="-128"/>
                <a:cs typeface="+mn-cs"/>
              </a:rPr>
            </a:br>
            <a:br>
              <a:rPr lang="ja-JP" altLang="en-US" dirty="0"/>
            </a:br>
            <a:endParaRPr kumimoji="1" lang="ja-JP" altLang="en-US" dirty="0"/>
          </a:p>
        </p:txBody>
      </p:sp>
      <p:sp>
        <p:nvSpPr>
          <p:cNvPr id="4" name="スライド番号プレースホルダー 3">
            <a:extLst>
              <a:ext uri="{FF2B5EF4-FFF2-40B4-BE49-F238E27FC236}">
                <a16:creationId xmlns:a16="http://schemas.microsoft.com/office/drawing/2014/main" id="{5C2C00E6-4569-D743-B43F-29DA670F44A5}"/>
              </a:ext>
            </a:extLst>
          </p:cNvPr>
          <p:cNvSpPr>
            <a:spLocks noGrp="1"/>
          </p:cNvSpPr>
          <p:nvPr>
            <p:ph type="sldNum" sz="quarter" idx="5"/>
          </p:nvPr>
        </p:nvSpPr>
        <p:spPr/>
        <p:txBody>
          <a:bodyPr/>
          <a:lstStyle/>
          <a:p>
            <a:fld id="{E55BAF99-145A-4A58-B71D-0DD6354E2CEA}" type="slidenum">
              <a:rPr lang="en-US" altLang="ja-JP" smtClean="0"/>
              <a:pPr/>
              <a:t>30</a:t>
            </a:fld>
            <a:endParaRPr lang="en-US" altLang="ja-JP" dirty="0"/>
          </a:p>
        </p:txBody>
      </p:sp>
    </p:spTree>
    <p:extLst>
      <p:ext uri="{BB962C8B-B14F-4D97-AF65-F5344CB8AC3E}">
        <p14:creationId xmlns:p14="http://schemas.microsoft.com/office/powerpoint/2010/main" val="17703124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b="1" i="0" dirty="0">
                <a:solidFill>
                  <a:srgbClr val="000000"/>
                </a:solidFill>
                <a:effectLst/>
                <a:latin typeface="ヒラギノ角ゴ Pro W3"/>
              </a:rPr>
              <a:t>地球からの観測</a:t>
            </a:r>
            <a:r>
              <a:rPr lang="ja-JP" altLang="en-US" b="0" i="0" dirty="0">
                <a:solidFill>
                  <a:srgbClr val="000000"/>
                </a:solidFill>
                <a:effectLst/>
                <a:latin typeface="ヒラギノ角ゴ Pro W3"/>
              </a:rPr>
              <a:t>においては、</a:t>
            </a:r>
            <a:r>
              <a:rPr lang="ja-JP" altLang="en-US" b="1" i="0" dirty="0">
                <a:solidFill>
                  <a:srgbClr val="000000"/>
                </a:solidFill>
                <a:effectLst/>
                <a:latin typeface="ヒラギノ角ゴ Pro W3"/>
              </a:rPr>
              <a:t>太陽や月や星</a:t>
            </a:r>
            <a:r>
              <a:rPr lang="ja-JP" altLang="en-US" b="0" i="0" dirty="0">
                <a:solidFill>
                  <a:srgbClr val="000000"/>
                </a:solidFill>
                <a:effectLst/>
                <a:latin typeface="ヒラギノ角ゴ Pro W3"/>
              </a:rPr>
              <a:t>といった</a:t>
            </a:r>
            <a:r>
              <a:rPr lang="ja-JP" altLang="en-US" b="1" i="0" dirty="0">
                <a:solidFill>
                  <a:srgbClr val="000000"/>
                </a:solidFill>
                <a:effectLst/>
                <a:latin typeface="ヒラギノ角ゴ Pro W3"/>
              </a:rPr>
              <a:t>すべての天体</a:t>
            </a:r>
            <a:r>
              <a:rPr lang="ja-JP" altLang="en-US" b="0" i="0" dirty="0">
                <a:solidFill>
                  <a:srgbClr val="000000"/>
                </a:solidFill>
                <a:effectLst/>
                <a:latin typeface="ヒラギノ角ゴ Pro W3"/>
              </a:rPr>
              <a:t>は、</a:t>
            </a:r>
            <a:r>
              <a:rPr lang="ja-JP" altLang="en-US" b="1" i="0" dirty="0">
                <a:solidFill>
                  <a:srgbClr val="000000"/>
                </a:solidFill>
                <a:effectLst/>
                <a:latin typeface="ヒラギノ角ゴ Pro W3"/>
              </a:rPr>
              <a:t>地球の自転運動</a:t>
            </a:r>
            <a:r>
              <a:rPr lang="ja-JP" altLang="en-US" b="0" i="0" dirty="0">
                <a:solidFill>
                  <a:srgbClr val="000000"/>
                </a:solidFill>
                <a:effectLst/>
                <a:latin typeface="ヒラギノ角ゴ Pro W3"/>
              </a:rPr>
              <a:t>のあり方に基づいて、夜空に輝く星々が地球からの観測において配置されていくことなる仮想的な球面にあたる</a:t>
            </a:r>
            <a:r>
              <a:rPr lang="ja-JP" altLang="en-US" b="1" i="0" dirty="0">
                <a:solidFill>
                  <a:srgbClr val="000000"/>
                </a:solidFill>
                <a:effectLst/>
                <a:latin typeface="ヒラギノ角ゴ Pro W3"/>
              </a:rPr>
              <a:t>天球ごと東から西へ</a:t>
            </a:r>
            <a:r>
              <a:rPr lang="ja-JP" altLang="en-US" b="0" i="0" dirty="0">
                <a:solidFill>
                  <a:srgbClr val="000000"/>
                </a:solidFill>
                <a:effectLst/>
                <a:latin typeface="ヒラギノ角ゴ Pro W3"/>
              </a:rPr>
              <a:t>と</a:t>
            </a:r>
            <a:r>
              <a:rPr lang="ja-JP" altLang="en-US" b="1" i="0" dirty="0">
                <a:solidFill>
                  <a:srgbClr val="000000"/>
                </a:solidFill>
                <a:effectLst/>
                <a:latin typeface="ヒラギノ角ゴ Pro W3"/>
              </a:rPr>
              <a:t>一日でほぼ一回転</a:t>
            </a:r>
            <a:r>
              <a:rPr lang="ja-JP" altLang="en-US" b="0" i="0" dirty="0">
                <a:solidFill>
                  <a:srgbClr val="000000"/>
                </a:solidFill>
                <a:effectLst/>
                <a:latin typeface="ヒラギノ角ゴ Pro W3"/>
              </a:rPr>
              <a:t>していくように観測されることになるのですが、</a:t>
            </a:r>
            <a:r>
              <a:rPr lang="ja-JP" altLang="en-US" b="0" i="0" dirty="0">
                <a:solidFill>
                  <a:srgbClr val="333333"/>
                </a:solidFill>
                <a:effectLst/>
                <a:latin typeface="ヒラギノ角ゴ Pro W3"/>
              </a:rPr>
              <a:t>それに対して、そうした太陽や月といった天体の日周運動における動きを無視して、星々が配置されている</a:t>
            </a:r>
            <a:r>
              <a:rPr lang="ja-JP" altLang="en-US" b="1" i="0" dirty="0">
                <a:solidFill>
                  <a:srgbClr val="333333"/>
                </a:solidFill>
                <a:effectLst/>
                <a:latin typeface="ヒラギノ角ゴ Pro W3"/>
              </a:rPr>
              <a:t>天球の位置の方を固定</a:t>
            </a:r>
            <a:r>
              <a:rPr lang="ja-JP" altLang="en-US" b="0" i="0" dirty="0">
                <a:solidFill>
                  <a:srgbClr val="333333"/>
                </a:solidFill>
                <a:effectLst/>
                <a:latin typeface="ヒラギノ角ゴ Pro W3"/>
              </a:rPr>
              <a:t>したうえで、そうした固定された天球の球面上における</a:t>
            </a:r>
            <a:r>
              <a:rPr lang="ja-JP" altLang="en-US" b="1" i="0" dirty="0">
                <a:solidFill>
                  <a:srgbClr val="333333"/>
                </a:solidFill>
                <a:effectLst/>
                <a:latin typeface="ヒラギノ角ゴ Pro W3"/>
              </a:rPr>
              <a:t>太陽や月の相対的な運動</a:t>
            </a:r>
            <a:r>
              <a:rPr lang="ja-JP" altLang="en-US" b="0" i="0" dirty="0">
                <a:solidFill>
                  <a:srgbClr val="333333"/>
                </a:solidFill>
                <a:effectLst/>
                <a:latin typeface="ヒラギノ角ゴ Pro W3"/>
              </a:rPr>
              <a:t>のあり方を考えていくと、</a:t>
            </a:r>
          </a:p>
          <a:p>
            <a:pPr algn="l"/>
            <a:r>
              <a:rPr lang="ja-JP" altLang="en-US" b="1" i="0" dirty="0">
                <a:solidFill>
                  <a:srgbClr val="FF0000"/>
                </a:solidFill>
                <a:effectLst/>
                <a:latin typeface="ヒラギノ角ゴ Pro W3"/>
              </a:rPr>
              <a:t>太陽</a:t>
            </a:r>
            <a:r>
              <a:rPr lang="ja-JP" altLang="en-US" b="0" i="0" dirty="0">
                <a:solidFill>
                  <a:srgbClr val="333333"/>
                </a:solidFill>
                <a:effectLst/>
                <a:latin typeface="ヒラギノ角ゴ Pro W3"/>
              </a:rPr>
              <a:t>は、</a:t>
            </a:r>
            <a:r>
              <a:rPr lang="ja-JP" altLang="en-US" b="1" i="0" dirty="0">
                <a:solidFill>
                  <a:srgbClr val="FF0000"/>
                </a:solidFill>
                <a:effectLst/>
                <a:latin typeface="ヒラギノ角ゴ Pro W3"/>
              </a:rPr>
              <a:t>地球の公転運動</a:t>
            </a:r>
            <a:r>
              <a:rPr lang="ja-JP" altLang="en-US" b="0" i="0" dirty="0">
                <a:solidFill>
                  <a:srgbClr val="333333"/>
                </a:solidFill>
                <a:effectLst/>
                <a:latin typeface="ヒラギノ角ゴ Pro W3"/>
              </a:rPr>
              <a:t>のあり方に基づいて、星々が配置されている</a:t>
            </a:r>
            <a:r>
              <a:rPr lang="ja-JP" altLang="en-US" b="1" i="0" dirty="0">
                <a:solidFill>
                  <a:srgbClr val="FF0000"/>
                </a:solidFill>
                <a:effectLst/>
                <a:latin typeface="ヒラギノ角ゴ Pro W3"/>
              </a:rPr>
              <a:t>天球上</a:t>
            </a:r>
            <a:r>
              <a:rPr lang="ja-JP" altLang="en-US" b="0" i="0" dirty="0">
                <a:solidFill>
                  <a:srgbClr val="333333"/>
                </a:solidFill>
                <a:effectLst/>
                <a:latin typeface="ヒラギノ角ゴ Pro W3"/>
              </a:rPr>
              <a:t>を</a:t>
            </a:r>
            <a:r>
              <a:rPr lang="ja-JP" altLang="en-US" b="1" i="0" dirty="0">
                <a:solidFill>
                  <a:srgbClr val="FF0000"/>
                </a:solidFill>
                <a:effectLst/>
                <a:latin typeface="ヒラギノ角ゴ Pro W3"/>
              </a:rPr>
              <a:t>西から東へ</a:t>
            </a:r>
            <a:r>
              <a:rPr lang="ja-JP" altLang="en-US" b="0" i="0" dirty="0">
                <a:solidFill>
                  <a:srgbClr val="333333"/>
                </a:solidFill>
                <a:effectLst/>
                <a:latin typeface="ヒラギノ角ゴ Pro W3"/>
              </a:rPr>
              <a:t>と</a:t>
            </a:r>
            <a:r>
              <a:rPr lang="ja-JP" altLang="en-US" b="1" i="0" dirty="0">
                <a:solidFill>
                  <a:srgbClr val="FF0000"/>
                </a:solidFill>
                <a:effectLst/>
                <a:latin typeface="ヒラギノ角ゴ Pro W3"/>
              </a:rPr>
              <a:t>一年をかけて一周</a:t>
            </a:r>
            <a:r>
              <a:rPr lang="ja-JP" altLang="en-US" b="0" i="0" dirty="0">
                <a:solidFill>
                  <a:srgbClr val="333333"/>
                </a:solidFill>
                <a:effectLst/>
                <a:latin typeface="ヒラギノ角ゴ Pro W3"/>
              </a:rPr>
              <a:t>していく形で移動していくように観測されることになると考えられることになります。</a:t>
            </a:r>
          </a:p>
          <a:p>
            <a:pPr algn="l"/>
            <a:r>
              <a:rPr lang="ja-JP" altLang="en-US" b="0" i="0" dirty="0">
                <a:solidFill>
                  <a:srgbClr val="333333"/>
                </a:solidFill>
                <a:effectLst/>
                <a:latin typeface="ヒラギノ角ゴ Pro W3"/>
              </a:rPr>
              <a:t>そして、</a:t>
            </a:r>
            <a:r>
              <a:rPr lang="ja-JP" altLang="en-US" b="0" i="0" dirty="0">
                <a:solidFill>
                  <a:srgbClr val="000000"/>
                </a:solidFill>
                <a:effectLst/>
                <a:latin typeface="ヒラギノ角ゴ Pro W3"/>
              </a:rPr>
              <a:t>そうした</a:t>
            </a:r>
            <a:r>
              <a:rPr lang="ja-JP" altLang="en-US" b="1" i="0" dirty="0">
                <a:solidFill>
                  <a:srgbClr val="000000"/>
                </a:solidFill>
                <a:effectLst/>
                <a:latin typeface="ヒラギノ角ゴ Pro W3"/>
              </a:rPr>
              <a:t>天球上</a:t>
            </a:r>
            <a:r>
              <a:rPr lang="ja-JP" altLang="en-US" b="0" i="0" dirty="0">
                <a:solidFill>
                  <a:srgbClr val="000000"/>
                </a:solidFill>
                <a:effectLst/>
                <a:latin typeface="ヒラギノ角ゴ Pro W3"/>
              </a:rPr>
              <a:t>における</a:t>
            </a:r>
            <a:r>
              <a:rPr lang="ja-JP" altLang="en-US" b="1" i="0" dirty="0">
                <a:solidFill>
                  <a:srgbClr val="000000"/>
                </a:solidFill>
                <a:effectLst/>
                <a:latin typeface="ヒラギノ角ゴ Pro W3"/>
              </a:rPr>
              <a:t>太陽の軌道</a:t>
            </a:r>
            <a:r>
              <a:rPr lang="ja-JP" altLang="en-US" b="0" i="0" dirty="0">
                <a:solidFill>
                  <a:srgbClr val="000000"/>
                </a:solidFill>
                <a:effectLst/>
                <a:latin typeface="ヒラギノ角ゴ Pro W3"/>
              </a:rPr>
              <a:t>、</a:t>
            </a:r>
            <a:r>
              <a:rPr lang="ja-JP" altLang="en-US" b="0" i="0" dirty="0">
                <a:solidFill>
                  <a:srgbClr val="333333"/>
                </a:solidFill>
                <a:effectLst/>
                <a:latin typeface="ヒラギノ角ゴ Pro W3"/>
              </a:rPr>
              <a:t>すなわち、地球の公転運動のあり方に基づく</a:t>
            </a:r>
            <a:r>
              <a:rPr lang="ja-JP" altLang="en-US" b="1" i="0" dirty="0">
                <a:solidFill>
                  <a:srgbClr val="FF0000"/>
                </a:solidFill>
                <a:effectLst/>
                <a:latin typeface="ヒラギノ角ゴ Pro W3"/>
              </a:rPr>
              <a:t>太陽の年周軌道</a:t>
            </a:r>
            <a:r>
              <a:rPr lang="ja-JP" altLang="en-US" b="0" i="0" dirty="0">
                <a:solidFill>
                  <a:srgbClr val="333333"/>
                </a:solidFill>
                <a:effectLst/>
                <a:latin typeface="ヒラギノ角ゴ Pro W3"/>
              </a:rPr>
              <a:t>のあり方を指して、</a:t>
            </a:r>
            <a:r>
              <a:rPr lang="ja-JP" altLang="en-US" b="1" i="0" dirty="0">
                <a:solidFill>
                  <a:srgbClr val="FF0000"/>
                </a:solidFill>
                <a:effectLst/>
                <a:latin typeface="ヒラギノ角ゴ Pro W3"/>
              </a:rPr>
              <a:t>黄道</a:t>
            </a:r>
            <a:r>
              <a:rPr lang="ja-JP" altLang="en-US" b="0" i="0" dirty="0">
                <a:solidFill>
                  <a:srgbClr val="333333"/>
                </a:solidFill>
                <a:effectLst/>
                <a:latin typeface="ヒラギノ角ゴ Pro W3"/>
              </a:rPr>
              <a:t>という言葉が用いられていると考えられることになるのです。</a:t>
            </a:r>
          </a:p>
          <a:p>
            <a:pPr algn="l"/>
            <a:r>
              <a:rPr lang="ja-JP" altLang="en-US" b="0" i="0" dirty="0">
                <a:solidFill>
                  <a:srgbClr val="333333"/>
                </a:solidFill>
                <a:effectLst/>
                <a:latin typeface="ヒラギノ角ゴ Pro W3"/>
              </a:rPr>
              <a:t>上記の図において示したように、</a:t>
            </a:r>
            <a:r>
              <a:rPr lang="ja-JP" altLang="en-US" b="1" i="0" dirty="0">
                <a:solidFill>
                  <a:srgbClr val="333333"/>
                </a:solidFill>
                <a:effectLst/>
                <a:latin typeface="ヒラギノ角ゴ Pro W3"/>
              </a:rPr>
              <a:t>地球における赤道</a:t>
            </a:r>
            <a:r>
              <a:rPr lang="ja-JP" altLang="en-US" b="0" i="0" dirty="0">
                <a:solidFill>
                  <a:srgbClr val="333333"/>
                </a:solidFill>
                <a:effectLst/>
                <a:latin typeface="ヒラギノ角ゴ Pro W3"/>
              </a:rPr>
              <a:t>が</a:t>
            </a:r>
            <a:r>
              <a:rPr lang="ja-JP" altLang="en-US" b="1" i="0" dirty="0">
                <a:solidFill>
                  <a:srgbClr val="333333"/>
                </a:solidFill>
                <a:effectLst/>
                <a:latin typeface="ヒラギノ角ゴ Pro W3"/>
              </a:rPr>
              <a:t>天球上に投影</a:t>
            </a:r>
            <a:r>
              <a:rPr lang="ja-JP" altLang="en-US" b="0" i="0" dirty="0">
                <a:solidFill>
                  <a:srgbClr val="333333"/>
                </a:solidFill>
                <a:effectLst/>
                <a:latin typeface="ヒラギノ角ゴ Pro W3"/>
              </a:rPr>
              <a:t>された大円にあたる</a:t>
            </a:r>
            <a:r>
              <a:rPr lang="ja-JP" altLang="en-US" b="1" i="0" dirty="0">
                <a:solidFill>
                  <a:srgbClr val="333333"/>
                </a:solidFill>
                <a:effectLst/>
                <a:latin typeface="ヒラギノ角ゴ Pro W3"/>
              </a:rPr>
              <a:t>天の赤道</a:t>
            </a:r>
            <a:r>
              <a:rPr lang="ja-JP" altLang="en-US" b="0" i="0" dirty="0">
                <a:solidFill>
                  <a:srgbClr val="333333"/>
                </a:solidFill>
                <a:effectLst/>
                <a:latin typeface="ヒラギノ角ゴ Pro W3"/>
              </a:rPr>
              <a:t>を基準として見た場合、天球上における太陽の年周軌道にあたる</a:t>
            </a:r>
            <a:r>
              <a:rPr lang="ja-JP" altLang="en-US" b="1" i="0" dirty="0">
                <a:solidFill>
                  <a:srgbClr val="FF0000"/>
                </a:solidFill>
                <a:effectLst/>
                <a:latin typeface="ヒラギノ角ゴ Pro W3"/>
              </a:rPr>
              <a:t>黄道</a:t>
            </a:r>
            <a:r>
              <a:rPr lang="ja-JP" altLang="en-US" b="0" i="0" dirty="0">
                <a:solidFill>
                  <a:srgbClr val="333333"/>
                </a:solidFill>
                <a:effectLst/>
                <a:latin typeface="ヒラギノ角ゴ Pro W3"/>
              </a:rPr>
              <a:t>は、地球の公転軸に対する自転軸の傾き、すなわち、</a:t>
            </a:r>
            <a:r>
              <a:rPr lang="ja-JP" altLang="en-US" b="1" i="0" dirty="0">
                <a:solidFill>
                  <a:srgbClr val="333333"/>
                </a:solidFill>
                <a:effectLst/>
                <a:latin typeface="ヒラギノ角ゴ Pro W3"/>
              </a:rPr>
              <a:t>地軸の傾き</a:t>
            </a:r>
            <a:r>
              <a:rPr lang="ja-JP" altLang="en-US" b="0" i="0" dirty="0">
                <a:solidFill>
                  <a:srgbClr val="333333"/>
                </a:solidFill>
                <a:effectLst/>
                <a:latin typeface="ヒラギノ角ゴ Pro W3"/>
              </a:rPr>
              <a:t>の角度が</a:t>
            </a:r>
            <a:r>
              <a:rPr lang="ja-JP" altLang="en-US" b="1" i="0" dirty="0">
                <a:solidFill>
                  <a:srgbClr val="333333"/>
                </a:solidFill>
                <a:effectLst/>
                <a:latin typeface="ヒラギノ角ゴ Pro W3"/>
              </a:rPr>
              <a:t>約</a:t>
            </a:r>
            <a:r>
              <a:rPr lang="en-US" altLang="ja-JP" b="1" i="0" dirty="0">
                <a:solidFill>
                  <a:srgbClr val="333333"/>
                </a:solidFill>
                <a:effectLst/>
                <a:latin typeface="ヒラギノ角ゴ Pro W3"/>
              </a:rPr>
              <a:t>23.4</a:t>
            </a:r>
            <a:r>
              <a:rPr lang="ja-JP" altLang="en-US" b="1" i="0" dirty="0">
                <a:solidFill>
                  <a:srgbClr val="333333"/>
                </a:solidFill>
                <a:effectLst/>
                <a:latin typeface="ヒラギノ角ゴ Pro W3"/>
              </a:rPr>
              <a:t>度</a:t>
            </a:r>
            <a:r>
              <a:rPr lang="ja-JP" altLang="en-US" b="0" i="0" dirty="0">
                <a:solidFill>
                  <a:srgbClr val="333333"/>
                </a:solidFill>
                <a:effectLst/>
                <a:latin typeface="ヒラギノ角ゴ Pro W3"/>
              </a:rPr>
              <a:t>であることに基づいて、</a:t>
            </a:r>
            <a:r>
              <a:rPr lang="ja-JP" altLang="en-US" b="1" i="0" dirty="0">
                <a:solidFill>
                  <a:srgbClr val="FF0000"/>
                </a:solidFill>
                <a:effectLst/>
                <a:latin typeface="ヒラギノ角ゴ Pro W3"/>
              </a:rPr>
              <a:t>天の赤道</a:t>
            </a:r>
            <a:r>
              <a:rPr lang="ja-JP" altLang="en-US" b="0" i="0" dirty="0">
                <a:solidFill>
                  <a:srgbClr val="333333"/>
                </a:solidFill>
                <a:effectLst/>
                <a:latin typeface="ヒラギノ角ゴ Pro W3"/>
              </a:rPr>
              <a:t>から</a:t>
            </a:r>
            <a:r>
              <a:rPr lang="ja-JP" altLang="en-US" b="1" i="0" dirty="0">
                <a:solidFill>
                  <a:srgbClr val="FF0000"/>
                </a:solidFill>
                <a:effectLst/>
                <a:latin typeface="ヒラギノ角ゴ Pro W3"/>
              </a:rPr>
              <a:t>約</a:t>
            </a:r>
            <a:r>
              <a:rPr lang="en-US" altLang="ja-JP" b="1" i="0" dirty="0">
                <a:solidFill>
                  <a:srgbClr val="FF0000"/>
                </a:solidFill>
                <a:effectLst/>
                <a:latin typeface="ヒラギノ角ゴ Pro W3"/>
              </a:rPr>
              <a:t>23.4</a:t>
            </a:r>
            <a:r>
              <a:rPr lang="ja-JP" altLang="en-US" b="1" i="0" dirty="0">
                <a:solidFill>
                  <a:srgbClr val="FF0000"/>
                </a:solidFill>
                <a:effectLst/>
                <a:latin typeface="ヒラギノ角ゴ Pro W3"/>
              </a:rPr>
              <a:t>度傾いた円周軌道</a:t>
            </a:r>
            <a:r>
              <a:rPr lang="ja-JP" altLang="en-US" b="0" i="0" dirty="0">
                <a:solidFill>
                  <a:srgbClr val="333333"/>
                </a:solidFill>
                <a:effectLst/>
                <a:latin typeface="ヒラギノ角ゴ Pro W3"/>
              </a:rPr>
              <a:t>を描いていくことになると考えられることになります。</a:t>
            </a:r>
          </a:p>
          <a:p>
            <a:pPr algn="l"/>
            <a:r>
              <a:rPr lang="ja-JP" altLang="en-US" b="0" i="0" dirty="0">
                <a:solidFill>
                  <a:srgbClr val="333333"/>
                </a:solidFill>
                <a:effectLst/>
                <a:latin typeface="ヒラギノ角ゴ Pro W3"/>
              </a:rPr>
              <a:t>そして、それに対して、天球上における月の月周軌道にあたる</a:t>
            </a:r>
            <a:r>
              <a:rPr lang="ja-JP" altLang="en-US" b="1" i="0" dirty="0">
                <a:solidFill>
                  <a:srgbClr val="FF0000"/>
                </a:solidFill>
                <a:effectLst/>
                <a:latin typeface="ヒラギノ角ゴ Pro W3"/>
              </a:rPr>
              <a:t>白道</a:t>
            </a:r>
            <a:r>
              <a:rPr lang="ja-JP" altLang="en-US" b="0" i="0" dirty="0">
                <a:solidFill>
                  <a:srgbClr val="333333"/>
                </a:solidFill>
                <a:effectLst/>
                <a:latin typeface="ヒラギノ角ゴ Pro W3"/>
              </a:rPr>
              <a:t>は、そうした太陽の年周軌道としての</a:t>
            </a:r>
            <a:r>
              <a:rPr lang="ja-JP" altLang="en-US" b="1" i="0" dirty="0">
                <a:solidFill>
                  <a:srgbClr val="333333"/>
                </a:solidFill>
                <a:effectLst/>
                <a:latin typeface="ヒラギノ角ゴ Pro W3"/>
              </a:rPr>
              <a:t>黄道を基準</a:t>
            </a:r>
            <a:r>
              <a:rPr lang="ja-JP" altLang="en-US" b="0" i="0" dirty="0">
                <a:solidFill>
                  <a:srgbClr val="333333"/>
                </a:solidFill>
                <a:effectLst/>
                <a:latin typeface="ヒラギノ角ゴ Pro W3"/>
              </a:rPr>
              <a:t>として見た場合、</a:t>
            </a:r>
          </a:p>
          <a:p>
            <a:pPr algn="l"/>
            <a:r>
              <a:rPr lang="ja-JP" altLang="en-US" b="0" i="0" dirty="0">
                <a:solidFill>
                  <a:srgbClr val="333333"/>
                </a:solidFill>
                <a:effectLst/>
                <a:latin typeface="ヒラギノ角ゴ Pro W3"/>
              </a:rPr>
              <a:t>太陽の年周軌道としての黄道面に対する</a:t>
            </a:r>
            <a:r>
              <a:rPr lang="ja-JP" altLang="en-US" b="1" i="0" dirty="0">
                <a:solidFill>
                  <a:srgbClr val="333333"/>
                </a:solidFill>
                <a:effectLst/>
                <a:latin typeface="ヒラギノ角ゴ Pro W3"/>
              </a:rPr>
              <a:t>月の軌道面の傾き</a:t>
            </a:r>
            <a:r>
              <a:rPr lang="ja-JP" altLang="en-US" b="0" i="0" dirty="0">
                <a:solidFill>
                  <a:srgbClr val="333333"/>
                </a:solidFill>
                <a:effectLst/>
                <a:latin typeface="ヒラギノ角ゴ Pro W3"/>
              </a:rPr>
              <a:t>の角度が</a:t>
            </a:r>
            <a:r>
              <a:rPr lang="ja-JP" altLang="en-US" b="1" i="0" dirty="0">
                <a:solidFill>
                  <a:srgbClr val="333333"/>
                </a:solidFill>
                <a:effectLst/>
                <a:latin typeface="ヒラギノ角ゴ Pro W3"/>
              </a:rPr>
              <a:t>約</a:t>
            </a:r>
            <a:r>
              <a:rPr lang="en-US" altLang="ja-JP" b="1" i="0" dirty="0">
                <a:solidFill>
                  <a:srgbClr val="333333"/>
                </a:solidFill>
                <a:effectLst/>
                <a:latin typeface="ヒラギノ角ゴ Pro W3"/>
              </a:rPr>
              <a:t>5.9</a:t>
            </a:r>
            <a:r>
              <a:rPr lang="ja-JP" altLang="en-US" b="1" i="0" dirty="0">
                <a:solidFill>
                  <a:srgbClr val="333333"/>
                </a:solidFill>
                <a:effectLst/>
                <a:latin typeface="ヒラギノ角ゴ Pro W3"/>
              </a:rPr>
              <a:t>度</a:t>
            </a:r>
            <a:r>
              <a:rPr lang="ja-JP" altLang="en-US" b="0" i="0" dirty="0">
                <a:solidFill>
                  <a:srgbClr val="333333"/>
                </a:solidFill>
                <a:effectLst/>
                <a:latin typeface="ヒラギノ角ゴ Pro W3"/>
              </a:rPr>
              <a:t>であるということに基づいて、</a:t>
            </a:r>
            <a:r>
              <a:rPr lang="ja-JP" altLang="en-US" b="1" i="0" dirty="0">
                <a:solidFill>
                  <a:srgbClr val="FF0000"/>
                </a:solidFill>
                <a:effectLst/>
                <a:latin typeface="ヒラギノ角ゴ Pro W3"/>
              </a:rPr>
              <a:t>黄道</a:t>
            </a:r>
            <a:r>
              <a:rPr lang="ja-JP" altLang="en-US" b="0" i="0" dirty="0">
                <a:solidFill>
                  <a:srgbClr val="333333"/>
                </a:solidFill>
                <a:effectLst/>
                <a:latin typeface="ヒラギノ角ゴ Pro W3"/>
              </a:rPr>
              <a:t>から</a:t>
            </a:r>
            <a:r>
              <a:rPr lang="ja-JP" altLang="en-US" b="1" i="0" dirty="0">
                <a:solidFill>
                  <a:srgbClr val="FF0000"/>
                </a:solidFill>
                <a:effectLst/>
                <a:latin typeface="ヒラギノ角ゴ Pro W3"/>
              </a:rPr>
              <a:t>約</a:t>
            </a:r>
            <a:r>
              <a:rPr lang="en-US" altLang="ja-JP" b="1" i="0" dirty="0">
                <a:solidFill>
                  <a:srgbClr val="FF0000"/>
                </a:solidFill>
                <a:effectLst/>
                <a:latin typeface="ヒラギノ角ゴ Pro W3"/>
              </a:rPr>
              <a:t>5.9</a:t>
            </a:r>
            <a:r>
              <a:rPr lang="ja-JP" altLang="en-US" b="1" i="0" dirty="0">
                <a:solidFill>
                  <a:srgbClr val="FF0000"/>
                </a:solidFill>
                <a:effectLst/>
                <a:latin typeface="ヒラギノ角ゴ Pro W3"/>
              </a:rPr>
              <a:t>度傾いた円周軌道</a:t>
            </a:r>
            <a:r>
              <a:rPr lang="ja-JP" altLang="en-US" b="0" i="0" dirty="0">
                <a:solidFill>
                  <a:srgbClr val="333333"/>
                </a:solidFill>
                <a:effectLst/>
                <a:latin typeface="ヒラギノ角ゴ Pro W3"/>
              </a:rPr>
              <a:t>を描いていくことになると考えられることになるのです。</a:t>
            </a:r>
            <a:r>
              <a:rPr lang="en-US" altLang="ja-JP" b="0" i="0" dirty="0">
                <a:solidFill>
                  <a:srgbClr val="333333"/>
                </a:solidFill>
                <a:effectLst/>
                <a:latin typeface="ヒラギノ角ゴ Pro W3"/>
              </a:rPr>
              <a:t>5.</a:t>
            </a:r>
            <a:r>
              <a:rPr lang="ja-JP" altLang="en-US" b="0" i="0" dirty="0">
                <a:solidFill>
                  <a:srgbClr val="333333"/>
                </a:solidFill>
                <a:effectLst/>
                <a:latin typeface="ヒラギノ角ゴ Pro W3"/>
              </a:rPr>
              <a:t>度８分～</a:t>
            </a:r>
            <a:r>
              <a:rPr lang="en-US" altLang="ja-JP" b="0" i="0" dirty="0">
                <a:solidFill>
                  <a:srgbClr val="333333"/>
                </a:solidFill>
                <a:effectLst/>
                <a:latin typeface="ヒラギノ角ゴ Pro W3"/>
              </a:rPr>
              <a:t>5</a:t>
            </a:r>
            <a:r>
              <a:rPr lang="ja-JP" altLang="en-US" b="0" i="0" dirty="0">
                <a:solidFill>
                  <a:srgbClr val="333333"/>
                </a:solidFill>
                <a:effectLst/>
                <a:latin typeface="ヒラギノ角ゴ Pro W3"/>
              </a:rPr>
              <a:t>度</a:t>
            </a:r>
            <a:r>
              <a:rPr lang="en-US" altLang="ja-JP" b="0" i="0" dirty="0">
                <a:solidFill>
                  <a:srgbClr val="333333"/>
                </a:solidFill>
                <a:effectLst/>
                <a:latin typeface="ヒラギノ角ゴ Pro W3"/>
              </a:rPr>
              <a:t>17</a:t>
            </a:r>
            <a:r>
              <a:rPr lang="ja-JP" altLang="en-US" b="0" i="0" dirty="0">
                <a:solidFill>
                  <a:srgbClr val="333333"/>
                </a:solidFill>
                <a:effectLst/>
                <a:latin typeface="ヒラギノ角ゴ Pro W3"/>
              </a:rPr>
              <a:t>分の間を　</a:t>
            </a:r>
            <a:r>
              <a:rPr lang="en-US" altLang="ja-JP" b="0" i="0" dirty="0">
                <a:solidFill>
                  <a:srgbClr val="333333"/>
                </a:solidFill>
                <a:effectLst/>
                <a:latin typeface="ヒラギノ角ゴ Pro W3"/>
              </a:rPr>
              <a:t>18.6</a:t>
            </a:r>
            <a:r>
              <a:rPr lang="ja-JP" altLang="en-US" b="0" i="0" dirty="0">
                <a:solidFill>
                  <a:srgbClr val="333333"/>
                </a:solidFill>
                <a:effectLst/>
                <a:latin typeface="ヒラギノ角ゴ Pro W3"/>
              </a:rPr>
              <a:t>年周期でひぇん同。</a:t>
            </a:r>
            <a:endParaRPr lang="en-US" altLang="ja-JP" b="0" i="0" dirty="0">
              <a:solidFill>
                <a:srgbClr val="333333"/>
              </a:solidFill>
              <a:effectLst/>
              <a:latin typeface="ヒラギノ角ゴ Pro W3"/>
            </a:endParaRPr>
          </a:p>
          <a:p>
            <a:pPr algn="l"/>
            <a:r>
              <a:rPr lang="ja-JP" altLang="en-US" b="0" i="0" dirty="0">
                <a:solidFill>
                  <a:srgbClr val="333333"/>
                </a:solidFill>
                <a:effectLst/>
                <a:latin typeface="ヒラギノ角ゴ Pro W3"/>
              </a:rPr>
              <a:t>月が公転するときに、一回の間に、黄道面を２階横ギル。</a:t>
            </a:r>
          </a:p>
          <a:p>
            <a:br>
              <a:rPr lang="ja-JP" altLang="en-US" dirty="0"/>
            </a:br>
            <a:endParaRPr kumimoji="1" lang="ja-JP" altLang="en-US" dirty="0"/>
          </a:p>
        </p:txBody>
      </p:sp>
      <p:sp>
        <p:nvSpPr>
          <p:cNvPr id="4" name="スライド番号プレースホルダー 3"/>
          <p:cNvSpPr>
            <a:spLocks noGrp="1"/>
          </p:cNvSpPr>
          <p:nvPr>
            <p:ph type="sldNum" sz="quarter" idx="5"/>
          </p:nvPr>
        </p:nvSpPr>
        <p:spPr/>
        <p:txBody>
          <a:bodyPr/>
          <a:lstStyle/>
          <a:p>
            <a:fld id="{E55BAF99-145A-4A58-B71D-0DD6354E2CEA}" type="slidenum">
              <a:rPr lang="en-US" altLang="ja-JP" smtClean="0"/>
              <a:pPr/>
              <a:t>31</a:t>
            </a:fld>
            <a:endParaRPr lang="en-US" altLang="ja-JP" dirty="0"/>
          </a:p>
        </p:txBody>
      </p:sp>
    </p:spTree>
    <p:extLst>
      <p:ext uri="{BB962C8B-B14F-4D97-AF65-F5344CB8AC3E}">
        <p14:creationId xmlns:p14="http://schemas.microsoft.com/office/powerpoint/2010/main" val="2578771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buFont typeface="Arial" panose="020B0604020202020204" pitchFamily="34" charset="0"/>
              <a:buChar char="•"/>
            </a:pPr>
            <a:r>
              <a:rPr lang="ja-JP" altLang="en-US" b="1" i="1" dirty="0">
                <a:solidFill>
                  <a:srgbClr val="989898"/>
                </a:solidFill>
                <a:effectLst/>
                <a:latin typeface="游ゴシック体"/>
              </a:rPr>
              <a:t>地球からの平均距離：</a:t>
            </a:r>
            <a:r>
              <a:rPr lang="en-US" altLang="ja-JP" b="1" i="1" dirty="0">
                <a:solidFill>
                  <a:srgbClr val="989898"/>
                </a:solidFill>
                <a:effectLst/>
                <a:latin typeface="游ゴシック体"/>
              </a:rPr>
              <a:t>38</a:t>
            </a:r>
            <a:r>
              <a:rPr lang="ja-JP" altLang="en-US" b="1" i="1" dirty="0">
                <a:solidFill>
                  <a:srgbClr val="989898"/>
                </a:solidFill>
                <a:effectLst/>
                <a:latin typeface="游ゴシック体"/>
              </a:rPr>
              <a:t>万</a:t>
            </a:r>
            <a:r>
              <a:rPr lang="en-US" altLang="ja-JP" b="1" i="1" dirty="0">
                <a:solidFill>
                  <a:srgbClr val="989898"/>
                </a:solidFill>
                <a:effectLst/>
                <a:latin typeface="游ゴシック体"/>
              </a:rPr>
              <a:t>4,400km</a:t>
            </a:r>
            <a:r>
              <a:rPr lang="ja-JP" altLang="en-US" b="1" i="1" dirty="0">
                <a:solidFill>
                  <a:srgbClr val="989898"/>
                </a:solidFill>
                <a:effectLst/>
                <a:latin typeface="游ゴシック体"/>
              </a:rPr>
              <a:t>　</a:t>
            </a:r>
            <a:r>
              <a:rPr lang="ja-JP" altLang="en-US" b="0" i="0" dirty="0">
                <a:solidFill>
                  <a:srgbClr val="202122"/>
                </a:solidFill>
                <a:effectLst/>
                <a:latin typeface="Arial" panose="020B0604020202020204" pitchFamily="34" charset="0"/>
              </a:rPr>
              <a:t>地球と月の距離 </a:t>
            </a:r>
            <a:r>
              <a:rPr lang="en-US" altLang="ja-JP" b="0" i="0" dirty="0">
                <a:solidFill>
                  <a:srgbClr val="202122"/>
                </a:solidFill>
                <a:effectLst/>
                <a:latin typeface="Arial" panose="020B0604020202020204" pitchFamily="34" charset="0"/>
              </a:rPr>
              <a:t>(Lunar distance</a:t>
            </a:r>
            <a:r>
              <a:rPr lang="ja-JP" altLang="en-US" b="0" i="0" dirty="0">
                <a:solidFill>
                  <a:srgbClr val="202122"/>
                </a:solidFill>
                <a:effectLst/>
                <a:latin typeface="Arial" panose="020B0604020202020204" pitchFamily="34" charset="0"/>
              </a:rPr>
              <a:t>、</a:t>
            </a:r>
            <a:r>
              <a:rPr lang="en-US" altLang="ja-JP" b="0" i="0" dirty="0">
                <a:solidFill>
                  <a:srgbClr val="202122"/>
                </a:solidFill>
                <a:effectLst/>
                <a:latin typeface="Arial" panose="020B0604020202020204" pitchFamily="34" charset="0"/>
              </a:rPr>
              <a:t>LD) </a:t>
            </a:r>
            <a:r>
              <a:rPr lang="ja-JP" altLang="en-US" b="0" i="0" dirty="0">
                <a:solidFill>
                  <a:srgbClr val="202122"/>
                </a:solidFill>
                <a:effectLst/>
                <a:latin typeface="Arial" panose="020B0604020202020204" pitchFamily="34" charset="0"/>
              </a:rPr>
              <a:t>は、</a:t>
            </a:r>
            <a:r>
              <a:rPr lang="ja-JP" altLang="en-US" b="0" i="0" u="none" strike="noStrike" dirty="0">
                <a:solidFill>
                  <a:srgbClr val="3366CC"/>
                </a:solidFill>
                <a:effectLst/>
                <a:latin typeface="Arial" panose="020B0604020202020204" pitchFamily="34" charset="0"/>
                <a:hlinkClick r:id="rId3" tooltip="地球"/>
              </a:rPr>
              <a:t>地球</a:t>
            </a:r>
            <a:r>
              <a:rPr lang="ja-JP" altLang="en-US" b="0" i="0" dirty="0">
                <a:solidFill>
                  <a:srgbClr val="202122"/>
                </a:solidFill>
                <a:effectLst/>
                <a:latin typeface="Arial" panose="020B0604020202020204" pitchFamily="34" charset="0"/>
              </a:rPr>
              <a:t>から</a:t>
            </a:r>
            <a:r>
              <a:rPr lang="ja-JP" altLang="en-US" b="0" i="0" u="none" strike="noStrike" dirty="0">
                <a:solidFill>
                  <a:srgbClr val="3366CC"/>
                </a:solidFill>
                <a:effectLst/>
                <a:latin typeface="Arial" panose="020B0604020202020204" pitchFamily="34" charset="0"/>
                <a:hlinkClick r:id="rId4" tooltip="月"/>
              </a:rPr>
              <a:t>月</a:t>
            </a:r>
            <a:r>
              <a:rPr lang="ja-JP" altLang="en-US" b="0" i="0" dirty="0">
                <a:solidFill>
                  <a:srgbClr val="202122"/>
                </a:solidFill>
                <a:effectLst/>
                <a:latin typeface="Arial" panose="020B0604020202020204" pitchFamily="34" charset="0"/>
              </a:rPr>
              <a:t>までの</a:t>
            </a:r>
            <a:r>
              <a:rPr lang="ja-JP" altLang="en-US" b="0" i="0" u="none" strike="noStrike" dirty="0">
                <a:solidFill>
                  <a:srgbClr val="3366CC"/>
                </a:solidFill>
                <a:effectLst/>
                <a:latin typeface="Arial" panose="020B0604020202020204" pitchFamily="34" charset="0"/>
                <a:hlinkClick r:id="rId5" tooltip="距離"/>
              </a:rPr>
              <a:t>距離</a:t>
            </a:r>
            <a:r>
              <a:rPr lang="ja-JP" altLang="en-US" b="0" i="0" dirty="0">
                <a:solidFill>
                  <a:srgbClr val="202122"/>
                </a:solidFill>
                <a:effectLst/>
                <a:latin typeface="Arial" panose="020B0604020202020204" pitchFamily="34" charset="0"/>
              </a:rPr>
              <a:t>である。平均は</a:t>
            </a:r>
            <a:r>
              <a:rPr lang="en-US" altLang="ja-JP" b="0" i="0" dirty="0">
                <a:solidFill>
                  <a:srgbClr val="202122"/>
                </a:solidFill>
                <a:effectLst/>
                <a:latin typeface="Arial" panose="020B0604020202020204" pitchFamily="34" charset="0"/>
              </a:rPr>
              <a:t>38</a:t>
            </a:r>
            <a:r>
              <a:rPr lang="ja-JP" altLang="en-US" b="0" i="0" dirty="0">
                <a:solidFill>
                  <a:srgbClr val="202122"/>
                </a:solidFill>
                <a:effectLst/>
                <a:latin typeface="Arial" panose="020B0604020202020204" pitchFamily="34" charset="0"/>
              </a:rPr>
              <a:t>万</a:t>
            </a:r>
            <a:r>
              <a:rPr lang="en-US" altLang="ja-JP" b="0" i="0" dirty="0">
                <a:solidFill>
                  <a:srgbClr val="202122"/>
                </a:solidFill>
                <a:effectLst/>
                <a:latin typeface="Arial" panose="020B0604020202020204" pitchFamily="34" charset="0"/>
              </a:rPr>
              <a:t>4400</a:t>
            </a:r>
            <a:r>
              <a:rPr lang="ja-JP" altLang="en-US" b="0" i="0" dirty="0">
                <a:solidFill>
                  <a:srgbClr val="202122"/>
                </a:solidFill>
                <a:effectLst/>
                <a:latin typeface="Arial" panose="020B0604020202020204" pitchFamily="34" charset="0"/>
              </a:rPr>
              <a:t>キロメートルであるが</a:t>
            </a:r>
            <a:r>
              <a:rPr lang="en-US" altLang="ja-JP" b="0" i="0" u="none" strike="noStrike" baseline="30000" dirty="0">
                <a:solidFill>
                  <a:srgbClr val="3366CC"/>
                </a:solidFill>
                <a:effectLst/>
                <a:latin typeface="Arial" panose="020B0604020202020204" pitchFamily="34" charset="0"/>
                <a:hlinkClick r:id="rId6"/>
              </a:rPr>
              <a:t>[7]</a:t>
            </a:r>
            <a:r>
              <a:rPr lang="ja-JP" altLang="en-US" b="0" i="0" dirty="0">
                <a:solidFill>
                  <a:srgbClr val="202122"/>
                </a:solidFill>
                <a:effectLst/>
                <a:latin typeface="Arial" panose="020B0604020202020204" pitchFamily="34" charset="0"/>
              </a:rPr>
              <a:t>、月の軌道の近点では</a:t>
            </a:r>
            <a:r>
              <a:rPr lang="en-US" altLang="ja-JP" b="0" i="0" dirty="0">
                <a:solidFill>
                  <a:srgbClr val="202122"/>
                </a:solidFill>
                <a:effectLst/>
                <a:latin typeface="Arial" panose="020B0604020202020204" pitchFamily="34" charset="0"/>
              </a:rPr>
              <a:t>36</a:t>
            </a:r>
            <a:r>
              <a:rPr lang="ja-JP" altLang="en-US" b="0" i="0" dirty="0">
                <a:solidFill>
                  <a:srgbClr val="202122"/>
                </a:solidFill>
                <a:effectLst/>
                <a:latin typeface="Arial" panose="020B0604020202020204" pitchFamily="34" charset="0"/>
              </a:rPr>
              <a:t>万</a:t>
            </a:r>
            <a:r>
              <a:rPr lang="en-US" altLang="ja-JP" b="0" i="0" dirty="0">
                <a:solidFill>
                  <a:srgbClr val="202122"/>
                </a:solidFill>
                <a:effectLst/>
                <a:latin typeface="Arial" panose="020B0604020202020204" pitchFamily="34" charset="0"/>
              </a:rPr>
              <a:t>3304</a:t>
            </a:r>
            <a:r>
              <a:rPr lang="ja-JP" altLang="en-US" b="0" i="0" dirty="0">
                <a:solidFill>
                  <a:srgbClr val="202122"/>
                </a:solidFill>
                <a:effectLst/>
                <a:latin typeface="Arial" panose="020B0604020202020204" pitchFamily="34" charset="0"/>
              </a:rPr>
              <a:t>キロメートル、遠点では</a:t>
            </a:r>
            <a:r>
              <a:rPr lang="en-US" altLang="ja-JP" b="0" i="0" dirty="0">
                <a:solidFill>
                  <a:srgbClr val="202122"/>
                </a:solidFill>
                <a:effectLst/>
                <a:latin typeface="Arial" panose="020B0604020202020204" pitchFamily="34" charset="0"/>
              </a:rPr>
              <a:t>40</a:t>
            </a:r>
            <a:r>
              <a:rPr lang="ja-JP" altLang="en-US" b="0" i="0" dirty="0">
                <a:solidFill>
                  <a:srgbClr val="202122"/>
                </a:solidFill>
                <a:effectLst/>
                <a:latin typeface="Arial" panose="020B0604020202020204" pitchFamily="34" charset="0"/>
              </a:rPr>
              <a:t>万</a:t>
            </a:r>
            <a:r>
              <a:rPr lang="en-US" altLang="ja-JP" b="0" i="0" dirty="0">
                <a:solidFill>
                  <a:srgbClr val="202122"/>
                </a:solidFill>
                <a:effectLst/>
                <a:latin typeface="Arial" panose="020B0604020202020204" pitchFamily="34" charset="0"/>
              </a:rPr>
              <a:t>5495</a:t>
            </a:r>
            <a:r>
              <a:rPr lang="ja-JP" altLang="en-US" b="0" i="0" dirty="0">
                <a:solidFill>
                  <a:srgbClr val="202122"/>
                </a:solidFill>
                <a:effectLst/>
                <a:latin typeface="Arial" panose="020B0604020202020204" pitchFamily="34" charset="0"/>
              </a:rPr>
              <a:t>キロメートルである。　月は、年間平均</a:t>
            </a:r>
            <a:r>
              <a:rPr lang="en-US" altLang="ja-JP" b="0" i="0" dirty="0">
                <a:solidFill>
                  <a:srgbClr val="202122"/>
                </a:solidFill>
                <a:effectLst/>
                <a:latin typeface="Arial" panose="020B0604020202020204" pitchFamily="34" charset="0"/>
              </a:rPr>
              <a:t>3.8</a:t>
            </a:r>
            <a:r>
              <a:rPr lang="ja-JP" altLang="en-US" b="0" i="0" u="none" strike="noStrike" dirty="0">
                <a:solidFill>
                  <a:srgbClr val="3366CC"/>
                </a:solidFill>
                <a:effectLst/>
                <a:latin typeface="Arial" panose="020B0604020202020204" pitchFamily="34" charset="0"/>
                <a:hlinkClick r:id="rId7" tooltip="センチメートル"/>
              </a:rPr>
              <a:t>センチメートル</a:t>
            </a:r>
            <a:r>
              <a:rPr lang="ja-JP" altLang="en-US" b="0" i="0" dirty="0">
                <a:solidFill>
                  <a:srgbClr val="202122"/>
                </a:solidFill>
                <a:effectLst/>
                <a:latin typeface="Arial" panose="020B0604020202020204" pitchFamily="34" charset="0"/>
              </a:rPr>
              <a:t>の速さで、らせん状に地球から遠ざかっていることが、</a:t>
            </a:r>
            <a:r>
              <a:rPr lang="ja-JP" altLang="en-US" b="0" i="0" u="none" strike="noStrike" dirty="0">
                <a:solidFill>
                  <a:srgbClr val="3366CC"/>
                </a:solidFill>
                <a:effectLst/>
                <a:latin typeface="Arial" panose="020B0604020202020204" pitchFamily="34" charset="0"/>
                <a:hlinkClick r:id="rId8" tooltip="月レーザー測距実験"/>
              </a:rPr>
              <a:t>月レーザー測距実験</a:t>
            </a:r>
            <a:r>
              <a:rPr lang="ja-JP" altLang="en-US" b="0" i="0" dirty="0">
                <a:solidFill>
                  <a:srgbClr val="202122"/>
                </a:solidFill>
                <a:effectLst/>
                <a:latin typeface="Arial" panose="020B0604020202020204" pitchFamily="34" charset="0"/>
              </a:rPr>
              <a:t>によって明らかとなった</a:t>
            </a:r>
            <a:r>
              <a:rPr lang="en-US" altLang="ja-JP" b="0" i="0" u="none" strike="noStrike" baseline="30000" dirty="0">
                <a:solidFill>
                  <a:srgbClr val="3366CC"/>
                </a:solidFill>
                <a:effectLst/>
                <a:latin typeface="Arial" panose="020B0604020202020204" pitchFamily="34" charset="0"/>
                <a:hlinkClick r:id="rId9"/>
              </a:rPr>
              <a:t>[8]</a:t>
            </a:r>
            <a:r>
              <a:rPr lang="en-US" altLang="ja-JP" b="0" i="0" u="none" strike="noStrike" baseline="30000" dirty="0">
                <a:solidFill>
                  <a:srgbClr val="3366CC"/>
                </a:solidFill>
                <a:effectLst/>
                <a:latin typeface="Arial" panose="020B0604020202020204" pitchFamily="34" charset="0"/>
                <a:hlinkClick r:id="rId10"/>
              </a:rPr>
              <a:t>[9]</a:t>
            </a:r>
            <a:r>
              <a:rPr lang="en-US" altLang="ja-JP" b="0" i="0" u="none" strike="noStrike" baseline="30000" dirty="0">
                <a:solidFill>
                  <a:srgbClr val="3366CC"/>
                </a:solidFill>
                <a:effectLst/>
                <a:latin typeface="Arial" panose="020B0604020202020204" pitchFamily="34" charset="0"/>
                <a:hlinkClick r:id="rId11"/>
              </a:rPr>
              <a:t>[10]</a:t>
            </a:r>
            <a:r>
              <a:rPr lang="ja-JP" altLang="en-US" b="0" i="0" dirty="0">
                <a:solidFill>
                  <a:srgbClr val="202122"/>
                </a:solidFill>
                <a:effectLst/>
                <a:latin typeface="Arial" panose="020B0604020202020204" pitchFamily="34" charset="0"/>
              </a:rPr>
              <a:t>。後退速度は異常に速いと考えられている</a:t>
            </a:r>
            <a:r>
              <a:rPr lang="en-US" altLang="ja-JP" b="0" i="0" u="none" strike="noStrike" baseline="30000" dirty="0">
                <a:solidFill>
                  <a:srgbClr val="3366CC"/>
                </a:solidFill>
                <a:effectLst/>
                <a:latin typeface="Arial" panose="020B0604020202020204" pitchFamily="34" charset="0"/>
                <a:hlinkClick r:id="rId12"/>
              </a:rPr>
              <a:t>[11]</a:t>
            </a:r>
            <a:r>
              <a:rPr lang="ja-JP" altLang="en-US" b="0" i="0" dirty="0">
                <a:solidFill>
                  <a:srgbClr val="202122"/>
                </a:solidFill>
                <a:effectLst/>
                <a:latin typeface="Arial" panose="020B0604020202020204" pitchFamily="34" charset="0"/>
              </a:rPr>
              <a:t>。</a:t>
            </a:r>
            <a:endParaRPr lang="en-US" altLang="ja-JP" b="0" i="0" dirty="0">
              <a:solidFill>
                <a:srgbClr val="202122"/>
              </a:solidFill>
              <a:effectLst/>
              <a:latin typeface="Arial" panose="020B0604020202020204" pitchFamily="34" charset="0"/>
            </a:endParaRPr>
          </a:p>
          <a:p>
            <a:pPr algn="l">
              <a:buFont typeface="Arial" panose="020B0604020202020204" pitchFamily="34" charset="0"/>
              <a:buChar char="•"/>
            </a:pPr>
            <a:endParaRPr lang="en-US" altLang="ja-JP" b="0" i="0" dirty="0">
              <a:solidFill>
                <a:srgbClr val="202122"/>
              </a:solidFill>
              <a:effectLst/>
              <a:latin typeface="Arial" panose="020B0604020202020204" pitchFamily="34" charset="0"/>
            </a:endParaRPr>
          </a:p>
          <a:p>
            <a:pPr algn="l">
              <a:buFont typeface="Arial" panose="020B0604020202020204" pitchFamily="34" charset="0"/>
              <a:buChar char="•"/>
            </a:pPr>
            <a:r>
              <a:rPr lang="ja-JP" altLang="en-US" b="0" i="0" dirty="0">
                <a:solidFill>
                  <a:srgbClr val="202122"/>
                </a:solidFill>
                <a:effectLst/>
                <a:latin typeface="Arial" panose="020B0604020202020204" pitchFamily="34" charset="0"/>
              </a:rPr>
              <a:t>平均離心率　</a:t>
            </a:r>
            <a:r>
              <a:rPr lang="en-US" altLang="ja-JP" b="0" i="0" dirty="0">
                <a:solidFill>
                  <a:srgbClr val="202122"/>
                </a:solidFill>
                <a:effectLst/>
                <a:latin typeface="Arial" panose="020B0604020202020204" pitchFamily="34" charset="0"/>
              </a:rPr>
              <a:t>0</a:t>
            </a:r>
            <a:r>
              <a:rPr lang="ja-JP" altLang="en-US" b="0" i="0" dirty="0">
                <a:solidFill>
                  <a:srgbClr val="202122"/>
                </a:solidFill>
                <a:effectLst/>
                <a:latin typeface="Arial" panose="020B0604020202020204" pitchFamily="34" charset="0"/>
              </a:rPr>
              <a:t>，</a:t>
            </a:r>
            <a:r>
              <a:rPr lang="en-US" altLang="ja-JP" b="0" i="0" dirty="0">
                <a:solidFill>
                  <a:srgbClr val="202122"/>
                </a:solidFill>
                <a:effectLst/>
                <a:latin typeface="Arial" panose="020B0604020202020204" pitchFamily="34" charset="0"/>
              </a:rPr>
              <a:t>05494</a:t>
            </a:r>
            <a:r>
              <a:rPr lang="ja-JP" altLang="en-US" b="0" i="0" dirty="0">
                <a:solidFill>
                  <a:srgbClr val="202122"/>
                </a:solidFill>
                <a:effectLst/>
                <a:latin typeface="Arial" panose="020B0604020202020204" pitchFamily="34" charset="0"/>
              </a:rPr>
              <a:t>（</a:t>
            </a:r>
            <a:r>
              <a:rPr lang="en-US" altLang="ja-JP" b="0" i="0" dirty="0">
                <a:solidFill>
                  <a:srgbClr val="202122"/>
                </a:solidFill>
                <a:effectLst/>
                <a:latin typeface="Arial" panose="020B0604020202020204" pitchFamily="34" charset="0"/>
              </a:rPr>
              <a:t>0,045</a:t>
            </a:r>
            <a:r>
              <a:rPr lang="ja-JP" altLang="en-US" b="0" i="0" dirty="0">
                <a:solidFill>
                  <a:srgbClr val="202122"/>
                </a:solidFill>
                <a:effectLst/>
                <a:latin typeface="Arial" panose="020B0604020202020204" pitchFamily="34" charset="0"/>
              </a:rPr>
              <a:t>～</a:t>
            </a:r>
            <a:r>
              <a:rPr lang="en-US" altLang="ja-JP" b="0" i="0" dirty="0">
                <a:solidFill>
                  <a:srgbClr val="202122"/>
                </a:solidFill>
                <a:effectLst/>
                <a:latin typeface="Arial" panose="020B0604020202020204" pitchFamily="34" charset="0"/>
              </a:rPr>
              <a:t>0,065</a:t>
            </a:r>
            <a:r>
              <a:rPr lang="ja-JP" altLang="en-US" b="0" i="0" dirty="0">
                <a:solidFill>
                  <a:srgbClr val="202122"/>
                </a:solidFill>
                <a:effectLst/>
                <a:latin typeface="Arial" panose="020B0604020202020204" pitchFamily="34" charset="0"/>
              </a:rPr>
              <a:t>の</a:t>
            </a:r>
            <a:r>
              <a:rPr lang="en-US" altLang="ja-JP" b="0" i="0" dirty="0">
                <a:solidFill>
                  <a:srgbClr val="202122"/>
                </a:solidFill>
                <a:effectLst/>
                <a:latin typeface="Arial" panose="020B0604020202020204" pitchFamily="34" charset="0"/>
              </a:rPr>
              <a:t>8.85</a:t>
            </a:r>
            <a:r>
              <a:rPr lang="ja-JP" altLang="en-US" b="0" i="0" dirty="0">
                <a:solidFill>
                  <a:srgbClr val="202122"/>
                </a:solidFill>
                <a:effectLst/>
                <a:latin typeface="Arial" panose="020B0604020202020204" pitchFamily="34" charset="0"/>
              </a:rPr>
              <a:t>年周期で変化）</a:t>
            </a:r>
            <a:endParaRPr lang="en-US" altLang="ja-JP" b="0" i="0" dirty="0">
              <a:solidFill>
                <a:srgbClr val="202122"/>
              </a:solidFill>
              <a:effectLst/>
              <a:latin typeface="Arial" panose="020B0604020202020204" pitchFamily="34" charset="0"/>
            </a:endParaRPr>
          </a:p>
          <a:p>
            <a:pPr algn="l">
              <a:buFont typeface="Arial" panose="020B0604020202020204" pitchFamily="34" charset="0"/>
              <a:buChar char="•"/>
            </a:pPr>
            <a:r>
              <a:rPr lang="ja-JP" altLang="en-US" b="0" i="0" dirty="0">
                <a:solidFill>
                  <a:srgbClr val="202122"/>
                </a:solidFill>
                <a:effectLst/>
                <a:latin typeface="Arial" panose="020B0604020202020204" pitchFamily="34" charset="0"/>
              </a:rPr>
              <a:t>月には地球からの飲料の</a:t>
            </a:r>
            <a:r>
              <a:rPr lang="en-US" altLang="ja-JP" b="0" i="0" dirty="0">
                <a:solidFill>
                  <a:srgbClr val="202122"/>
                </a:solidFill>
                <a:effectLst/>
                <a:latin typeface="Arial" panose="020B0604020202020204" pitchFamily="34" charset="0"/>
              </a:rPr>
              <a:t>100</a:t>
            </a:r>
            <a:r>
              <a:rPr lang="ja-JP" altLang="en-US" b="0" i="0" dirty="0">
                <a:solidFill>
                  <a:srgbClr val="202122"/>
                </a:solidFill>
                <a:effectLst/>
                <a:latin typeface="Arial" panose="020B0604020202020204" pitchFamily="34" charset="0"/>
              </a:rPr>
              <a:t>分の１の強さの潮汐力が働く。</a:t>
            </a:r>
            <a:endParaRPr lang="en-US" altLang="ja-JP" b="0" i="0" dirty="0">
              <a:solidFill>
                <a:srgbClr val="202122"/>
              </a:solidFill>
              <a:effectLst/>
              <a:latin typeface="Arial" panose="020B0604020202020204" pitchFamily="34" charset="0"/>
            </a:endParaRPr>
          </a:p>
          <a:p>
            <a:pPr algn="l">
              <a:buFont typeface="Arial" panose="020B0604020202020204" pitchFamily="34" charset="0"/>
              <a:buNone/>
            </a:pPr>
            <a:r>
              <a:rPr lang="ja-JP" altLang="en-US" b="0" i="0" dirty="0">
                <a:solidFill>
                  <a:srgbClr val="202122"/>
                </a:solidFill>
                <a:effectLst/>
                <a:latin typeface="Arial" panose="020B0604020202020204" pitchFamily="34" charset="0"/>
              </a:rPr>
              <a:t>・円ととして計算すると　引力は太陽の方が地球の引力より約２倍大きい。</a:t>
            </a:r>
            <a:endParaRPr lang="en-US" altLang="ja-JP" b="0" i="0" dirty="0">
              <a:solidFill>
                <a:srgbClr val="202122"/>
              </a:solidFill>
              <a:effectLst/>
              <a:latin typeface="Arial" panose="020B0604020202020204" pitchFamily="34" charset="0"/>
            </a:endParaRPr>
          </a:p>
          <a:p>
            <a:pPr algn="l">
              <a:buFont typeface="Arial" panose="020B0604020202020204" pitchFamily="34" charset="0"/>
              <a:buChar char="•"/>
            </a:pPr>
            <a:r>
              <a:rPr lang="ja-JP" altLang="en-US" b="0" i="0" dirty="0">
                <a:solidFill>
                  <a:srgbClr val="202122"/>
                </a:solidFill>
                <a:effectLst/>
                <a:latin typeface="Arial" panose="020B0604020202020204" pitchFamily="34" charset="0"/>
              </a:rPr>
              <a:t>近地点と遠地点</a:t>
            </a:r>
            <a:endParaRPr lang="en-US" altLang="ja-JP" b="0" i="0" dirty="0">
              <a:solidFill>
                <a:srgbClr val="202122"/>
              </a:solidFill>
              <a:effectLst/>
              <a:latin typeface="Arial" panose="020B0604020202020204" pitchFamily="34" charset="0"/>
            </a:endParaRPr>
          </a:p>
          <a:p>
            <a:pPr algn="l">
              <a:buFont typeface="Arial" panose="020B0604020202020204" pitchFamily="34" charset="0"/>
              <a:buChar char="•"/>
            </a:pPr>
            <a:endParaRPr lang="en-US" altLang="ja-JP" b="1" i="1" dirty="0">
              <a:solidFill>
                <a:srgbClr val="989898"/>
              </a:solidFill>
              <a:effectLst/>
              <a:latin typeface="游ゴシック体"/>
            </a:endParaRPr>
          </a:p>
          <a:p>
            <a:pPr algn="l">
              <a:buFont typeface="Arial" panose="020B0604020202020204" pitchFamily="34" charset="0"/>
              <a:buChar char="•"/>
            </a:pPr>
            <a:r>
              <a:rPr lang="ja-JP" altLang="en-US" b="1" i="1" dirty="0">
                <a:solidFill>
                  <a:srgbClr val="989898"/>
                </a:solidFill>
                <a:effectLst/>
                <a:latin typeface="游ゴシック体"/>
              </a:rPr>
              <a:t>大きさ（赤道半径）：</a:t>
            </a:r>
            <a:r>
              <a:rPr lang="en-US" altLang="ja-JP" b="1" i="1" dirty="0">
                <a:solidFill>
                  <a:srgbClr val="989898"/>
                </a:solidFill>
                <a:effectLst/>
                <a:latin typeface="游ゴシック体"/>
              </a:rPr>
              <a:t>1,738km</a:t>
            </a:r>
          </a:p>
          <a:p>
            <a:pPr algn="l">
              <a:buFont typeface="Arial" panose="020B0604020202020204" pitchFamily="34" charset="0"/>
              <a:buChar char="•"/>
            </a:pPr>
            <a:r>
              <a:rPr lang="ja-JP" altLang="en-US" b="1" i="1" dirty="0">
                <a:solidFill>
                  <a:srgbClr val="989898"/>
                </a:solidFill>
                <a:effectLst/>
                <a:latin typeface="游ゴシック体"/>
              </a:rPr>
              <a:t>質量（地球に対して）：</a:t>
            </a:r>
            <a:r>
              <a:rPr lang="en-US" altLang="ja-JP" b="1" i="1" dirty="0">
                <a:solidFill>
                  <a:srgbClr val="989898"/>
                </a:solidFill>
                <a:effectLst/>
                <a:latin typeface="游ゴシック体"/>
              </a:rPr>
              <a:t>0.0123</a:t>
            </a:r>
            <a:r>
              <a:rPr lang="ja-JP" altLang="en-US" b="1" i="1" dirty="0">
                <a:solidFill>
                  <a:srgbClr val="989898"/>
                </a:solidFill>
                <a:effectLst/>
                <a:latin typeface="游ゴシック体"/>
              </a:rPr>
              <a:t>倍</a:t>
            </a:r>
          </a:p>
          <a:p>
            <a:pPr algn="l">
              <a:buFont typeface="Arial" panose="020B0604020202020204" pitchFamily="34" charset="0"/>
              <a:buChar char="•"/>
            </a:pPr>
            <a:r>
              <a:rPr lang="ja-JP" altLang="en-US" b="1" i="1" dirty="0">
                <a:solidFill>
                  <a:srgbClr val="989898"/>
                </a:solidFill>
                <a:effectLst/>
                <a:latin typeface="游ゴシック体"/>
              </a:rPr>
              <a:t>平均密度：</a:t>
            </a:r>
            <a:r>
              <a:rPr lang="en-US" altLang="ja-JP" b="1" i="1" dirty="0">
                <a:solidFill>
                  <a:srgbClr val="989898"/>
                </a:solidFill>
                <a:effectLst/>
                <a:latin typeface="游ゴシック体"/>
              </a:rPr>
              <a:t>3.34g/cm³</a:t>
            </a:r>
          </a:p>
          <a:p>
            <a:pPr algn="l">
              <a:buFont typeface="Arial" panose="020B0604020202020204" pitchFamily="34" charset="0"/>
              <a:buChar char="•"/>
            </a:pPr>
            <a:endParaRPr lang="en-US" altLang="ja-JP" b="1" i="1" dirty="0">
              <a:solidFill>
                <a:srgbClr val="989898"/>
              </a:solidFill>
              <a:effectLst/>
              <a:latin typeface="游ゴシック体"/>
            </a:endParaRPr>
          </a:p>
          <a:p>
            <a:pPr algn="l">
              <a:buFont typeface="Arial" panose="020B0604020202020204" pitchFamily="34" charset="0"/>
              <a:buChar char="•"/>
            </a:pPr>
            <a:r>
              <a:rPr lang="ja-JP" altLang="en-US" b="1" i="1" dirty="0">
                <a:solidFill>
                  <a:srgbClr val="989898"/>
                </a:solidFill>
                <a:effectLst/>
                <a:latin typeface="游ゴシック体"/>
              </a:rPr>
              <a:t>公転周期：</a:t>
            </a:r>
            <a:r>
              <a:rPr lang="en-US" altLang="ja-JP" b="1" i="1" dirty="0">
                <a:solidFill>
                  <a:srgbClr val="989898"/>
                </a:solidFill>
                <a:effectLst/>
                <a:latin typeface="游ゴシック体"/>
              </a:rPr>
              <a:t>27.322</a:t>
            </a:r>
            <a:r>
              <a:rPr lang="ja-JP" altLang="en-US" b="1" i="1" dirty="0">
                <a:solidFill>
                  <a:srgbClr val="989898"/>
                </a:solidFill>
                <a:effectLst/>
                <a:latin typeface="游ゴシック体"/>
              </a:rPr>
              <a:t>日</a:t>
            </a:r>
          </a:p>
          <a:p>
            <a:pPr algn="l">
              <a:buFont typeface="Arial" panose="020B0604020202020204" pitchFamily="34" charset="0"/>
              <a:buChar char="•"/>
            </a:pPr>
            <a:r>
              <a:rPr lang="ja-JP" altLang="en-US" b="1" i="1" dirty="0">
                <a:solidFill>
                  <a:srgbClr val="989898"/>
                </a:solidFill>
                <a:effectLst/>
                <a:latin typeface="游ゴシック体"/>
              </a:rPr>
              <a:t>自転周期：</a:t>
            </a:r>
            <a:r>
              <a:rPr lang="en-US" altLang="ja-JP" b="1" i="1" dirty="0">
                <a:solidFill>
                  <a:srgbClr val="989898"/>
                </a:solidFill>
                <a:effectLst/>
                <a:latin typeface="游ゴシック体"/>
              </a:rPr>
              <a:t>27.322</a:t>
            </a:r>
            <a:r>
              <a:rPr lang="ja-JP" altLang="en-US" b="1" i="1" dirty="0">
                <a:solidFill>
                  <a:srgbClr val="989898"/>
                </a:solidFill>
                <a:effectLst/>
                <a:latin typeface="游ゴシック体"/>
              </a:rPr>
              <a:t>日</a:t>
            </a:r>
          </a:p>
          <a:p>
            <a:pPr algn="l"/>
            <a:r>
              <a:rPr lang="ja-JP" altLang="en-US" b="1" i="0" dirty="0">
                <a:solidFill>
                  <a:srgbClr val="7373AF"/>
                </a:solidFill>
                <a:effectLst/>
                <a:latin typeface="Meiryo" panose="020B0604030504040204" pitchFamily="50" charset="-128"/>
                <a:ea typeface="Meiryo" panose="020B0604030504040204" pitchFamily="50" charset="-128"/>
              </a:rPr>
              <a:t>月の基礎データ</a:t>
            </a:r>
          </a:p>
          <a:p>
            <a:br>
              <a:rPr lang="ja-JP" altLang="en-US" dirty="0"/>
            </a:br>
            <a:r>
              <a:rPr lang="ja-JP" altLang="en-US" b="0" dirty="0">
                <a:effectLst/>
              </a:rPr>
              <a:t>地球からの距離約</a:t>
            </a:r>
            <a:r>
              <a:rPr lang="en-US" altLang="ja-JP" b="0" dirty="0">
                <a:effectLst/>
              </a:rPr>
              <a:t>38</a:t>
            </a:r>
            <a:r>
              <a:rPr lang="ja-JP" altLang="en-US" b="0" dirty="0">
                <a:effectLst/>
              </a:rPr>
              <a:t>万</a:t>
            </a:r>
            <a:r>
              <a:rPr lang="en-US" altLang="ja-JP" b="0" dirty="0">
                <a:effectLst/>
              </a:rPr>
              <a:t>km</a:t>
            </a:r>
            <a:r>
              <a:rPr lang="ja-JP" altLang="en-US" b="0" dirty="0">
                <a:effectLst/>
              </a:rPr>
              <a:t>月の大きさ直径　約</a:t>
            </a:r>
            <a:r>
              <a:rPr lang="en-US" altLang="ja-JP" b="0" dirty="0">
                <a:effectLst/>
              </a:rPr>
              <a:t>3476km</a:t>
            </a:r>
            <a:r>
              <a:rPr lang="ja-JP" altLang="en-US" b="0" dirty="0">
                <a:effectLst/>
              </a:rPr>
              <a:t>　（地球の約</a:t>
            </a:r>
            <a:r>
              <a:rPr lang="en-US" altLang="ja-JP" b="0" dirty="0">
                <a:effectLst/>
              </a:rPr>
              <a:t>4</a:t>
            </a:r>
            <a:r>
              <a:rPr lang="ja-JP" altLang="en-US" b="0" dirty="0">
                <a:effectLst/>
              </a:rPr>
              <a:t>分の</a:t>
            </a:r>
            <a:r>
              <a:rPr lang="en-US" altLang="ja-JP" b="0" dirty="0">
                <a:effectLst/>
              </a:rPr>
              <a:t>1</a:t>
            </a:r>
            <a:r>
              <a:rPr lang="ja-JP" altLang="en-US" b="0" dirty="0">
                <a:effectLst/>
              </a:rPr>
              <a:t>）月の質量地球の</a:t>
            </a:r>
            <a:r>
              <a:rPr lang="en-US" altLang="ja-JP" b="0" dirty="0">
                <a:effectLst/>
              </a:rPr>
              <a:t>81</a:t>
            </a:r>
            <a:r>
              <a:rPr lang="ja-JP" altLang="en-US" b="0" dirty="0">
                <a:effectLst/>
              </a:rPr>
              <a:t>分の</a:t>
            </a:r>
            <a:r>
              <a:rPr lang="en-US" altLang="ja-JP" b="0" dirty="0">
                <a:effectLst/>
              </a:rPr>
              <a:t>1</a:t>
            </a:r>
            <a:r>
              <a:rPr lang="ja-JP" altLang="en-US" b="0" dirty="0">
                <a:effectLst/>
              </a:rPr>
              <a:t>月の公転周期・</a:t>
            </a:r>
            <a:br>
              <a:rPr lang="ja-JP" altLang="en-US" b="0" dirty="0">
                <a:effectLst/>
              </a:rPr>
            </a:br>
            <a:r>
              <a:rPr lang="ja-JP" altLang="en-US" b="0" dirty="0">
                <a:effectLst/>
              </a:rPr>
              <a:t>自転周期約</a:t>
            </a:r>
            <a:r>
              <a:rPr lang="en-US" altLang="ja-JP" b="0" dirty="0">
                <a:effectLst/>
              </a:rPr>
              <a:t>27.32</a:t>
            </a:r>
            <a:r>
              <a:rPr lang="ja-JP" altLang="en-US" b="0" dirty="0">
                <a:effectLst/>
              </a:rPr>
              <a:t>日月の環境</a:t>
            </a:r>
            <a:br>
              <a:rPr lang="ja-JP" altLang="en-US" b="0" dirty="0">
                <a:effectLst/>
              </a:rPr>
            </a:br>
            <a:r>
              <a:rPr lang="ja-JP" altLang="en-US" b="0" dirty="0">
                <a:effectLst/>
              </a:rPr>
              <a:t>月の重力は地球の約</a:t>
            </a:r>
            <a:r>
              <a:rPr lang="en-US" altLang="ja-JP" b="0" dirty="0">
                <a:effectLst/>
              </a:rPr>
              <a:t>6</a:t>
            </a:r>
            <a:r>
              <a:rPr lang="ja-JP" altLang="en-US" b="0" dirty="0">
                <a:effectLst/>
              </a:rPr>
              <a:t>分の</a:t>
            </a:r>
            <a:r>
              <a:rPr lang="en-US" altLang="ja-JP" b="0" dirty="0">
                <a:effectLst/>
              </a:rPr>
              <a:t>1</a:t>
            </a:r>
            <a:r>
              <a:rPr lang="ja-JP" altLang="en-US" b="0" dirty="0">
                <a:effectLst/>
              </a:rPr>
              <a:t>。ほとんど大気がないため、昼夜の温度差が非常に大きくなります。月の赤道付近の観</a:t>
            </a:r>
            <a:endParaRPr lang="en-US" altLang="ja-JP" b="0" dirty="0">
              <a:effectLst/>
            </a:endParaRPr>
          </a:p>
          <a:p>
            <a:r>
              <a:rPr lang="ja-JP" altLang="en-US" b="0" i="0" dirty="0">
                <a:solidFill>
                  <a:srgbClr val="444444"/>
                </a:solidFill>
                <a:effectLst/>
                <a:latin typeface="Meiryo" panose="020B0604030504040204" pitchFamily="50" charset="-128"/>
                <a:ea typeface="Meiryo" panose="020B0604030504040204" pitchFamily="50" charset="-128"/>
              </a:rPr>
              <a:t>月と太陽の間に地球があるとき（</a:t>
            </a:r>
            <a:r>
              <a:rPr lang="en-US" altLang="ja-JP" b="0" i="0" dirty="0">
                <a:solidFill>
                  <a:srgbClr val="444444"/>
                </a:solidFill>
                <a:effectLst/>
                <a:latin typeface="Meiryo" panose="020B0604030504040204" pitchFamily="50" charset="-128"/>
                <a:ea typeface="Meiryo" panose="020B0604030504040204" pitchFamily="50" charset="-128"/>
              </a:rPr>
              <a:t>E</a:t>
            </a:r>
            <a:r>
              <a:rPr lang="ja-JP" altLang="en-US" b="0" i="0" dirty="0">
                <a:solidFill>
                  <a:srgbClr val="444444"/>
                </a:solidFill>
                <a:effectLst/>
                <a:latin typeface="Meiryo" panose="020B0604030504040204" pitchFamily="50" charset="-128"/>
                <a:ea typeface="Meiryo" panose="020B0604030504040204" pitchFamily="50" charset="-128"/>
              </a:rPr>
              <a:t>の位置）、月が太陽光を反射している部分しか地球には見えず、満月になります。逆に、月が地球と太陽の間にあるとき（</a:t>
            </a:r>
            <a:r>
              <a:rPr lang="en-US" altLang="ja-JP" b="0" i="0" dirty="0">
                <a:solidFill>
                  <a:srgbClr val="444444"/>
                </a:solidFill>
                <a:effectLst/>
                <a:latin typeface="Meiryo" panose="020B0604030504040204" pitchFamily="50" charset="-128"/>
                <a:ea typeface="Meiryo" panose="020B0604030504040204" pitchFamily="50" charset="-128"/>
              </a:rPr>
              <a:t>A</a:t>
            </a:r>
            <a:r>
              <a:rPr lang="ja-JP" altLang="en-US" b="0" i="0" dirty="0">
                <a:solidFill>
                  <a:srgbClr val="444444"/>
                </a:solidFill>
                <a:effectLst/>
                <a:latin typeface="Meiryo" panose="020B0604030504040204" pitchFamily="50" charset="-128"/>
                <a:ea typeface="Meiryo" panose="020B0604030504040204" pitchFamily="50" charset="-128"/>
              </a:rPr>
              <a:t>の位置）、地球側に月の影の部分しか見えません。これが新月です。</a:t>
            </a:r>
            <a:br>
              <a:rPr lang="ja-JP" altLang="en-US" dirty="0"/>
            </a:br>
            <a:r>
              <a:rPr lang="ja-JP" altLang="en-US" b="0" i="0" dirty="0">
                <a:solidFill>
                  <a:srgbClr val="444444"/>
                </a:solidFill>
                <a:effectLst/>
                <a:latin typeface="Meiryo" panose="020B0604030504040204" pitchFamily="50" charset="-128"/>
                <a:ea typeface="Meiryo" panose="020B0604030504040204" pitchFamily="50" charset="-128"/>
              </a:rPr>
              <a:t>地球と太陽に対して、月が</a:t>
            </a:r>
            <a:r>
              <a:rPr lang="en-US" altLang="ja-JP" b="0" i="0" dirty="0">
                <a:solidFill>
                  <a:srgbClr val="444444"/>
                </a:solidFill>
                <a:effectLst/>
                <a:latin typeface="Meiryo" panose="020B0604030504040204" pitchFamily="50" charset="-128"/>
                <a:ea typeface="Meiryo" panose="020B0604030504040204" pitchFamily="50" charset="-128"/>
              </a:rPr>
              <a:t>90</a:t>
            </a:r>
            <a:r>
              <a:rPr lang="ja-JP" altLang="en-US" b="0" i="0" dirty="0">
                <a:solidFill>
                  <a:srgbClr val="444444"/>
                </a:solidFill>
                <a:effectLst/>
                <a:latin typeface="Meiryo" panose="020B0604030504040204" pitchFamily="50" charset="-128"/>
                <a:ea typeface="Meiryo" panose="020B0604030504040204" pitchFamily="50" charset="-128"/>
              </a:rPr>
              <a:t>度の位置にあるとき（</a:t>
            </a:r>
            <a:r>
              <a:rPr lang="en-US" altLang="ja-JP" b="0" i="0" dirty="0">
                <a:solidFill>
                  <a:srgbClr val="444444"/>
                </a:solidFill>
                <a:effectLst/>
                <a:latin typeface="Meiryo" panose="020B0604030504040204" pitchFamily="50" charset="-128"/>
                <a:ea typeface="Meiryo" panose="020B0604030504040204" pitchFamily="50" charset="-128"/>
              </a:rPr>
              <a:t>C</a:t>
            </a:r>
            <a:r>
              <a:rPr lang="ja-JP" altLang="en-US" b="0" i="0" dirty="0">
                <a:solidFill>
                  <a:srgbClr val="444444"/>
                </a:solidFill>
                <a:effectLst/>
                <a:latin typeface="Meiryo" panose="020B0604030504040204" pitchFamily="50" charset="-128"/>
                <a:ea typeface="Meiryo" panose="020B0604030504040204" pitchFamily="50" charset="-128"/>
              </a:rPr>
              <a:t>または</a:t>
            </a:r>
            <a:r>
              <a:rPr lang="en-US" altLang="ja-JP" b="0" i="0" dirty="0">
                <a:solidFill>
                  <a:srgbClr val="444444"/>
                </a:solidFill>
                <a:effectLst/>
                <a:latin typeface="Meiryo" panose="020B0604030504040204" pitchFamily="50" charset="-128"/>
                <a:ea typeface="Meiryo" panose="020B0604030504040204" pitchFamily="50" charset="-128"/>
              </a:rPr>
              <a:t>G</a:t>
            </a:r>
            <a:r>
              <a:rPr lang="ja-JP" altLang="en-US" b="0" i="0" dirty="0">
                <a:solidFill>
                  <a:srgbClr val="444444"/>
                </a:solidFill>
                <a:effectLst/>
                <a:latin typeface="Meiryo" panose="020B0604030504040204" pitchFamily="50" charset="-128"/>
                <a:ea typeface="Meiryo" panose="020B0604030504040204" pitchFamily="50" charset="-128"/>
              </a:rPr>
              <a:t>の位置）、月の半分が太陽光を反射しているので、半月に見えます。同様に、</a:t>
            </a:r>
            <a:r>
              <a:rPr lang="en-US" altLang="ja-JP" b="0" i="0" dirty="0">
                <a:solidFill>
                  <a:srgbClr val="444444"/>
                </a:solidFill>
                <a:effectLst/>
                <a:latin typeface="Meiryo" panose="020B0604030504040204" pitchFamily="50" charset="-128"/>
                <a:ea typeface="Meiryo" panose="020B0604030504040204" pitchFamily="50" charset="-128"/>
              </a:rPr>
              <a:t>B</a:t>
            </a:r>
            <a:r>
              <a:rPr lang="ja-JP" altLang="en-US" b="0" i="0" dirty="0">
                <a:solidFill>
                  <a:srgbClr val="444444"/>
                </a:solidFill>
                <a:effectLst/>
                <a:latin typeface="Meiryo" panose="020B0604030504040204" pitchFamily="50" charset="-128"/>
                <a:ea typeface="Meiryo" panose="020B0604030504040204" pitchFamily="50" charset="-128"/>
              </a:rPr>
              <a:t>の位置は三日月に見えるなど、太陽光を反射している場所の地球からの見え方によって、月の満ち欠けが変わってきます。</a:t>
            </a:r>
            <a:r>
              <a:rPr lang="ja-JP" altLang="en-US" b="0" dirty="0">
                <a:effectLst/>
              </a:rPr>
              <a:t>測では、昼は</a:t>
            </a:r>
            <a:r>
              <a:rPr lang="en-US" altLang="ja-JP" b="0" dirty="0">
                <a:effectLst/>
              </a:rPr>
              <a:t>110℃</a:t>
            </a:r>
            <a:r>
              <a:rPr lang="ja-JP" altLang="en-US" b="0" dirty="0">
                <a:effectLst/>
              </a:rPr>
              <a:t>、夜は－</a:t>
            </a:r>
            <a:r>
              <a:rPr lang="en-US" altLang="ja-JP" b="0" dirty="0">
                <a:effectLst/>
              </a:rPr>
              <a:t>170℃</a:t>
            </a:r>
            <a:r>
              <a:rPr lang="ja-JP" altLang="en-US" b="0" dirty="0">
                <a:effectLst/>
              </a:rPr>
              <a:t>と、その差は</a:t>
            </a:r>
            <a:r>
              <a:rPr lang="en-US" altLang="ja-JP" b="0" dirty="0">
                <a:effectLst/>
              </a:rPr>
              <a:t>200℃</a:t>
            </a:r>
            <a:r>
              <a:rPr lang="ja-JP" altLang="en-US" b="0" dirty="0">
                <a:effectLst/>
              </a:rPr>
              <a:t>以上もあります</a:t>
            </a:r>
            <a:endParaRPr kumimoji="1" lang="ja-JP" altLang="en-US" dirty="0"/>
          </a:p>
        </p:txBody>
      </p:sp>
      <p:sp>
        <p:nvSpPr>
          <p:cNvPr id="4" name="スライド番号プレースホルダー 3"/>
          <p:cNvSpPr>
            <a:spLocks noGrp="1"/>
          </p:cNvSpPr>
          <p:nvPr>
            <p:ph type="sldNum" sz="quarter" idx="5"/>
          </p:nvPr>
        </p:nvSpPr>
        <p:spPr/>
        <p:txBody>
          <a:bodyPr/>
          <a:lstStyle/>
          <a:p>
            <a:fld id="{E55BAF99-145A-4A58-B71D-0DD6354E2CEA}" type="slidenum">
              <a:rPr lang="en-US" altLang="ja-JP" smtClean="0"/>
              <a:pPr/>
              <a:t>2</a:t>
            </a:fld>
            <a:endParaRPr lang="en-US" altLang="ja-JP" dirty="0"/>
          </a:p>
        </p:txBody>
      </p:sp>
    </p:spTree>
    <p:extLst>
      <p:ext uri="{BB962C8B-B14F-4D97-AF65-F5344CB8AC3E}">
        <p14:creationId xmlns:p14="http://schemas.microsoft.com/office/powerpoint/2010/main" val="42834450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br>
              <a:rPr lang="ja-JP" altLang="en-US" dirty="0"/>
            </a:br>
            <a:r>
              <a:rPr kumimoji="1" lang="ja-JP" altLang="en-US" sz="1200" kern="1200" dirty="0">
                <a:solidFill>
                  <a:schemeClr val="tx1"/>
                </a:solidFill>
                <a:effectLst/>
                <a:latin typeface="游ゴシック" panose="020B0400000000000000" pitchFamily="50" charset="-128"/>
                <a:ea typeface="ＭＳ Ｐ明朝" pitchFamily="18" charset="-128"/>
                <a:cs typeface="+mn-cs"/>
              </a:rPr>
              <a:t>　地球のすぐ外側を公転している火星は、その赤い輝きからローマ神話の軍神マースの名でよばれます。また、私たちが火星とよぶのも、中国古代の哲学である五行説（世界は木・火・土・金・水の５つの要素でできているという考え方）から赤い火の要素の惑星とされるからです。さてそれでは、火星はなぜ赤いのでしょうか。火星の表面には明るい赤かっ色の地域と色彩のはっきりしない暗い地域がありますが、表面の７割以上は赤かっ色の地域でしめられています。つまり、火星の表面は赤い土でおおわれているのです。これが、火星が赤く輝く理由なのです。</a:t>
            </a:r>
            <a:r>
              <a:rPr kumimoji="1" lang="en-US" altLang="ja-JP" sz="1200" kern="1200" dirty="0">
                <a:solidFill>
                  <a:schemeClr val="tx1"/>
                </a:solidFill>
                <a:effectLst/>
                <a:latin typeface="游ゴシック" panose="020B0400000000000000" pitchFamily="50" charset="-128"/>
                <a:ea typeface="ＭＳ Ｐ明朝" pitchFamily="18" charset="-128"/>
                <a:cs typeface="+mn-cs"/>
              </a:rPr>
              <a:t>1976</a:t>
            </a:r>
            <a:r>
              <a:rPr kumimoji="1" lang="ja-JP" altLang="en-US" sz="1200" kern="1200" dirty="0">
                <a:solidFill>
                  <a:schemeClr val="tx1"/>
                </a:solidFill>
                <a:effectLst/>
                <a:latin typeface="游ゴシック" panose="020B0400000000000000" pitchFamily="50" charset="-128"/>
                <a:ea typeface="ＭＳ Ｐ明朝" pitchFamily="18" charset="-128"/>
                <a:cs typeface="+mn-cs"/>
              </a:rPr>
              <a:t>年のバイキング探査機は火星の砂や土をくわしく分析し、赤かっ色は酸化第二鉄などの鉄の酸化物、すなわち鉄サビの色であることをつきとめました。火星は鉄サビでおおわれていたのです。</a:t>
            </a:r>
            <a:br>
              <a:rPr kumimoji="1" lang="ja-JP" altLang="en-US" sz="1200" kern="1200" dirty="0">
                <a:solidFill>
                  <a:schemeClr val="tx1"/>
                </a:solidFill>
                <a:effectLst/>
                <a:latin typeface="游ゴシック" panose="020B0400000000000000" pitchFamily="50" charset="-128"/>
                <a:ea typeface="ＭＳ Ｐ明朝" pitchFamily="18" charset="-128"/>
                <a:cs typeface="+mn-cs"/>
              </a:rPr>
            </a:br>
            <a:r>
              <a:rPr kumimoji="1" lang="ja-JP" altLang="en-US" sz="1200" kern="1200" dirty="0">
                <a:solidFill>
                  <a:schemeClr val="tx1"/>
                </a:solidFill>
                <a:effectLst/>
                <a:latin typeface="游ゴシック" panose="020B0400000000000000" pitchFamily="50" charset="-128"/>
                <a:ea typeface="ＭＳ Ｐ明朝" pitchFamily="18" charset="-128"/>
                <a:cs typeface="+mn-cs"/>
              </a:rPr>
              <a:t>　火星には地球の百分の１以下の薄い大気がありますが、その９５％は二酸化炭素でできています。表面気温は、夏は平均−６０℃、冬は−１２０℃です。また強い風により、ときどき砂あらしが起こりますが、この時まき上げられた細かい砂のため、火星の空はピンク色になっています。この砂あらしにより、薄暗い模様の濃淡も変化することがあるのです。</a:t>
            </a:r>
            <a:br>
              <a:rPr kumimoji="1" lang="ja-JP" altLang="en-US" sz="1200" kern="1200" dirty="0">
                <a:solidFill>
                  <a:schemeClr val="tx1"/>
                </a:solidFill>
                <a:effectLst/>
                <a:latin typeface="游ゴシック" panose="020B0400000000000000" pitchFamily="50" charset="-128"/>
                <a:ea typeface="ＭＳ Ｐ明朝" pitchFamily="18" charset="-128"/>
                <a:cs typeface="+mn-cs"/>
              </a:rPr>
            </a:br>
            <a:br>
              <a:rPr lang="ja-JP" altLang="en-US" dirty="0"/>
            </a:br>
            <a:endParaRPr kumimoji="1" lang="ja-JP" altLang="en-US" dirty="0"/>
          </a:p>
        </p:txBody>
      </p:sp>
      <p:sp>
        <p:nvSpPr>
          <p:cNvPr id="4" name="スライド番号プレースホルダー 3"/>
          <p:cNvSpPr>
            <a:spLocks noGrp="1"/>
          </p:cNvSpPr>
          <p:nvPr>
            <p:ph type="sldNum" sz="quarter" idx="5"/>
          </p:nvPr>
        </p:nvSpPr>
        <p:spPr/>
        <p:txBody>
          <a:bodyPr/>
          <a:lstStyle/>
          <a:p>
            <a:fld id="{E55BAF99-145A-4A58-B71D-0DD6354E2CEA}" type="slidenum">
              <a:rPr lang="en-US" altLang="ja-JP" smtClean="0"/>
              <a:pPr/>
              <a:t>32</a:t>
            </a:fld>
            <a:endParaRPr lang="en-US" altLang="ja-JP" dirty="0"/>
          </a:p>
        </p:txBody>
      </p:sp>
    </p:spTree>
    <p:extLst>
      <p:ext uri="{BB962C8B-B14F-4D97-AF65-F5344CB8AC3E}">
        <p14:creationId xmlns:p14="http://schemas.microsoft.com/office/powerpoint/2010/main" val="12118428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fontAlgn="base"/>
            <a:br>
              <a:rPr lang="ja-JP" altLang="en-US" dirty="0"/>
            </a:br>
            <a:r>
              <a:rPr lang="ja-JP" altLang="en-US" b="0" i="0" dirty="0">
                <a:solidFill>
                  <a:srgbClr val="373737"/>
                </a:solidFill>
                <a:effectLst/>
                <a:latin typeface="Lato" panose="020F0502020204030203" pitchFamily="34" charset="0"/>
              </a:rPr>
              <a:t>火星は地球と同じく岩石でできた惑星です。直径は地球の半分ほどで、二酸化炭素を主成分とするごく薄い大気に覆われています（火星の大気圧は地球の</a:t>
            </a:r>
            <a:r>
              <a:rPr lang="en-US" altLang="ja-JP" b="0" i="0" dirty="0">
                <a:solidFill>
                  <a:srgbClr val="373737"/>
                </a:solidFill>
                <a:effectLst/>
                <a:latin typeface="Lato" panose="020F0502020204030203" pitchFamily="34" charset="0"/>
              </a:rPr>
              <a:t>1000</a:t>
            </a:r>
            <a:r>
              <a:rPr lang="ja-JP" altLang="en-US" b="0" i="0" dirty="0">
                <a:solidFill>
                  <a:srgbClr val="373737"/>
                </a:solidFill>
                <a:effectLst/>
                <a:latin typeface="Lato" panose="020F0502020204030203" pitchFamily="34" charset="0"/>
              </a:rPr>
              <a:t>分の</a:t>
            </a:r>
            <a:r>
              <a:rPr lang="en-US" altLang="ja-JP" b="0" i="0" dirty="0">
                <a:solidFill>
                  <a:srgbClr val="373737"/>
                </a:solidFill>
                <a:effectLst/>
                <a:latin typeface="Lato" panose="020F0502020204030203" pitchFamily="34" charset="0"/>
              </a:rPr>
              <a:t>6</a:t>
            </a:r>
            <a:r>
              <a:rPr lang="ja-JP" altLang="en-US" b="0" i="0" dirty="0">
                <a:solidFill>
                  <a:srgbClr val="373737"/>
                </a:solidFill>
                <a:effectLst/>
                <a:latin typeface="Lato" panose="020F0502020204030203" pitchFamily="34" charset="0"/>
              </a:rPr>
              <a:t>）。火星は全体的に赤っぽく見えますが、これは、表面の岩石や砂が酸化鉄（赤さび）を多く含んでいるためです。また、岩石の成分の違いや地形の影響により、ところどころに黒っぽい模様（もよう）があります。火星表面でときおり発生するダストストーム（砂嵐）などによって、模様は薄くなったり見えなくなったりすることがあります。</a:t>
            </a:r>
          </a:p>
          <a:p>
            <a:pPr algn="l" fontAlgn="base"/>
            <a:r>
              <a:rPr lang="ja-JP" altLang="en-US" b="0" i="0" dirty="0">
                <a:solidFill>
                  <a:srgbClr val="373737"/>
                </a:solidFill>
                <a:effectLst/>
                <a:latin typeface="Lato" panose="020F0502020204030203" pitchFamily="34" charset="0"/>
              </a:rPr>
              <a:t>火星の北極と南極には、水の氷や二酸化炭素の氷（ドライアイス）などでできた「極冠（きょくかん）」と呼ばれる白い部分があります。火星の自転軸は</a:t>
            </a:r>
            <a:r>
              <a:rPr lang="en-US" altLang="ja-JP" b="0" i="0" dirty="0">
                <a:solidFill>
                  <a:srgbClr val="373737"/>
                </a:solidFill>
                <a:effectLst/>
                <a:latin typeface="Lato" panose="020F0502020204030203" pitchFamily="34" charset="0"/>
              </a:rPr>
              <a:t>25</a:t>
            </a:r>
            <a:r>
              <a:rPr lang="ja-JP" altLang="en-US" b="0" i="0" dirty="0">
                <a:solidFill>
                  <a:srgbClr val="373737"/>
                </a:solidFill>
                <a:effectLst/>
                <a:latin typeface="Lato" panose="020F0502020204030203" pitchFamily="34" charset="0"/>
              </a:rPr>
              <a:t>度ほど傾いているため、火星には地球に似た季節変化があります。極冠は、季節による温度変化によって蒸発したり凍ったりするため、大きくなったり小さくなったりします。</a:t>
            </a:r>
          </a:p>
          <a:p>
            <a:pPr algn="l" fontAlgn="base"/>
            <a:r>
              <a:rPr lang="ja-JP" altLang="en-US" b="0" i="0" baseline="30000" dirty="0">
                <a:solidFill>
                  <a:srgbClr val="373737"/>
                </a:solidFill>
                <a:effectLst/>
                <a:latin typeface="inherit"/>
              </a:rPr>
              <a:t>（注</a:t>
            </a:r>
            <a:r>
              <a:rPr lang="en-US" altLang="ja-JP" b="0" i="0" baseline="30000" dirty="0">
                <a:solidFill>
                  <a:srgbClr val="373737"/>
                </a:solidFill>
                <a:effectLst/>
                <a:latin typeface="inherit"/>
              </a:rPr>
              <a:t>1</a:t>
            </a:r>
            <a:r>
              <a:rPr lang="ja-JP" altLang="en-US" b="0" i="0" baseline="30000" dirty="0">
                <a:solidFill>
                  <a:srgbClr val="373737"/>
                </a:solidFill>
                <a:effectLst/>
                <a:latin typeface="inherit"/>
              </a:rPr>
              <a:t>）</a:t>
            </a:r>
            <a:r>
              <a:rPr lang="ja-JP" altLang="en-US" b="0" i="0" dirty="0">
                <a:solidFill>
                  <a:srgbClr val="373737"/>
                </a:solidFill>
                <a:effectLst/>
                <a:latin typeface="inherit"/>
              </a:rPr>
              <a:t>軌道長半径の値。軌道の平均</a:t>
            </a:r>
          </a:p>
          <a:p>
            <a:pPr algn="l"/>
            <a:r>
              <a:rPr lang="ja-JP" altLang="en-US" b="1" i="0" dirty="0">
                <a:solidFill>
                  <a:srgbClr val="333333"/>
                </a:solidFill>
                <a:effectLst/>
                <a:latin typeface="DIN Next"/>
              </a:rPr>
              <a:t>気温</a:t>
            </a:r>
          </a:p>
          <a:p>
            <a:pPr algn="l"/>
            <a:r>
              <a:rPr lang="ja-JP" altLang="en-US" b="0" i="0" dirty="0">
                <a:solidFill>
                  <a:srgbClr val="333333"/>
                </a:solidFill>
                <a:effectLst/>
                <a:latin typeface="YakuHanJPs"/>
              </a:rPr>
              <a:t>火星の平均気温は－</a:t>
            </a:r>
            <a:r>
              <a:rPr lang="en-US" altLang="ja-JP" b="0" i="0" dirty="0">
                <a:solidFill>
                  <a:srgbClr val="333333"/>
                </a:solidFill>
                <a:effectLst/>
                <a:latin typeface="YakuHanJPs"/>
              </a:rPr>
              <a:t>63℃</a:t>
            </a:r>
            <a:r>
              <a:rPr lang="ja-JP" altLang="en-US" b="0" i="0" dirty="0">
                <a:solidFill>
                  <a:srgbClr val="333333"/>
                </a:solidFill>
                <a:effectLst/>
                <a:latin typeface="YakuHanJPs"/>
              </a:rPr>
              <a:t>、最高気温と最低気温はそれぞれ</a:t>
            </a:r>
            <a:r>
              <a:rPr lang="en-US" altLang="ja-JP" b="0" i="0" dirty="0">
                <a:solidFill>
                  <a:srgbClr val="333333"/>
                </a:solidFill>
                <a:effectLst/>
                <a:latin typeface="YakuHanJPs"/>
              </a:rPr>
              <a:t>30℃</a:t>
            </a:r>
            <a:r>
              <a:rPr lang="ja-JP" altLang="en-US" b="0" i="0" dirty="0">
                <a:solidFill>
                  <a:srgbClr val="333333"/>
                </a:solidFill>
                <a:effectLst/>
                <a:latin typeface="YakuHanJPs"/>
              </a:rPr>
              <a:t>と－</a:t>
            </a:r>
            <a:r>
              <a:rPr lang="en-US" altLang="ja-JP" b="0" i="0" dirty="0">
                <a:solidFill>
                  <a:srgbClr val="333333"/>
                </a:solidFill>
                <a:effectLst/>
                <a:latin typeface="YakuHanJPs"/>
              </a:rPr>
              <a:t>140℃</a:t>
            </a:r>
            <a:r>
              <a:rPr lang="ja-JP" altLang="en-US" b="0" i="0" dirty="0">
                <a:solidFill>
                  <a:srgbClr val="333333"/>
                </a:solidFill>
                <a:effectLst/>
                <a:latin typeface="YakuHanJPs"/>
              </a:rPr>
              <a:t>です。地球は平均約</a:t>
            </a:r>
            <a:r>
              <a:rPr lang="en-US" altLang="ja-JP" b="0" i="0" dirty="0">
                <a:solidFill>
                  <a:srgbClr val="333333"/>
                </a:solidFill>
                <a:effectLst/>
                <a:latin typeface="YakuHanJPs"/>
              </a:rPr>
              <a:t>14℃</a:t>
            </a:r>
            <a:r>
              <a:rPr lang="ja-JP" altLang="en-US" b="0" i="0" dirty="0">
                <a:solidFill>
                  <a:srgbClr val="333333"/>
                </a:solidFill>
                <a:effectLst/>
                <a:latin typeface="YakuHanJPs"/>
              </a:rPr>
              <a:t>ですから、決して住みやすい天体とはいえません。外を出歩く際には、念入りな防寒対策をお忘れなく！</a:t>
            </a:r>
            <a:endParaRPr lang="en-US" altLang="ja-JP" b="0" i="0" dirty="0">
              <a:solidFill>
                <a:srgbClr val="333333"/>
              </a:solidFill>
              <a:effectLst/>
              <a:latin typeface="YakuHanJPs"/>
            </a:endParaRPr>
          </a:p>
          <a:p>
            <a:pPr algn="ctr" fontAlgn="t"/>
            <a:r>
              <a:rPr lang="ja-JP" altLang="en-US" dirty="0">
                <a:effectLst/>
              </a:rPr>
              <a:t>大気</a:t>
            </a:r>
          </a:p>
          <a:p>
            <a:pPr algn="ctr" fontAlgn="t"/>
            <a:r>
              <a:rPr lang="ja-JP" altLang="en-US" dirty="0">
                <a:effectLst/>
              </a:rPr>
              <a:t>主に二酸化炭素・窒素・アルゴン</a:t>
            </a:r>
            <a:endParaRPr lang="en-US" altLang="ja-JP" dirty="0">
              <a:effectLst/>
            </a:endParaRPr>
          </a:p>
          <a:p>
            <a:pPr algn="ctr" fontAlgn="t"/>
            <a:r>
              <a:rPr lang="ja-JP" altLang="en-US" dirty="0">
                <a:effectLst/>
              </a:rPr>
              <a:t>重力</a:t>
            </a:r>
          </a:p>
          <a:p>
            <a:pPr algn="ctr" fontAlgn="t"/>
            <a:r>
              <a:rPr lang="en-US" altLang="ja-JP" dirty="0">
                <a:effectLst/>
              </a:rPr>
              <a:t>0.38</a:t>
            </a:r>
            <a:r>
              <a:rPr lang="ja-JP" altLang="en-US" dirty="0">
                <a:effectLst/>
              </a:rPr>
              <a:t>倍（地球を</a:t>
            </a:r>
            <a:r>
              <a:rPr lang="en-US" altLang="ja-JP" dirty="0">
                <a:effectLst/>
              </a:rPr>
              <a:t>1</a:t>
            </a:r>
            <a:r>
              <a:rPr lang="ja-JP" altLang="en-US" dirty="0">
                <a:effectLst/>
              </a:rPr>
              <a:t>）</a:t>
            </a:r>
          </a:p>
          <a:p>
            <a:pPr algn="ctr" fontAlgn="t"/>
            <a:endParaRPr lang="ja-JP" altLang="en-US" dirty="0">
              <a:effectLst/>
            </a:endParaRPr>
          </a:p>
          <a:p>
            <a:endParaRPr kumimoji="1" lang="en-US" altLang="ja-JP" b="0" i="0" dirty="0">
              <a:solidFill>
                <a:srgbClr val="333333"/>
              </a:solidFill>
              <a:effectLst/>
              <a:latin typeface="YakuHanJPs"/>
            </a:endParaRPr>
          </a:p>
          <a:p>
            <a:endParaRPr kumimoji="1" lang="en-US" altLang="ja-JP" b="0" i="0" dirty="0">
              <a:solidFill>
                <a:srgbClr val="333333"/>
              </a:solidFill>
              <a:effectLst/>
              <a:latin typeface="YakuHanJP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E55BAF99-145A-4A58-B71D-0DD6354E2CEA}" type="slidenum">
              <a:rPr lang="en-US" altLang="ja-JP" smtClean="0"/>
              <a:pPr/>
              <a:t>33</a:t>
            </a:fld>
            <a:endParaRPr lang="en-US" altLang="ja-JP" dirty="0"/>
          </a:p>
        </p:txBody>
      </p:sp>
    </p:spTree>
    <p:extLst>
      <p:ext uri="{BB962C8B-B14F-4D97-AF65-F5344CB8AC3E}">
        <p14:creationId xmlns:p14="http://schemas.microsoft.com/office/powerpoint/2010/main" val="36171074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endParaRPr lang="en-US" altLang="ja-JP" b="1" i="0" dirty="0">
              <a:solidFill>
                <a:srgbClr val="000000"/>
              </a:solidFill>
              <a:effectLst/>
              <a:latin typeface="Meiryo" panose="020B0604030504040204" pitchFamily="50" charset="-128"/>
              <a:ea typeface="Meiryo" panose="020B0604030504040204" pitchFamily="50" charset="-128"/>
            </a:endParaRPr>
          </a:p>
          <a:p>
            <a:pPr algn="l"/>
            <a:r>
              <a:rPr lang="ja-JP" altLang="en-US" b="0" i="0" dirty="0">
                <a:solidFill>
                  <a:srgbClr val="000000"/>
                </a:solidFill>
                <a:effectLst/>
                <a:latin typeface="Meiryo" panose="020B0604030504040204" pitchFamily="50" charset="-128"/>
                <a:ea typeface="Meiryo" panose="020B0604030504040204" pitchFamily="50" charset="-128"/>
              </a:rPr>
              <a:t>、現在も使われている星座そのものをつくったという直接の証拠がないのが痛いところです</a:t>
            </a:r>
            <a:endParaRPr lang="en-US" altLang="ja-JP" b="0" i="0" dirty="0">
              <a:solidFill>
                <a:srgbClr val="000000"/>
              </a:solidFill>
              <a:effectLst/>
              <a:latin typeface="Meiryo" panose="020B0604030504040204" pitchFamily="50" charset="-128"/>
              <a:ea typeface="Meiryo" panose="020B0604030504040204" pitchFamily="50" charset="-128"/>
            </a:endParaRPr>
          </a:p>
          <a:p>
            <a:pPr algn="l"/>
            <a:r>
              <a:rPr lang="ja-JP" altLang="en-US" b="0" i="0" dirty="0">
                <a:solidFill>
                  <a:srgbClr val="000000"/>
                </a:solidFill>
                <a:effectLst/>
                <a:latin typeface="Meiryo" panose="020B0604030504040204" pitchFamily="50" charset="-128"/>
                <a:ea typeface="Meiryo" panose="020B0604030504040204" pitchFamily="50" charset="-128"/>
              </a:rPr>
              <a:t>はじめて考古学的に星座の名前が登場するのは、今から約４０００年前のことです。紀元前２０００年頃、シュメール・アッカド人のあとにアモリ人（アムル人ともよばれる）です。アモリ人は、「目には目を歯には歯を」で知られる</a:t>
            </a:r>
            <a:r>
              <a:rPr lang="en-US" altLang="ja-JP" b="0" i="0" dirty="0">
                <a:solidFill>
                  <a:srgbClr val="000000"/>
                </a:solidFill>
                <a:effectLst/>
                <a:latin typeface="Meiryo" panose="020B0604030504040204" pitchFamily="50" charset="-128"/>
                <a:ea typeface="Meiryo" panose="020B0604030504040204" pitchFamily="50" charset="-128"/>
              </a:rPr>
              <a:t>『</a:t>
            </a:r>
            <a:r>
              <a:rPr lang="ja-JP" altLang="en-US" b="0" i="0" dirty="0">
                <a:solidFill>
                  <a:srgbClr val="000000"/>
                </a:solidFill>
                <a:effectLst/>
                <a:latin typeface="Meiryo" panose="020B0604030504040204" pitchFamily="50" charset="-128"/>
                <a:ea typeface="Meiryo" panose="020B0604030504040204" pitchFamily="50" charset="-128"/>
              </a:rPr>
              <a:t>ハンムラビ法典</a:t>
            </a:r>
            <a:r>
              <a:rPr lang="en-US" altLang="ja-JP" b="0" i="0" dirty="0">
                <a:solidFill>
                  <a:srgbClr val="000000"/>
                </a:solidFill>
                <a:effectLst/>
                <a:latin typeface="Meiryo" panose="020B0604030504040204" pitchFamily="50" charset="-128"/>
                <a:ea typeface="Meiryo" panose="020B0604030504040204" pitchFamily="50" charset="-128"/>
              </a:rPr>
              <a:t>』</a:t>
            </a:r>
            <a:r>
              <a:rPr lang="ja-JP" altLang="en-US" b="0" i="0" dirty="0">
                <a:solidFill>
                  <a:srgbClr val="000000"/>
                </a:solidFill>
                <a:effectLst/>
                <a:latin typeface="Meiryo" panose="020B0604030504040204" pitchFamily="50" charset="-128"/>
                <a:ea typeface="Meiryo" panose="020B0604030504040204" pitchFamily="50" charset="-128"/>
              </a:rPr>
              <a:t>で有名な古代バビロニア王国を作った民族。彼らも、シュメール・アッカドの高度な文明を受け継いでいました。アモリ人のが残した、今から３８００年前の</a:t>
            </a:r>
            <a:r>
              <a:rPr lang="en-US" altLang="ja-JP" b="0" i="0" dirty="0">
                <a:solidFill>
                  <a:srgbClr val="000000"/>
                </a:solidFill>
                <a:effectLst/>
                <a:latin typeface="Times New Roman" panose="02020603050405020304" pitchFamily="18" charset="0"/>
              </a:rPr>
              <a:t>BC1800</a:t>
            </a:r>
            <a:r>
              <a:rPr lang="ja-JP" altLang="en-US" b="0" i="0" dirty="0">
                <a:solidFill>
                  <a:srgbClr val="000000"/>
                </a:solidFill>
                <a:effectLst/>
                <a:latin typeface="Meiryo" panose="020B0604030504040204" pitchFamily="50" charset="-128"/>
                <a:ea typeface="Meiryo" panose="020B0604030504040204" pitchFamily="50" charset="-128"/>
              </a:rPr>
              <a:t>の記録には、荷車（おおぐま座）、天の狩人（オリオン）といった星座や、現在も星占いの星座として知られる「黄道十二星座」のうち、いて・かに・てんびんを除く黄道９星座が登場しています。</a:t>
            </a:r>
            <a:endParaRPr lang="en-US" altLang="ja-JP" b="0" i="0" dirty="0">
              <a:solidFill>
                <a:srgbClr val="000000"/>
              </a:solidFill>
              <a:effectLst/>
              <a:latin typeface="Meiryo" panose="020B0604030504040204" pitchFamily="50" charset="-128"/>
              <a:ea typeface="Meiryo" panose="020B0604030504040204" pitchFamily="50" charset="-128"/>
            </a:endParaRPr>
          </a:p>
          <a:p>
            <a:pPr algn="l"/>
            <a:endParaRPr lang="en-US" altLang="ja-JP" b="0" i="0" dirty="0">
              <a:solidFill>
                <a:srgbClr val="000000"/>
              </a:solidFill>
              <a:effectLst/>
              <a:latin typeface="Meiryo" panose="020B0604030504040204" pitchFamily="50" charset="-128"/>
              <a:ea typeface="Meiryo" panose="020B0604030504040204" pitchFamily="50" charset="-128"/>
            </a:endParaRPr>
          </a:p>
          <a:p>
            <a:pPr algn="l"/>
            <a:r>
              <a:rPr lang="ja-JP" altLang="en-US" b="0" i="0" dirty="0">
                <a:solidFill>
                  <a:srgbClr val="000000"/>
                </a:solidFill>
                <a:effectLst/>
                <a:latin typeface="Meiryo" panose="020B0604030504040204" pitchFamily="50" charset="-128"/>
                <a:ea typeface="Meiryo" panose="020B0604030504040204" pitchFamily="50" charset="-128"/>
              </a:rPr>
              <a:t>　</a:t>
            </a:r>
            <a:r>
              <a:rPr lang="en-US" altLang="ja-JP" b="0" i="0" dirty="0">
                <a:solidFill>
                  <a:srgbClr val="000000"/>
                </a:solidFill>
                <a:effectLst/>
                <a:latin typeface="Times New Roman" panose="02020603050405020304" pitchFamily="18" charset="0"/>
              </a:rPr>
              <a:t>B.C.645</a:t>
            </a:r>
            <a:r>
              <a:rPr lang="ja-JP" altLang="en-US" b="0" i="0" dirty="0">
                <a:solidFill>
                  <a:srgbClr val="000000"/>
                </a:solidFill>
                <a:effectLst/>
                <a:latin typeface="Meiryo" panose="020B0604030504040204" pitchFamily="50" charset="-128"/>
                <a:ea typeface="Meiryo" panose="020B0604030504040204" pitchFamily="50" charset="-128"/>
              </a:rPr>
              <a:t>頃から</a:t>
            </a:r>
            <a:r>
              <a:rPr lang="en-US" altLang="ja-JP" b="0" i="0" dirty="0">
                <a:solidFill>
                  <a:srgbClr val="000000"/>
                </a:solidFill>
                <a:effectLst/>
                <a:latin typeface="Times New Roman" panose="02020603050405020304" pitchFamily="18" charset="0"/>
              </a:rPr>
              <a:t>B.C.550</a:t>
            </a:r>
            <a:r>
              <a:rPr lang="ja-JP" altLang="en-US" b="0" i="0" dirty="0">
                <a:solidFill>
                  <a:srgbClr val="000000"/>
                </a:solidFill>
                <a:effectLst/>
                <a:latin typeface="Meiryo" panose="020B0604030504040204" pitchFamily="50" charset="-128"/>
                <a:ea typeface="Meiryo" panose="020B0604030504040204" pitchFamily="50" charset="-128"/>
              </a:rPr>
              <a:t>頃まで繁栄したカルディア王国（新バビロニア王国）は、カルディア人が起こした王国ですが、彼らは、天文学・数学などを発達させました。「天文学はカルディアの賜」といわれるほど、カルディアの自然科学や天文学は高度でした。１年が１２カ月、１週間は７日、１日は２４時間、角度の１周は３６０度といった現在の常識となっている単位は、みなカルデアで産まれました。また、惑星の会合周期や日食予報など、かなりしっかりと計算され、粘土板にもその数字が残されているといいます。</a:t>
            </a:r>
            <a:endParaRPr lang="en-US" altLang="ja-JP" b="0" i="0" dirty="0">
              <a:solidFill>
                <a:srgbClr val="000000"/>
              </a:solidFill>
              <a:effectLst/>
              <a:latin typeface="Meiryo" panose="020B0604030504040204" pitchFamily="50" charset="-128"/>
              <a:ea typeface="Meiryo" panose="020B0604030504040204" pitchFamily="50" charset="-128"/>
            </a:endParaRPr>
          </a:p>
          <a:p>
            <a:pPr algn="l"/>
            <a:endParaRPr lang="en-US" altLang="ja-JP" b="0" i="0" dirty="0">
              <a:solidFill>
                <a:srgbClr val="000000"/>
              </a:solidFill>
              <a:effectLst/>
              <a:latin typeface="Meiryo" panose="020B0604030504040204" pitchFamily="50" charset="-128"/>
              <a:ea typeface="Meiryo" panose="020B0604030504040204" pitchFamily="50" charset="-128"/>
            </a:endParaRPr>
          </a:p>
          <a:p>
            <a:pPr algn="l"/>
            <a:r>
              <a:rPr lang="ja-JP" altLang="en-US" b="0" i="0" dirty="0">
                <a:solidFill>
                  <a:srgbClr val="000000"/>
                </a:solidFill>
                <a:effectLst/>
                <a:latin typeface="Meiryo" panose="020B0604030504040204" pitchFamily="50" charset="-128"/>
                <a:ea typeface="Meiryo" panose="020B0604030504040204" pitchFamily="50" charset="-128"/>
              </a:rPr>
              <a:t>エジプトでは星座の知識はかなり高度なものとなった証拠でしょう。このなかで、獅子座、やぎ座、双子座、牡牛座等はメソポタミアの星座とは同じですが、そのほかはエジプト独自の星座が描かれています。</a:t>
            </a:r>
            <a:endParaRPr lang="en-US" altLang="ja-JP" b="0" i="0" dirty="0">
              <a:solidFill>
                <a:srgbClr val="000000"/>
              </a:solidFill>
              <a:effectLst/>
              <a:latin typeface="Meiryo" panose="020B0604030504040204" pitchFamily="50" charset="-128"/>
              <a:ea typeface="Meiryo" panose="020B0604030504040204" pitchFamily="50" charset="-128"/>
            </a:endParaRPr>
          </a:p>
          <a:p>
            <a:pPr algn="l"/>
            <a:endParaRPr lang="en-US" altLang="ja-JP" b="1" i="0" dirty="0">
              <a:solidFill>
                <a:srgbClr val="000000"/>
              </a:solidFill>
              <a:effectLst/>
              <a:latin typeface="Meiryo" panose="020B0604030504040204" pitchFamily="50" charset="-128"/>
              <a:ea typeface="Meiryo" panose="020B0604030504040204" pitchFamily="50" charset="-128"/>
            </a:endParaRPr>
          </a:p>
          <a:p>
            <a:pPr algn="l"/>
            <a:r>
              <a:rPr lang="ja-JP" altLang="en-US" b="1" i="0" dirty="0">
                <a:solidFill>
                  <a:srgbClr val="000000"/>
                </a:solidFill>
                <a:effectLst/>
                <a:latin typeface="Meiryo" panose="020B0604030504040204" pitchFamily="50" charset="-128"/>
                <a:ea typeface="Meiryo" panose="020B0604030504040204" pitchFamily="50" charset="-128"/>
              </a:rPr>
              <a:t>概要</a:t>
            </a:r>
          </a:p>
          <a:p>
            <a:pPr algn="l"/>
            <a:r>
              <a:rPr lang="ja-JP" altLang="en-US" b="0" i="0" dirty="0">
                <a:solidFill>
                  <a:srgbClr val="000000"/>
                </a:solidFill>
                <a:effectLst/>
                <a:latin typeface="Meiryo" panose="020B0604030504040204" pitchFamily="50" charset="-128"/>
                <a:ea typeface="Meiryo" panose="020B0604030504040204" pitchFamily="50" charset="-128"/>
              </a:rPr>
              <a:t>これ以前は、各天文家ごとに独自の星座が作られていたが、ここで</a:t>
            </a:r>
            <a:r>
              <a:rPr lang="en-US" altLang="ja-JP" b="0" i="0" dirty="0">
                <a:solidFill>
                  <a:srgbClr val="000000"/>
                </a:solidFill>
                <a:effectLst/>
                <a:latin typeface="Meiryo" panose="020B0604030504040204" pitchFamily="50" charset="-128"/>
                <a:ea typeface="Meiryo" panose="020B0604030504040204" pitchFamily="50" charset="-128"/>
              </a:rPr>
              <a:t>48</a:t>
            </a:r>
            <a:r>
              <a:rPr lang="ja-JP" altLang="en-US" b="0" i="0" dirty="0">
                <a:solidFill>
                  <a:srgbClr val="000000"/>
                </a:solidFill>
                <a:effectLst/>
                <a:latin typeface="Meiryo" panose="020B0604030504040204" pitchFamily="50" charset="-128"/>
                <a:ea typeface="Meiryo" panose="020B0604030504040204" pitchFamily="50" charset="-128"/>
              </a:rPr>
              <a:t>星座が決められて以降、ヨーロッパやアラビアではこの星座で統一された。</a:t>
            </a:r>
          </a:p>
          <a:p>
            <a:pPr algn="l"/>
            <a:r>
              <a:rPr lang="ja-JP" altLang="en-US" b="0" i="0" dirty="0">
                <a:solidFill>
                  <a:srgbClr val="000000"/>
                </a:solidFill>
                <a:effectLst/>
                <a:latin typeface="Meiryo" panose="020B0604030504040204" pitchFamily="50" charset="-128"/>
                <a:ea typeface="Meiryo" panose="020B0604030504040204" pitchFamily="50" charset="-128"/>
              </a:rPr>
              <a:t>なお、後の世に他の天文学者により星座が加えられたことから、現在の星座の数は</a:t>
            </a:r>
            <a:r>
              <a:rPr lang="en-US" altLang="ja-JP" b="0" i="0" dirty="0">
                <a:solidFill>
                  <a:srgbClr val="000000"/>
                </a:solidFill>
                <a:effectLst/>
                <a:latin typeface="Meiryo" panose="020B0604030504040204" pitchFamily="50" charset="-128"/>
                <a:ea typeface="Meiryo" panose="020B0604030504040204" pitchFamily="50" charset="-128"/>
              </a:rPr>
              <a:t>88</a:t>
            </a:r>
            <a:r>
              <a:rPr lang="ja-JP" altLang="en-US" b="0" i="0" dirty="0">
                <a:solidFill>
                  <a:srgbClr val="000000"/>
                </a:solidFill>
                <a:effectLst/>
                <a:latin typeface="Meiryo" panose="020B0604030504040204" pitchFamily="50" charset="-128"/>
                <a:ea typeface="Meiryo" panose="020B0604030504040204" pitchFamily="50" charset="-128"/>
              </a:rPr>
              <a:t>となっている。</a:t>
            </a:r>
          </a:p>
          <a:p>
            <a:pPr algn="l"/>
            <a:r>
              <a:rPr lang="ja-JP" altLang="en-US" b="0" i="0" dirty="0">
                <a:solidFill>
                  <a:srgbClr val="000000"/>
                </a:solidFill>
                <a:effectLst/>
                <a:latin typeface="Meiryo" panose="020B0604030504040204" pitchFamily="50" charset="-128"/>
                <a:ea typeface="Meiryo" panose="020B0604030504040204" pitchFamily="50" charset="-128"/>
              </a:rPr>
              <a:t>同じ名前の星座でも、トレミーの</a:t>
            </a:r>
            <a:r>
              <a:rPr lang="en-US" altLang="ja-JP" b="0" i="0" dirty="0">
                <a:solidFill>
                  <a:srgbClr val="000000"/>
                </a:solidFill>
                <a:effectLst/>
                <a:latin typeface="Meiryo" panose="020B0604030504040204" pitchFamily="50" charset="-128"/>
                <a:ea typeface="Meiryo" panose="020B0604030504040204" pitchFamily="50" charset="-128"/>
              </a:rPr>
              <a:t>48</a:t>
            </a:r>
            <a:r>
              <a:rPr lang="ja-JP" altLang="en-US" b="0" i="0" dirty="0">
                <a:solidFill>
                  <a:srgbClr val="000000"/>
                </a:solidFill>
                <a:effectLst/>
                <a:latin typeface="Meiryo" panose="020B0604030504040204" pitchFamily="50" charset="-128"/>
                <a:ea typeface="Meiryo" panose="020B0604030504040204" pitchFamily="50" charset="-128"/>
              </a:rPr>
              <a:t>星座と現在の星座は必ずしも同一ではない。その点は考慮に入れないとして、トレミーの</a:t>
            </a:r>
            <a:r>
              <a:rPr lang="en-US" altLang="ja-JP" b="0" i="0" dirty="0">
                <a:solidFill>
                  <a:srgbClr val="000000"/>
                </a:solidFill>
                <a:effectLst/>
                <a:latin typeface="Meiryo" panose="020B0604030504040204" pitchFamily="50" charset="-128"/>
                <a:ea typeface="Meiryo" panose="020B0604030504040204" pitchFamily="50" charset="-128"/>
              </a:rPr>
              <a:t>48</a:t>
            </a:r>
            <a:r>
              <a:rPr lang="ja-JP" altLang="en-US" b="0" i="0" dirty="0">
                <a:solidFill>
                  <a:srgbClr val="000000"/>
                </a:solidFill>
                <a:effectLst/>
                <a:latin typeface="Meiryo" panose="020B0604030504040204" pitchFamily="50" charset="-128"/>
                <a:ea typeface="Meiryo" panose="020B0604030504040204" pitchFamily="50" charset="-128"/>
              </a:rPr>
              <a:t>星座のうち現在使われていないのは</a:t>
            </a:r>
            <a:r>
              <a:rPr lang="en-US" altLang="ja-JP" b="0" i="0" dirty="0">
                <a:solidFill>
                  <a:srgbClr val="000000"/>
                </a:solidFill>
                <a:effectLst/>
                <a:latin typeface="Meiryo" panose="020B0604030504040204" pitchFamily="50" charset="-128"/>
                <a:ea typeface="Meiryo" panose="020B0604030504040204" pitchFamily="50" charset="-128"/>
              </a:rPr>
              <a:t>4</a:t>
            </a:r>
            <a:r>
              <a:rPr lang="ja-JP" altLang="en-US" b="0" i="0" dirty="0">
                <a:solidFill>
                  <a:srgbClr val="000000"/>
                </a:solidFill>
                <a:effectLst/>
                <a:latin typeface="Meiryo" panose="020B0604030504040204" pitchFamily="50" charset="-128"/>
                <a:ea typeface="Meiryo" panose="020B0604030504040204" pitchFamily="50" charset="-128"/>
              </a:rPr>
              <a:t>つの星座に分割されたアルゴ座だけである。</a:t>
            </a:r>
            <a:endParaRPr lang="en-US" altLang="ja-JP" b="0" i="0" dirty="0">
              <a:solidFill>
                <a:srgbClr val="000000"/>
              </a:solidFill>
              <a:effectLst/>
              <a:latin typeface="Meiryo" panose="020B0604030504040204" pitchFamily="50" charset="-128"/>
              <a:ea typeface="Meiryo" panose="020B0604030504040204" pitchFamily="50" charset="-128"/>
            </a:endParaRPr>
          </a:p>
          <a:p>
            <a:pPr algn="l"/>
            <a:r>
              <a:rPr lang="ja-JP" altLang="en-US" b="0" i="0" dirty="0">
                <a:solidFill>
                  <a:srgbClr val="000000"/>
                </a:solidFill>
                <a:effectLst/>
                <a:latin typeface="Meiryo" panose="020B0604030504040204" pitchFamily="50" charset="-128"/>
                <a:ea typeface="Meiryo" panose="020B0604030504040204" pitchFamily="50" charset="-128"/>
              </a:rPr>
              <a:t>　この間、星座の数は、増えもせず減りもせず、名前も変わらず、プトレマイオスの星座がずっと使われ続けました。１６世紀まで１５００年間もずっと同じ形で使われたのです。そして、この４８星座の４７個までが、今も私たちが使っている星座です。この４８星座は、「古代４８星座」または</a:t>
            </a:r>
            <a:r>
              <a:rPr lang="en-US" altLang="ja-JP" b="0" i="0" dirty="0">
                <a:solidFill>
                  <a:srgbClr val="000000"/>
                </a:solidFill>
                <a:effectLst/>
                <a:latin typeface="Meiryo" panose="020B0604030504040204" pitchFamily="50" charset="-128"/>
                <a:ea typeface="Meiryo" panose="020B0604030504040204" pitchFamily="50" charset="-128"/>
              </a:rPr>
              <a:t>｢</a:t>
            </a:r>
            <a:r>
              <a:rPr lang="ja-JP" altLang="en-US" b="0" i="0" dirty="0">
                <a:solidFill>
                  <a:srgbClr val="000000"/>
                </a:solidFill>
                <a:effectLst/>
                <a:latin typeface="Meiryo" panose="020B0604030504040204" pitchFamily="50" charset="-128"/>
                <a:ea typeface="Meiryo" panose="020B0604030504040204" pitchFamily="50" charset="-128"/>
              </a:rPr>
              <a:t>トレミー</a:t>
            </a:r>
            <a:r>
              <a:rPr lang="en-US" altLang="ja-JP" b="0" i="0" dirty="0">
                <a:solidFill>
                  <a:srgbClr val="000000"/>
                </a:solidFill>
                <a:effectLst/>
                <a:latin typeface="Meiryo" panose="020B0604030504040204" pitchFamily="50" charset="-128"/>
                <a:ea typeface="Meiryo" panose="020B0604030504040204" pitchFamily="50" charset="-128"/>
              </a:rPr>
              <a:t>(</a:t>
            </a:r>
            <a:r>
              <a:rPr lang="ja-JP" altLang="en-US" b="0" i="0" dirty="0">
                <a:solidFill>
                  <a:srgbClr val="000000"/>
                </a:solidFill>
                <a:effectLst/>
                <a:latin typeface="Meiryo" panose="020B0604030504040204" pitchFamily="50" charset="-128"/>
                <a:ea typeface="Meiryo" panose="020B0604030504040204" pitchFamily="50" charset="-128"/>
              </a:rPr>
              <a:t>プトレマイオス</a:t>
            </a:r>
            <a:r>
              <a:rPr lang="en-US" altLang="ja-JP" b="0" i="0" dirty="0">
                <a:solidFill>
                  <a:srgbClr val="000000"/>
                </a:solidFill>
                <a:effectLst/>
                <a:latin typeface="Meiryo" panose="020B0604030504040204" pitchFamily="50" charset="-128"/>
                <a:ea typeface="Meiryo" panose="020B0604030504040204" pitchFamily="50" charset="-128"/>
              </a:rPr>
              <a:t>)</a:t>
            </a:r>
            <a:r>
              <a:rPr lang="ja-JP" altLang="en-US" b="0" i="0" dirty="0">
                <a:solidFill>
                  <a:srgbClr val="000000"/>
                </a:solidFill>
                <a:effectLst/>
                <a:latin typeface="Meiryo" panose="020B0604030504040204" pitchFamily="50" charset="-128"/>
                <a:ea typeface="Meiryo" panose="020B0604030504040204" pitchFamily="50" charset="-128"/>
              </a:rPr>
              <a:t>の４８星座</a:t>
            </a:r>
            <a:r>
              <a:rPr lang="en-US" altLang="ja-JP" b="0" i="0" dirty="0">
                <a:solidFill>
                  <a:srgbClr val="000000"/>
                </a:solidFill>
                <a:effectLst/>
                <a:latin typeface="Meiryo" panose="020B0604030504040204" pitchFamily="50" charset="-128"/>
                <a:ea typeface="Meiryo" panose="020B0604030504040204" pitchFamily="50" charset="-128"/>
              </a:rPr>
              <a:t>｣</a:t>
            </a:r>
            <a:r>
              <a:rPr lang="ja-JP" altLang="en-US" b="0" i="0" dirty="0">
                <a:solidFill>
                  <a:srgbClr val="000000"/>
                </a:solidFill>
                <a:effectLst/>
                <a:latin typeface="Meiryo" panose="020B0604030504040204" pitchFamily="50" charset="-128"/>
                <a:ea typeface="Meiryo" panose="020B0604030504040204" pitchFamily="50" charset="-128"/>
              </a:rPr>
              <a:t>と呼ばれています。</a:t>
            </a:r>
            <a:endParaRPr lang="en-US" altLang="ja-JP" b="0" i="0" dirty="0">
              <a:solidFill>
                <a:srgbClr val="000000"/>
              </a:solidFill>
              <a:effectLst/>
              <a:latin typeface="Meiryo" panose="020B0604030504040204" pitchFamily="50" charset="-128"/>
              <a:ea typeface="Meiryo" panose="020B0604030504040204" pitchFamily="50" charset="-128"/>
            </a:endParaRPr>
          </a:p>
          <a:p>
            <a:pPr algn="l"/>
            <a:r>
              <a:rPr lang="ja-JP" altLang="en-US" b="0" i="0" dirty="0">
                <a:solidFill>
                  <a:srgbClr val="000000"/>
                </a:solidFill>
                <a:effectLst/>
                <a:latin typeface="Meiryo" panose="020B0604030504040204" pitchFamily="50" charset="-128"/>
                <a:ea typeface="Meiryo" panose="020B0604030504040204" pitchFamily="50" charset="-128"/>
              </a:rPr>
              <a:t>特に</a:t>
            </a:r>
            <a:r>
              <a:rPr lang="en-US" altLang="ja-JP" b="0" i="0" dirty="0">
                <a:solidFill>
                  <a:srgbClr val="000000"/>
                </a:solidFill>
                <a:effectLst/>
                <a:latin typeface="Meiryo" panose="020B0604030504040204" pitchFamily="50" charset="-128"/>
                <a:ea typeface="Meiryo" panose="020B0604030504040204" pitchFamily="50" charset="-128"/>
              </a:rPr>
              <a:t>19</a:t>
            </a:r>
            <a:r>
              <a:rPr lang="ja-JP" altLang="en-US" b="0" i="0" dirty="0">
                <a:solidFill>
                  <a:srgbClr val="000000"/>
                </a:solidFill>
                <a:effectLst/>
                <a:latin typeface="Meiryo" panose="020B0604030504040204" pitchFamily="50" charset="-128"/>
                <a:ea typeface="Meiryo" panose="020B0604030504040204" pitchFamily="50" charset="-128"/>
              </a:rPr>
              <a:t>世紀初めにかけて様々な新星座が新設され，</a:t>
            </a:r>
            <a:r>
              <a:rPr lang="en-US" altLang="ja-JP" b="0" i="0" dirty="0">
                <a:solidFill>
                  <a:srgbClr val="000000"/>
                </a:solidFill>
                <a:effectLst/>
                <a:latin typeface="Meiryo" panose="020B0604030504040204" pitchFamily="50" charset="-128"/>
                <a:ea typeface="Meiryo" panose="020B0604030504040204" pitchFamily="50" charset="-128"/>
              </a:rPr>
              <a:t>20</a:t>
            </a:r>
            <a:r>
              <a:rPr lang="ja-JP" altLang="en-US" b="0" i="0" dirty="0">
                <a:solidFill>
                  <a:srgbClr val="000000"/>
                </a:solidFill>
                <a:effectLst/>
                <a:latin typeface="Meiryo" panose="020B0604030504040204" pitchFamily="50" charset="-128"/>
                <a:ea typeface="Meiryo" panose="020B0604030504040204" pitchFamily="50" charset="-128"/>
              </a:rPr>
              <a:t>世紀にはそれを整理する必要が生じた．第</a:t>
            </a:r>
            <a:r>
              <a:rPr lang="en-US" altLang="ja-JP" b="0" i="0" dirty="0">
                <a:solidFill>
                  <a:srgbClr val="000000"/>
                </a:solidFill>
                <a:effectLst/>
                <a:latin typeface="Meiryo" panose="020B0604030504040204" pitchFamily="50" charset="-128"/>
                <a:ea typeface="Meiryo" panose="020B0604030504040204" pitchFamily="50" charset="-128"/>
              </a:rPr>
              <a:t>1</a:t>
            </a:r>
            <a:r>
              <a:rPr lang="ja-JP" altLang="en-US" b="0" i="0" dirty="0">
                <a:solidFill>
                  <a:srgbClr val="000000"/>
                </a:solidFill>
                <a:effectLst/>
                <a:latin typeface="Meiryo" panose="020B0604030504040204" pitchFamily="50" charset="-128"/>
                <a:ea typeface="Meiryo" panose="020B0604030504040204" pitchFamily="50" charset="-128"/>
              </a:rPr>
              <a:t>次世界大戦後，</a:t>
            </a:r>
            <a:r>
              <a:rPr lang="en-US" altLang="ja-JP" b="0" i="0" dirty="0">
                <a:solidFill>
                  <a:srgbClr val="000000"/>
                </a:solidFill>
                <a:effectLst/>
                <a:latin typeface="Meiryo" panose="020B0604030504040204" pitchFamily="50" charset="-128"/>
                <a:ea typeface="Meiryo" panose="020B0604030504040204" pitchFamily="50" charset="-128"/>
              </a:rPr>
              <a:t>1920</a:t>
            </a:r>
            <a:r>
              <a:rPr lang="ja-JP" altLang="en-US" b="0" i="0" dirty="0">
                <a:solidFill>
                  <a:srgbClr val="000000"/>
                </a:solidFill>
                <a:effectLst/>
                <a:latin typeface="Meiryo" panose="020B0604030504040204" pitchFamily="50" charset="-128"/>
                <a:ea typeface="Meiryo" panose="020B0604030504040204" pitchFamily="50" charset="-128"/>
              </a:rPr>
              <a:t>年に国際天文学連合が結成され，</a:t>
            </a:r>
            <a:r>
              <a:rPr lang="en-US" altLang="ja-JP" b="0" i="0" dirty="0">
                <a:solidFill>
                  <a:srgbClr val="000000"/>
                </a:solidFill>
                <a:effectLst/>
                <a:latin typeface="Meiryo" panose="020B0604030504040204" pitchFamily="50" charset="-128"/>
                <a:ea typeface="Meiryo" panose="020B0604030504040204" pitchFamily="50" charset="-128"/>
              </a:rPr>
              <a:t>1922</a:t>
            </a:r>
            <a:r>
              <a:rPr lang="ja-JP" altLang="en-US" b="0" i="0" dirty="0">
                <a:solidFill>
                  <a:srgbClr val="000000"/>
                </a:solidFill>
                <a:effectLst/>
                <a:latin typeface="Meiryo" panose="020B0604030504040204" pitchFamily="50" charset="-128"/>
                <a:ea typeface="Meiryo" panose="020B0604030504040204" pitchFamily="50" charset="-128"/>
              </a:rPr>
              <a:t>年に</a:t>
            </a:r>
            <a:r>
              <a:rPr lang="en-US" altLang="ja-JP" b="0" i="0" dirty="0">
                <a:solidFill>
                  <a:srgbClr val="000000"/>
                </a:solidFill>
                <a:effectLst/>
                <a:latin typeface="Meiryo" panose="020B0604030504040204" pitchFamily="50" charset="-128"/>
                <a:ea typeface="Meiryo" panose="020B0604030504040204" pitchFamily="50" charset="-128"/>
              </a:rPr>
              <a:t>88</a:t>
            </a:r>
            <a:r>
              <a:rPr lang="ja-JP" altLang="en-US" b="0" i="0" dirty="0">
                <a:solidFill>
                  <a:srgbClr val="000000"/>
                </a:solidFill>
                <a:effectLst/>
                <a:latin typeface="Meiryo" panose="020B0604030504040204" pitchFamily="50" charset="-128"/>
                <a:ea typeface="Meiryo" panose="020B0604030504040204" pitchFamily="50" charset="-128"/>
              </a:rPr>
              <a:t>の星座を設ける原案が作成された．その内訳は，黄道</a:t>
            </a:r>
            <a:r>
              <a:rPr lang="en-US" altLang="ja-JP" b="0" i="0" dirty="0">
                <a:solidFill>
                  <a:srgbClr val="000000"/>
                </a:solidFill>
                <a:effectLst/>
                <a:latin typeface="Meiryo" panose="020B0604030504040204" pitchFamily="50" charset="-128"/>
                <a:ea typeface="Meiryo" panose="020B0604030504040204" pitchFamily="50" charset="-128"/>
              </a:rPr>
              <a:t>12</a:t>
            </a:r>
            <a:r>
              <a:rPr lang="ja-JP" altLang="en-US" b="0" i="0" dirty="0">
                <a:solidFill>
                  <a:srgbClr val="000000"/>
                </a:solidFill>
                <a:effectLst/>
                <a:latin typeface="Meiryo" panose="020B0604030504040204" pitchFamily="50" charset="-128"/>
                <a:ea typeface="Meiryo" panose="020B0604030504040204" pitchFamily="50" charset="-128"/>
              </a:rPr>
              <a:t>，北天</a:t>
            </a:r>
            <a:r>
              <a:rPr lang="en-US" altLang="ja-JP" b="0" i="0" dirty="0">
                <a:solidFill>
                  <a:srgbClr val="000000"/>
                </a:solidFill>
                <a:effectLst/>
                <a:latin typeface="Meiryo" panose="020B0604030504040204" pitchFamily="50" charset="-128"/>
                <a:ea typeface="Meiryo" panose="020B0604030504040204" pitchFamily="50" charset="-128"/>
              </a:rPr>
              <a:t>28</a:t>
            </a:r>
            <a:r>
              <a:rPr lang="ja-JP" altLang="en-US" b="0" i="0" dirty="0">
                <a:solidFill>
                  <a:srgbClr val="000000"/>
                </a:solidFill>
                <a:effectLst/>
                <a:latin typeface="Meiryo" panose="020B0604030504040204" pitchFamily="50" charset="-128"/>
                <a:ea typeface="Meiryo" panose="020B0604030504040204" pitchFamily="50" charset="-128"/>
              </a:rPr>
              <a:t>，南天</a:t>
            </a:r>
            <a:r>
              <a:rPr lang="en-US" altLang="ja-JP" b="0" i="0" dirty="0">
                <a:solidFill>
                  <a:srgbClr val="000000"/>
                </a:solidFill>
                <a:effectLst/>
                <a:latin typeface="Meiryo" panose="020B0604030504040204" pitchFamily="50" charset="-128"/>
                <a:ea typeface="Meiryo" panose="020B0604030504040204" pitchFamily="50" charset="-128"/>
              </a:rPr>
              <a:t>48</a:t>
            </a:r>
            <a:r>
              <a:rPr lang="ja-JP" altLang="en-US" b="0" i="0" dirty="0">
                <a:solidFill>
                  <a:srgbClr val="000000"/>
                </a:solidFill>
                <a:effectLst/>
                <a:latin typeface="Meiryo" panose="020B0604030504040204" pitchFamily="50" charset="-128"/>
                <a:ea typeface="Meiryo" panose="020B0604030504040204" pitchFamily="50" charset="-128"/>
              </a:rPr>
              <a:t>の星座である．</a:t>
            </a:r>
            <a:r>
              <a:rPr lang="en-US" altLang="ja-JP" b="0" i="0" dirty="0">
                <a:solidFill>
                  <a:srgbClr val="000000"/>
                </a:solidFill>
                <a:effectLst/>
                <a:latin typeface="Meiryo" panose="020B0604030504040204" pitchFamily="50" charset="-128"/>
                <a:ea typeface="Meiryo" panose="020B0604030504040204" pitchFamily="50" charset="-128"/>
              </a:rPr>
              <a:t>1939</a:t>
            </a:r>
            <a:r>
              <a:rPr lang="ja-JP" altLang="en-US" b="0" i="0" dirty="0">
                <a:solidFill>
                  <a:srgbClr val="000000"/>
                </a:solidFill>
                <a:effectLst/>
                <a:latin typeface="Meiryo" panose="020B0604030504040204" pitchFamily="50" charset="-128"/>
                <a:ea typeface="Meiryo" panose="020B0604030504040204" pitchFamily="50" charset="-128"/>
              </a:rPr>
              <a:t>年の総会で，星座の学名はラテン語とし，ある星座に属する特定の星を指し示すのには星座名の属格を用いることが決定された（あわせて</a:t>
            </a:r>
            <a:r>
              <a:rPr lang="en-US" altLang="ja-JP" b="0" i="0" dirty="0">
                <a:solidFill>
                  <a:srgbClr val="000000"/>
                </a:solidFill>
                <a:effectLst/>
                <a:latin typeface="Meiryo" panose="020B0604030504040204" pitchFamily="50" charset="-128"/>
                <a:ea typeface="Meiryo" panose="020B0604030504040204" pitchFamily="50" charset="-128"/>
              </a:rPr>
              <a:t>3</a:t>
            </a:r>
            <a:r>
              <a:rPr lang="ja-JP" altLang="en-US" b="0" i="0" dirty="0">
                <a:solidFill>
                  <a:srgbClr val="000000"/>
                </a:solidFill>
                <a:effectLst/>
                <a:latin typeface="Meiryo" panose="020B0604030504040204" pitchFamily="50" charset="-128"/>
                <a:ea typeface="Meiryo" panose="020B0604030504040204" pitchFamily="50" charset="-128"/>
              </a:rPr>
              <a:t>文字の略語も策定された）．こうして現在にまで続く「星座の科学的区画法」が確定した．</a:t>
            </a:r>
          </a:p>
          <a:p>
            <a:endParaRPr kumimoji="1" lang="ja-JP" altLang="en-US" dirty="0"/>
          </a:p>
        </p:txBody>
      </p:sp>
      <p:sp>
        <p:nvSpPr>
          <p:cNvPr id="4" name="スライド番号プレースホルダー 3"/>
          <p:cNvSpPr>
            <a:spLocks noGrp="1"/>
          </p:cNvSpPr>
          <p:nvPr>
            <p:ph type="sldNum" sz="quarter" idx="5"/>
          </p:nvPr>
        </p:nvSpPr>
        <p:spPr/>
        <p:txBody>
          <a:bodyPr/>
          <a:lstStyle/>
          <a:p>
            <a:fld id="{E55BAF99-145A-4A58-B71D-0DD6354E2CEA}" type="slidenum">
              <a:rPr lang="en-US" altLang="ja-JP" smtClean="0"/>
              <a:pPr/>
              <a:t>35</a:t>
            </a:fld>
            <a:endParaRPr lang="en-US" altLang="ja-JP" dirty="0"/>
          </a:p>
        </p:txBody>
      </p:sp>
    </p:spTree>
    <p:extLst>
      <p:ext uri="{BB962C8B-B14F-4D97-AF65-F5344CB8AC3E}">
        <p14:creationId xmlns:p14="http://schemas.microsoft.com/office/powerpoint/2010/main" val="36907289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b="0" i="0" dirty="0">
                <a:solidFill>
                  <a:srgbClr val="222222"/>
                </a:solidFill>
                <a:effectLst/>
                <a:latin typeface="ヒラギノ角ゴ Pro"/>
              </a:rPr>
              <a:t>デネブは「しっぽ」という意味で、その名のとおりハクチョウの尾に輝いている。</a:t>
            </a:r>
            <a:r>
              <a:rPr lang="en-US" altLang="ja-JP" b="0" i="0" dirty="0">
                <a:solidFill>
                  <a:srgbClr val="222222"/>
                </a:solidFill>
                <a:effectLst/>
                <a:latin typeface="ヒラギノ角ゴ Pro"/>
              </a:rPr>
              <a:t>1</a:t>
            </a:r>
            <a:r>
              <a:rPr lang="ja-JP" altLang="en-US" b="0" i="0" dirty="0">
                <a:solidFill>
                  <a:srgbClr val="222222"/>
                </a:solidFill>
                <a:effectLst/>
                <a:latin typeface="ヒラギノ角ゴ Pro"/>
              </a:rPr>
              <a:t>等星としては暗いほうだが、これは距離が極めて遠いため。夏の大三角のほかの</a:t>
            </a:r>
            <a:r>
              <a:rPr lang="en-US" altLang="ja-JP" b="0" i="0" dirty="0">
                <a:solidFill>
                  <a:srgbClr val="222222"/>
                </a:solidFill>
                <a:effectLst/>
                <a:latin typeface="ヒラギノ角ゴ Pro"/>
              </a:rPr>
              <a:t>2</a:t>
            </a:r>
            <a:r>
              <a:rPr lang="ja-JP" altLang="en-US" b="0" i="0" dirty="0">
                <a:solidFill>
                  <a:srgbClr val="222222"/>
                </a:solidFill>
                <a:effectLst/>
                <a:latin typeface="ヒラギノ角ゴ Pro"/>
              </a:rPr>
              <a:t>つ、ベガとアルタイルはそれぞれ</a:t>
            </a:r>
            <a:r>
              <a:rPr lang="en-US" altLang="ja-JP" b="0" i="0" dirty="0">
                <a:solidFill>
                  <a:srgbClr val="222222"/>
                </a:solidFill>
                <a:effectLst/>
                <a:latin typeface="ヒラギノ角ゴ Pro"/>
              </a:rPr>
              <a:t>25</a:t>
            </a:r>
            <a:r>
              <a:rPr lang="ja-JP" altLang="en-US" b="0" i="0" dirty="0">
                <a:solidFill>
                  <a:srgbClr val="222222"/>
                </a:solidFill>
                <a:effectLst/>
                <a:latin typeface="ヒラギノ角ゴ Pro"/>
              </a:rPr>
              <a:t>光年、</a:t>
            </a:r>
            <a:r>
              <a:rPr lang="en-US" altLang="ja-JP" b="0" i="0" dirty="0">
                <a:solidFill>
                  <a:srgbClr val="222222"/>
                </a:solidFill>
                <a:effectLst/>
                <a:latin typeface="ヒラギノ角ゴ Pro"/>
              </a:rPr>
              <a:t>17</a:t>
            </a:r>
            <a:r>
              <a:rPr lang="ja-JP" altLang="en-US" b="0" i="0" dirty="0">
                <a:solidFill>
                  <a:srgbClr val="222222"/>
                </a:solidFill>
                <a:effectLst/>
                <a:latin typeface="ヒラギノ角ゴ Pro"/>
              </a:rPr>
              <a:t>光年の距離にあるが、デネブまでの距離は約</a:t>
            </a:r>
            <a:r>
              <a:rPr lang="en-US" altLang="ja-JP" b="0" i="0" dirty="0">
                <a:solidFill>
                  <a:srgbClr val="222222"/>
                </a:solidFill>
                <a:effectLst/>
                <a:latin typeface="ヒラギノ角ゴ Pro"/>
              </a:rPr>
              <a:t>1800</a:t>
            </a:r>
            <a:r>
              <a:rPr lang="ja-JP" altLang="en-US" b="0" i="0" dirty="0">
                <a:solidFill>
                  <a:srgbClr val="222222"/>
                </a:solidFill>
                <a:effectLst/>
                <a:latin typeface="ヒラギノ角ゴ Pro"/>
              </a:rPr>
              <a:t>光年と推定されている。</a:t>
            </a:r>
            <a:r>
              <a:rPr lang="en-US" altLang="ja-JP" b="0" i="0" dirty="0">
                <a:solidFill>
                  <a:srgbClr val="222222"/>
                </a:solidFill>
                <a:effectLst/>
                <a:latin typeface="ヒラギノ角ゴ Pro"/>
              </a:rPr>
              <a:t>70</a:t>
            </a:r>
            <a:r>
              <a:rPr lang="ja-JP" altLang="en-US" b="0" i="0" dirty="0">
                <a:solidFill>
                  <a:srgbClr val="222222"/>
                </a:solidFill>
                <a:effectLst/>
                <a:latin typeface="ヒラギノ角ゴ Pro"/>
              </a:rPr>
              <a:t>～</a:t>
            </a:r>
            <a:r>
              <a:rPr lang="en-US" altLang="ja-JP" b="0" i="0" dirty="0">
                <a:solidFill>
                  <a:srgbClr val="222222"/>
                </a:solidFill>
                <a:effectLst/>
                <a:latin typeface="ヒラギノ角ゴ Pro"/>
              </a:rPr>
              <a:t>100</a:t>
            </a:r>
            <a:r>
              <a:rPr lang="ja-JP" altLang="en-US" b="0" i="0" dirty="0">
                <a:solidFill>
                  <a:srgbClr val="222222"/>
                </a:solidFill>
                <a:effectLst/>
                <a:latin typeface="ヒラギノ角ゴ Pro"/>
              </a:rPr>
              <a:t>倍も遠くにあるにもかかわらず</a:t>
            </a:r>
            <a:r>
              <a:rPr lang="en-US" altLang="ja-JP" b="0" i="0" dirty="0">
                <a:solidFill>
                  <a:srgbClr val="222222"/>
                </a:solidFill>
                <a:effectLst/>
                <a:latin typeface="ヒラギノ角ゴ Pro"/>
              </a:rPr>
              <a:t>1</a:t>
            </a:r>
            <a:r>
              <a:rPr lang="ja-JP" altLang="en-US" b="0" i="0" dirty="0">
                <a:solidFill>
                  <a:srgbClr val="222222"/>
                </a:solidFill>
                <a:effectLst/>
                <a:latin typeface="ヒラギノ角ゴ Pro"/>
              </a:rPr>
              <a:t>等星として見えているということは、本来の明るさは非常に明るいことになる。</a:t>
            </a:r>
            <a:r>
              <a:rPr lang="ja-JP" altLang="en-US" b="1" i="0" dirty="0">
                <a:solidFill>
                  <a:srgbClr val="FFFF00"/>
                </a:solidFill>
                <a:effectLst/>
                <a:highlight>
                  <a:srgbClr val="FFFF00"/>
                </a:highlight>
                <a:latin typeface="ヒラギノ角ゴ Pro"/>
              </a:rPr>
              <a:t>ギリシャ神話では、大神ゼウスが変身した</a:t>
            </a:r>
            <a:r>
              <a:rPr lang="ja-JP" altLang="en-US" b="0" i="0" dirty="0">
                <a:solidFill>
                  <a:srgbClr val="FF0000"/>
                </a:solidFill>
                <a:effectLst/>
                <a:latin typeface="ヒラギノ角ゴ Pro"/>
              </a:rPr>
              <a:t>姿だとされている</a:t>
            </a:r>
            <a:r>
              <a:rPr lang="ja-JP" altLang="en-US" b="0" i="0" dirty="0">
                <a:solidFill>
                  <a:srgbClr val="222222"/>
                </a:solidFill>
                <a:effectLst/>
                <a:latin typeface="ヒラギノ角ゴ Pro"/>
              </a:rPr>
              <a:t>。ゼウスはハクチョウに化け、スパルタの王妃レダに会いに行っていた。ふたりの間に生まれたのが「ふたご座」の兄弟だということだ。また、七夕伝説では、「おりひめぼし」と「ひこぼし」が会う時に天の川に橋を架けるカササギとされている。</a:t>
            </a:r>
            <a:endParaRPr kumimoji="1" lang="ja-JP" altLang="en-US" dirty="0"/>
          </a:p>
          <a:p>
            <a:endParaRPr lang="en-US" altLang="ja-JP" b="0" i="0" dirty="0">
              <a:solidFill>
                <a:srgbClr val="222222"/>
              </a:solidFill>
              <a:effectLst/>
              <a:latin typeface="ヒラギノ角ゴ Pro"/>
            </a:endParaRPr>
          </a:p>
          <a:p>
            <a:r>
              <a:rPr lang="ja-JP" altLang="en-US" b="0" i="0" dirty="0">
                <a:solidFill>
                  <a:srgbClr val="222222"/>
                </a:solidFill>
                <a:effectLst/>
                <a:latin typeface="ヒラギノ角ゴ Pro"/>
              </a:rPr>
              <a:t>「わし座」は、白い</a:t>
            </a:r>
            <a:r>
              <a:rPr lang="en-US" altLang="ja-JP" b="0" i="0" dirty="0">
                <a:solidFill>
                  <a:srgbClr val="222222"/>
                </a:solidFill>
                <a:effectLst/>
                <a:latin typeface="ヒラギノ角ゴ Pro"/>
              </a:rPr>
              <a:t>1</a:t>
            </a:r>
            <a:r>
              <a:rPr lang="ja-JP" altLang="en-US" b="0" i="0" dirty="0">
                <a:solidFill>
                  <a:srgbClr val="222222"/>
                </a:solidFill>
                <a:effectLst/>
                <a:latin typeface="ヒラギノ角ゴ Pro"/>
              </a:rPr>
              <a:t>等星アルタイルが目印の星座だ。星座の絵には、翼を広げて空を飛ぶワシの姿が描かれている。</a:t>
            </a:r>
            <a:br>
              <a:rPr lang="ja-JP" altLang="en-US" dirty="0"/>
            </a:br>
            <a:r>
              <a:rPr lang="ja-JP" altLang="en-US" b="0" i="0" dirty="0">
                <a:solidFill>
                  <a:srgbClr val="222222"/>
                </a:solidFill>
                <a:effectLst/>
                <a:latin typeface="ヒラギノ角ゴ Pro"/>
              </a:rPr>
              <a:t>アルタイルは、日本では七夕の「ひこ星、牽牛星」で有名。一方の「おりひめ星、織女星」は「こと座」の</a:t>
            </a:r>
            <a:r>
              <a:rPr lang="en-US" altLang="ja-JP" b="0" i="0" dirty="0">
                <a:solidFill>
                  <a:srgbClr val="222222"/>
                </a:solidFill>
                <a:effectLst/>
                <a:latin typeface="ヒラギノ角ゴ Pro"/>
              </a:rPr>
              <a:t>1</a:t>
            </a:r>
            <a:r>
              <a:rPr lang="ja-JP" altLang="en-US" b="0" i="0" dirty="0">
                <a:solidFill>
                  <a:srgbClr val="222222"/>
                </a:solidFill>
                <a:effectLst/>
                <a:latin typeface="ヒラギノ角ゴ Pro"/>
              </a:rPr>
              <a:t>等星ベガで、</a:t>
            </a:r>
            <a:r>
              <a:rPr lang="en-US" altLang="ja-JP" b="0" i="0" dirty="0">
                <a:solidFill>
                  <a:srgbClr val="222222"/>
                </a:solidFill>
                <a:effectLst/>
                <a:latin typeface="ヒラギノ角ゴ Pro"/>
              </a:rPr>
              <a:t>2</a:t>
            </a:r>
            <a:r>
              <a:rPr lang="ja-JP" altLang="en-US" b="0" i="0" dirty="0">
                <a:solidFill>
                  <a:srgbClr val="222222"/>
                </a:solidFill>
                <a:effectLst/>
                <a:latin typeface="ヒラギノ角ゴ Pro"/>
              </a:rPr>
              <a:t>つの星の間には七夕伝説のとおり天の川が流れている。実際のお互いの距離は、約</a:t>
            </a:r>
            <a:r>
              <a:rPr lang="en-US" altLang="ja-JP" b="0" i="0" dirty="0">
                <a:solidFill>
                  <a:srgbClr val="222222"/>
                </a:solidFill>
                <a:effectLst/>
                <a:latin typeface="ヒラギノ角ゴ Pro"/>
              </a:rPr>
              <a:t>15</a:t>
            </a:r>
            <a:r>
              <a:rPr lang="ja-JP" altLang="en-US" b="0" i="0" dirty="0">
                <a:solidFill>
                  <a:srgbClr val="222222"/>
                </a:solidFill>
                <a:effectLst/>
                <a:latin typeface="ヒラギノ角ゴ Pro"/>
              </a:rPr>
              <a:t>光年ある。</a:t>
            </a:r>
            <a:br>
              <a:rPr lang="ja-JP" altLang="en-US" dirty="0"/>
            </a:br>
            <a:r>
              <a:rPr lang="ja-JP" altLang="en-US" b="0" i="0" dirty="0">
                <a:solidFill>
                  <a:srgbClr val="222222"/>
                </a:solidFill>
                <a:effectLst/>
                <a:latin typeface="ヒラギノ角ゴ Pro"/>
              </a:rPr>
              <a:t>アルタイルの意味は「飛ぶワシ」で、アルタイルの両隣にある星とあわせて直線状に</a:t>
            </a:r>
            <a:r>
              <a:rPr lang="en-US" altLang="ja-JP" b="0" i="0" dirty="0">
                <a:solidFill>
                  <a:srgbClr val="222222"/>
                </a:solidFill>
                <a:effectLst/>
                <a:latin typeface="ヒラギノ角ゴ Pro"/>
              </a:rPr>
              <a:t>3</a:t>
            </a:r>
            <a:r>
              <a:rPr lang="ja-JP" altLang="en-US" b="0" i="0" dirty="0">
                <a:solidFill>
                  <a:srgbClr val="222222"/>
                </a:solidFill>
                <a:effectLst/>
                <a:latin typeface="ヒラギノ角ゴ Pro"/>
              </a:rPr>
              <a:t>つ並んだ星がそのイメージとなっている。なお、ベガには「落ちるワシ」という意味があり、「おりひめぼし・ひこぼし」と同じようにペアになっている。</a:t>
            </a:r>
            <a:endParaRPr lang="en-US" altLang="ja-JP" b="0" i="0" dirty="0">
              <a:solidFill>
                <a:srgbClr val="222222"/>
              </a:solidFill>
              <a:effectLst/>
              <a:latin typeface="ヒラギノ角ゴ Pro"/>
            </a:endParaRPr>
          </a:p>
          <a:p>
            <a:r>
              <a:rPr lang="ja-JP" altLang="en-US" b="0" i="0" dirty="0">
                <a:solidFill>
                  <a:srgbClr val="222222"/>
                </a:solidFill>
                <a:effectLst/>
                <a:latin typeface="ヒラギノ角ゴ Pro"/>
              </a:rPr>
              <a:t>ギリシャ神話では、</a:t>
            </a:r>
            <a:r>
              <a:rPr lang="ja-JP" altLang="en-US" b="1" i="0" dirty="0">
                <a:solidFill>
                  <a:srgbClr val="222222"/>
                </a:solidFill>
                <a:effectLst/>
                <a:latin typeface="ヒラギノ角ゴ Pro"/>
              </a:rPr>
              <a:t>大神ゼウスが変身した姿</a:t>
            </a:r>
            <a:r>
              <a:rPr lang="ja-JP" altLang="en-US" b="0" i="0" dirty="0">
                <a:solidFill>
                  <a:srgbClr val="222222"/>
                </a:solidFill>
                <a:effectLst/>
                <a:latin typeface="ヒラギノ角ゴ Pro"/>
              </a:rPr>
              <a:t>だとされている。ゼウスはワシに化け、トロイの美少年ガニメーデスを天上へ連れ去ったという。</a:t>
            </a:r>
            <a:endParaRPr lang="en-US" altLang="ja-JP" b="0" i="0" dirty="0">
              <a:solidFill>
                <a:srgbClr val="222222"/>
              </a:solidFill>
              <a:effectLst/>
              <a:latin typeface="ヒラギノ角ゴ Pro"/>
            </a:endParaRPr>
          </a:p>
          <a:p>
            <a:endParaRPr lang="en-US" altLang="ja-JP" b="0" i="0" dirty="0">
              <a:solidFill>
                <a:srgbClr val="222222"/>
              </a:solidFill>
              <a:effectLst/>
              <a:latin typeface="ヒラギノ角ゴ Pro"/>
            </a:endParaRPr>
          </a:p>
          <a:p>
            <a:r>
              <a:rPr lang="ja-JP" altLang="en-US" b="0" i="0" dirty="0">
                <a:solidFill>
                  <a:srgbClr val="222222"/>
                </a:solidFill>
                <a:effectLst/>
                <a:latin typeface="ヒラギノ角ゴ Pro"/>
              </a:rPr>
              <a:t>「こと座」は、青白い</a:t>
            </a:r>
            <a:r>
              <a:rPr lang="en-US" altLang="ja-JP" b="0" i="0" dirty="0">
                <a:solidFill>
                  <a:srgbClr val="222222"/>
                </a:solidFill>
                <a:effectLst/>
                <a:latin typeface="ヒラギノ角ゴ Pro"/>
              </a:rPr>
              <a:t>1</a:t>
            </a:r>
            <a:r>
              <a:rPr lang="ja-JP" altLang="en-US" b="0" i="0" dirty="0">
                <a:solidFill>
                  <a:srgbClr val="222222"/>
                </a:solidFill>
                <a:effectLst/>
                <a:latin typeface="ヒラギノ角ゴ Pro"/>
              </a:rPr>
              <a:t>等星ベガが目印の小さな星座。ベガ以外の星は暗いのだが、空の条件がよければ小さな平行四辺形に星が並んでいるのが見える。</a:t>
            </a:r>
            <a:br>
              <a:rPr lang="ja-JP" altLang="en-US" dirty="0"/>
            </a:br>
            <a:r>
              <a:rPr lang="ja-JP" altLang="en-US" b="0" i="0" dirty="0">
                <a:solidFill>
                  <a:srgbClr val="222222"/>
                </a:solidFill>
                <a:effectLst/>
                <a:latin typeface="ヒラギノ角ゴ Pro"/>
              </a:rPr>
              <a:t>このベガは、日本では七夕の「おりひめ星、織女星」で有名だ。一方の「ひこ星、牽牛星」は「わし座」の</a:t>
            </a:r>
            <a:r>
              <a:rPr lang="en-US" altLang="ja-JP" b="0" i="0" dirty="0">
                <a:solidFill>
                  <a:srgbClr val="222222"/>
                </a:solidFill>
                <a:effectLst/>
                <a:latin typeface="ヒラギノ角ゴ Pro"/>
              </a:rPr>
              <a:t>1</a:t>
            </a:r>
            <a:r>
              <a:rPr lang="ja-JP" altLang="en-US" b="0" i="0" dirty="0">
                <a:solidFill>
                  <a:srgbClr val="222222"/>
                </a:solidFill>
                <a:effectLst/>
                <a:latin typeface="ヒラギノ角ゴ Pro"/>
              </a:rPr>
              <a:t>等星アルタイルで、</a:t>
            </a:r>
            <a:r>
              <a:rPr lang="en-US" altLang="ja-JP" b="0" i="0" dirty="0">
                <a:solidFill>
                  <a:srgbClr val="222222"/>
                </a:solidFill>
                <a:effectLst/>
                <a:latin typeface="ヒラギノ角ゴ Pro"/>
              </a:rPr>
              <a:t>2</a:t>
            </a:r>
            <a:r>
              <a:rPr lang="ja-JP" altLang="en-US" b="0" i="0" dirty="0">
                <a:solidFill>
                  <a:srgbClr val="222222"/>
                </a:solidFill>
                <a:effectLst/>
                <a:latin typeface="ヒラギノ角ゴ Pro"/>
              </a:rPr>
              <a:t>つの星の間には七夕伝説のとおり天の川が流れている。実際のお互いの距離は約</a:t>
            </a:r>
            <a:r>
              <a:rPr lang="en-US" altLang="ja-JP" b="0" i="0" dirty="0">
                <a:solidFill>
                  <a:srgbClr val="222222"/>
                </a:solidFill>
                <a:effectLst/>
                <a:latin typeface="ヒラギノ角ゴ Pro"/>
              </a:rPr>
              <a:t>15</a:t>
            </a:r>
            <a:r>
              <a:rPr lang="ja-JP" altLang="en-US" b="0" i="0" dirty="0">
                <a:solidFill>
                  <a:srgbClr val="222222"/>
                </a:solidFill>
                <a:effectLst/>
                <a:latin typeface="ヒラギノ角ゴ Pro"/>
              </a:rPr>
              <a:t>光年ある。</a:t>
            </a:r>
            <a:br>
              <a:rPr lang="ja-JP" altLang="en-US" dirty="0"/>
            </a:br>
            <a:r>
              <a:rPr lang="ja-JP" altLang="en-US" b="0" i="0" dirty="0">
                <a:solidFill>
                  <a:srgbClr val="222222"/>
                </a:solidFill>
                <a:effectLst/>
                <a:latin typeface="ヒラギノ角ゴ Pro"/>
              </a:rPr>
              <a:t>ベガの意味は「落ちるワシ」だが、アルタイルには「飛ぶワシ」という意味があり、「おりひめぼし・ひこぼし」と同じようにペアになっている。</a:t>
            </a:r>
            <a:endParaRPr lang="en-US" altLang="ja-JP" b="0" i="0" dirty="0">
              <a:solidFill>
                <a:srgbClr val="222222"/>
              </a:solidFill>
              <a:effectLst/>
              <a:latin typeface="ヒラギノ角ゴ Pro"/>
            </a:endParaRPr>
          </a:p>
          <a:p>
            <a:r>
              <a:rPr lang="ja-JP" altLang="en-US" b="0" i="0" dirty="0">
                <a:solidFill>
                  <a:srgbClr val="222222"/>
                </a:solidFill>
                <a:effectLst/>
                <a:latin typeface="ヒラギノ角ゴ Pro"/>
              </a:rPr>
              <a:t>ギリシャ神話では、</a:t>
            </a:r>
            <a:r>
              <a:rPr lang="ja-JP" altLang="en-US" b="1" i="0" dirty="0">
                <a:solidFill>
                  <a:srgbClr val="222222"/>
                </a:solidFill>
                <a:effectLst/>
                <a:latin typeface="ヒラギノ角ゴ Pro"/>
              </a:rPr>
              <a:t>竪琴（たてごと）の名手オルフェウスが使用していた楽器</a:t>
            </a:r>
            <a:r>
              <a:rPr lang="ja-JP" altLang="en-US" b="0" i="0" dirty="0">
                <a:solidFill>
                  <a:srgbClr val="222222"/>
                </a:solidFill>
                <a:effectLst/>
                <a:latin typeface="ヒラギノ角ゴ Pro"/>
              </a:rPr>
              <a:t>とされている。死んだ妻を救うために冥界へ行き、冥王ハデスをその音色で感心させて妻を地上へ連れ戻そうとするのだが、あと一歩のところで失敗してしまったということだ。</a:t>
            </a:r>
            <a:endParaRPr kumimoji="1" lang="en-US" altLang="ja-JP" b="0" i="0" dirty="0">
              <a:solidFill>
                <a:srgbClr val="222222"/>
              </a:solidFill>
              <a:effectLst/>
              <a:latin typeface="ヒラギノ角ゴ Pro"/>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E55BAF99-145A-4A58-B71D-0DD6354E2CEA}" type="slidenum">
              <a:rPr lang="en-US" altLang="ja-JP" smtClean="0"/>
              <a:pPr/>
              <a:t>36</a:t>
            </a:fld>
            <a:endParaRPr lang="en-US" altLang="ja-JP" dirty="0"/>
          </a:p>
        </p:txBody>
      </p:sp>
    </p:spTree>
    <p:extLst>
      <p:ext uri="{BB962C8B-B14F-4D97-AF65-F5344CB8AC3E}">
        <p14:creationId xmlns:p14="http://schemas.microsoft.com/office/powerpoint/2010/main" val="29875656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55BAF99-145A-4A58-B71D-0DD6354E2CEA}" type="slidenum">
              <a:rPr lang="en-US" altLang="ja-JP" smtClean="0"/>
              <a:pPr/>
              <a:t>37</a:t>
            </a:fld>
            <a:endParaRPr lang="en-US" altLang="ja-JP" dirty="0"/>
          </a:p>
        </p:txBody>
      </p:sp>
    </p:spTree>
    <p:extLst>
      <p:ext uri="{BB962C8B-B14F-4D97-AF65-F5344CB8AC3E}">
        <p14:creationId xmlns:p14="http://schemas.microsoft.com/office/powerpoint/2010/main" val="27295376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fontAlgn="base"/>
            <a:r>
              <a:rPr lang="ja-JP" altLang="en-US" b="0" i="0" dirty="0">
                <a:solidFill>
                  <a:srgbClr val="373737"/>
                </a:solidFill>
                <a:effectLst/>
                <a:latin typeface="Lato"/>
              </a:rPr>
              <a:t>「伝統的七夕」は、太陰太陽暦（いわゆる旧暦）の</a:t>
            </a:r>
            <a:r>
              <a:rPr lang="en-US" altLang="ja-JP" b="0" i="0" dirty="0">
                <a:solidFill>
                  <a:srgbClr val="373737"/>
                </a:solidFill>
                <a:effectLst/>
                <a:latin typeface="Lato"/>
              </a:rPr>
              <a:t>7</a:t>
            </a:r>
            <a:r>
              <a:rPr lang="ja-JP" altLang="en-US" b="0" i="0" dirty="0">
                <a:solidFill>
                  <a:srgbClr val="373737"/>
                </a:solidFill>
                <a:effectLst/>
                <a:latin typeface="Lato"/>
              </a:rPr>
              <a:t>月</a:t>
            </a:r>
            <a:r>
              <a:rPr lang="en-US" altLang="ja-JP" b="0" i="0" dirty="0">
                <a:solidFill>
                  <a:srgbClr val="373737"/>
                </a:solidFill>
                <a:effectLst/>
                <a:latin typeface="Lato"/>
              </a:rPr>
              <a:t>7</a:t>
            </a:r>
            <a:r>
              <a:rPr lang="ja-JP" altLang="en-US" b="0" i="0" dirty="0">
                <a:solidFill>
                  <a:srgbClr val="373737"/>
                </a:solidFill>
                <a:effectLst/>
                <a:latin typeface="Lato"/>
              </a:rPr>
              <a:t>日にちなんだ、かつての七夕のことです。この日の宵空には、七夕の星々が空高く昇り、上弦前の月が南西の空に輝きます。</a:t>
            </a:r>
          </a:p>
          <a:p>
            <a:pPr algn="l" fontAlgn="base"/>
            <a:r>
              <a:rPr lang="ja-JP" altLang="en-US" b="0" i="0" dirty="0">
                <a:solidFill>
                  <a:srgbClr val="373737"/>
                </a:solidFill>
                <a:effectLst/>
                <a:latin typeface="Lato"/>
              </a:rPr>
              <a:t>現在使われている暦では伝統的七夕の日は毎年変わります。今年の伝統的七夕の日は</a:t>
            </a:r>
            <a:r>
              <a:rPr lang="en-US" altLang="ja-JP" b="0" i="0" dirty="0">
                <a:solidFill>
                  <a:srgbClr val="373737"/>
                </a:solidFill>
                <a:effectLst/>
                <a:latin typeface="Lato"/>
              </a:rPr>
              <a:t>8</a:t>
            </a:r>
            <a:r>
              <a:rPr lang="ja-JP" altLang="en-US" b="0" i="0" dirty="0">
                <a:solidFill>
                  <a:srgbClr val="373737"/>
                </a:solidFill>
                <a:effectLst/>
                <a:latin typeface="Lato"/>
              </a:rPr>
              <a:t>月</a:t>
            </a:r>
            <a:r>
              <a:rPr lang="en-US" altLang="ja-JP" b="0" i="0" dirty="0">
                <a:solidFill>
                  <a:srgbClr val="373737"/>
                </a:solidFill>
                <a:effectLst/>
                <a:latin typeface="Lato"/>
              </a:rPr>
              <a:t>9</a:t>
            </a:r>
            <a:r>
              <a:rPr lang="ja-JP" altLang="en-US" b="0" i="0" dirty="0">
                <a:solidFill>
                  <a:srgbClr val="373737"/>
                </a:solidFill>
                <a:effectLst/>
                <a:latin typeface="Lato"/>
              </a:rPr>
              <a:t>日です。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E55BAF99-145A-4A58-B71D-0DD6354E2CEA}" type="slidenum">
              <a:rPr lang="en-US" altLang="ja-JP" smtClean="0"/>
              <a:pPr/>
              <a:t>38</a:t>
            </a:fld>
            <a:endParaRPr lang="en-US" altLang="ja-JP" dirty="0"/>
          </a:p>
        </p:txBody>
      </p:sp>
    </p:spTree>
    <p:extLst>
      <p:ext uri="{BB962C8B-B14F-4D97-AF65-F5344CB8AC3E}">
        <p14:creationId xmlns:p14="http://schemas.microsoft.com/office/powerpoint/2010/main" val="7276272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fontAlgn="base"/>
            <a:r>
              <a:rPr lang="ja-JP" altLang="en-US" b="0" i="0" dirty="0">
                <a:solidFill>
                  <a:srgbClr val="4C4948"/>
                </a:solidFill>
                <a:effectLst/>
                <a:latin typeface="Noto Sans JP"/>
              </a:rPr>
              <a:t>七夕のお話は、中国古代の民間伝承がもとになっています。織姫と彦星は、中国風だと織女（しょくじょ）、牽牛（けんぎゅう）。ちなみに韓国やベトナムにも七夕があります。</a:t>
            </a:r>
          </a:p>
          <a:p>
            <a:pPr algn="l" fontAlgn="base"/>
            <a:r>
              <a:rPr lang="ja-JP" altLang="en-US" b="0" i="0" dirty="0">
                <a:solidFill>
                  <a:srgbClr val="4C4948"/>
                </a:solidFill>
                <a:effectLst/>
                <a:latin typeface="Noto Sans JP"/>
              </a:rPr>
              <a:t>日本には、奈良時代に宮中儀式として伝わり、織姫が機（はた）織りの上手な働き者だった</a:t>
            </a:r>
            <a:r>
              <a:rPr lang="en-US" altLang="ja-JP" b="0" i="0" dirty="0">
                <a:solidFill>
                  <a:srgbClr val="4C4948"/>
                </a:solidFill>
                <a:effectLst/>
                <a:latin typeface="Noto Sans JP"/>
              </a:rPr>
              <a:t>…</a:t>
            </a:r>
            <a:r>
              <a:rPr lang="ja-JP" altLang="en-US" b="0" i="0" dirty="0">
                <a:solidFill>
                  <a:srgbClr val="4C4948"/>
                </a:solidFill>
                <a:effectLst/>
                <a:latin typeface="Noto Sans JP"/>
              </a:rPr>
              <a:t>という内容から、手芸や裁縫の上達を願う風習につながりました。星に願い事をする原型はここから始まっています。</a:t>
            </a:r>
          </a:p>
          <a:p>
            <a:pPr algn="l" fontAlgn="base"/>
            <a:r>
              <a:rPr lang="ja-JP" altLang="en-US" b="0" i="0" dirty="0">
                <a:solidFill>
                  <a:srgbClr val="4C4948"/>
                </a:solidFill>
                <a:effectLst/>
                <a:latin typeface="Noto Sans JP"/>
              </a:rPr>
              <a:t>国を超えて広く伝わる織姫と彦星のお話には、いろんなバリエーションがありますが、以下の内容はほぼ共通しています。</a:t>
            </a:r>
          </a:p>
          <a:p>
            <a:pPr algn="l" fontAlgn="base"/>
            <a:r>
              <a:rPr lang="ja-JP" altLang="en-US" b="0" i="0" dirty="0">
                <a:solidFill>
                  <a:srgbClr val="4C4948"/>
                </a:solidFill>
                <a:effectLst/>
                <a:latin typeface="Noto Sans JP"/>
              </a:rPr>
              <a:t>天帝（神様）の娘である織女は、機織りが上手で働き者の女性。天帝は、同じく働き者で牛飼いの牽牛と引き合わせました。二人はひと目で恋に落ち、結婚しました。</a:t>
            </a:r>
          </a:p>
          <a:p>
            <a:pPr algn="l" fontAlgn="base"/>
            <a:r>
              <a:rPr lang="ja-JP" altLang="en-US" b="0" i="0" dirty="0">
                <a:solidFill>
                  <a:srgbClr val="4C4948"/>
                </a:solidFill>
                <a:effectLst/>
                <a:latin typeface="Noto Sans JP"/>
              </a:rPr>
              <a:t>ところが結婚すると遊んでばかりで、働かなくなるという結果に。怒った天帝は二人を天の川の両岸に引き離しましたが、織女が泣いて悲しんだため、年に</a:t>
            </a:r>
            <a:r>
              <a:rPr lang="en-US" altLang="ja-JP" b="0" i="0" dirty="0">
                <a:solidFill>
                  <a:srgbClr val="4C4948"/>
                </a:solidFill>
                <a:effectLst/>
                <a:latin typeface="Noto Sans JP"/>
              </a:rPr>
              <a:t>1</a:t>
            </a:r>
            <a:r>
              <a:rPr lang="ja-JP" altLang="en-US" b="0" i="0" dirty="0">
                <a:solidFill>
                  <a:srgbClr val="4C4948"/>
                </a:solidFill>
                <a:effectLst/>
                <a:latin typeface="Noto Sans JP"/>
              </a:rPr>
              <a:t>度、七夕の夜にだけ会うことを許すようになった</a:t>
            </a:r>
            <a:r>
              <a:rPr lang="en-US" altLang="ja-JP" b="0" i="0" dirty="0">
                <a:solidFill>
                  <a:srgbClr val="4C4948"/>
                </a:solidFill>
                <a:effectLst/>
                <a:latin typeface="Noto Sans JP"/>
              </a:rPr>
              <a:t>…</a:t>
            </a:r>
            <a:r>
              <a:rPr lang="ja-JP" altLang="en-US" b="0" i="0" dirty="0">
                <a:solidFill>
                  <a:srgbClr val="4C4948"/>
                </a:solidFill>
                <a:effectLst/>
                <a:latin typeface="Noto Sans JP"/>
              </a:rPr>
              <a:t>というあらすじです。</a:t>
            </a:r>
            <a:endParaRPr lang="en-US" altLang="ja-JP" b="0" i="0" dirty="0">
              <a:solidFill>
                <a:srgbClr val="4C4948"/>
              </a:solidFill>
              <a:effectLst/>
              <a:latin typeface="Noto Sans JP"/>
            </a:endParaRPr>
          </a:p>
          <a:p>
            <a:pPr algn="l" fontAlgn="base"/>
            <a:r>
              <a:rPr lang="ja-JP" altLang="en-US" b="0" i="0" dirty="0">
                <a:solidFill>
                  <a:srgbClr val="373737"/>
                </a:solidFill>
                <a:effectLst/>
                <a:latin typeface="Lato"/>
              </a:rPr>
              <a:t>七夕（たなばた）伝説は、昔の中国で生まれました。</a:t>
            </a:r>
          </a:p>
          <a:p>
            <a:pPr algn="l" fontAlgn="base"/>
            <a:r>
              <a:rPr lang="ja-JP" altLang="en-US" b="0" i="0" dirty="0">
                <a:solidFill>
                  <a:srgbClr val="373737"/>
                </a:solidFill>
                <a:effectLst/>
                <a:latin typeface="Lato"/>
              </a:rPr>
              <a:t>天空でいちばんえらい神様「天帝（てんてい）」には、「織女（しょくじょ）」という娘がいました。織女は神様たちの着物の布を織る仕事をしており、天の川のほとりで毎日熱心に機（はた）を織っていました。遊びもせず、恋人もいない織女をかわいそうに思った天帝は、天の川の対岸で牛を飼っているまじめな青年「牽牛（けんぎゅう）」を織女に引き合わせ、やがて二人は結婚しました。</a:t>
            </a:r>
          </a:p>
          <a:p>
            <a:pPr algn="l" fontAlgn="base"/>
            <a:r>
              <a:rPr lang="ja-JP" altLang="en-US" b="0" i="0" dirty="0">
                <a:solidFill>
                  <a:srgbClr val="373737"/>
                </a:solidFill>
                <a:effectLst/>
                <a:latin typeface="Lato"/>
              </a:rPr>
              <a:t>結婚してからというもの、二人は毎日遊んで暮らしていました。織女が機を織らなくなったので、神様たちの着物はすりきれてぼろぼろになり、牽牛が牛の世話をしなくなったので、牛はやせ細り、病気になってしまいました。</a:t>
            </a:r>
          </a:p>
          <a:p>
            <a:pPr algn="l" fontAlgn="base"/>
            <a:r>
              <a:rPr lang="ja-JP" altLang="en-US" b="0" i="0" dirty="0">
                <a:solidFill>
                  <a:srgbClr val="373737"/>
                </a:solidFill>
                <a:effectLst/>
                <a:latin typeface="Lato"/>
              </a:rPr>
              <a:t>これに怒った天帝は、二人を天の川の両岸に引き離してしまいました。しかし、二人は悲しみのあまり毎日泣き暮らし、仕事になりません。かわいそうに思った天帝は、二人が毎日まじめに働くなら、年に</a:t>
            </a:r>
            <a:r>
              <a:rPr lang="en-US" altLang="ja-JP" b="0" i="0" dirty="0">
                <a:solidFill>
                  <a:srgbClr val="373737"/>
                </a:solidFill>
                <a:effectLst/>
                <a:latin typeface="Lato"/>
              </a:rPr>
              <a:t>1</a:t>
            </a:r>
            <a:r>
              <a:rPr lang="ja-JP" altLang="en-US" b="0" i="0" dirty="0">
                <a:solidFill>
                  <a:srgbClr val="373737"/>
                </a:solidFill>
                <a:effectLst/>
                <a:latin typeface="Lato"/>
              </a:rPr>
              <a:t>度、</a:t>
            </a:r>
            <a:r>
              <a:rPr lang="en-US" altLang="ja-JP" b="0" i="0" dirty="0">
                <a:solidFill>
                  <a:srgbClr val="373737"/>
                </a:solidFill>
                <a:effectLst/>
                <a:latin typeface="Lato"/>
              </a:rPr>
              <a:t>7</a:t>
            </a:r>
            <a:r>
              <a:rPr lang="ja-JP" altLang="en-US" b="0" i="0" dirty="0">
                <a:solidFill>
                  <a:srgbClr val="373737"/>
                </a:solidFill>
                <a:effectLst/>
                <a:latin typeface="Lato"/>
              </a:rPr>
              <a:t>月</a:t>
            </a:r>
            <a:r>
              <a:rPr lang="en-US" altLang="ja-JP" b="0" i="0" dirty="0">
                <a:solidFill>
                  <a:srgbClr val="373737"/>
                </a:solidFill>
                <a:effectLst/>
                <a:latin typeface="Lato"/>
              </a:rPr>
              <a:t>7</a:t>
            </a:r>
            <a:r>
              <a:rPr lang="ja-JP" altLang="en-US" b="0" i="0" dirty="0">
                <a:solidFill>
                  <a:srgbClr val="373737"/>
                </a:solidFill>
                <a:effectLst/>
                <a:latin typeface="Lato"/>
              </a:rPr>
              <a:t>日の夜に会わせてやると約束しました。</a:t>
            </a:r>
          </a:p>
          <a:p>
            <a:pPr algn="l" fontAlgn="base"/>
            <a:r>
              <a:rPr lang="ja-JP" altLang="en-US" b="0" i="0" dirty="0">
                <a:solidFill>
                  <a:srgbClr val="373737"/>
                </a:solidFill>
                <a:effectLst/>
                <a:latin typeface="Lato"/>
              </a:rPr>
              <a:t>これが、現在私たちがよく知っている七夕の伝説です。</a:t>
            </a:r>
          </a:p>
          <a:p>
            <a:pPr algn="l" fontAlgn="base"/>
            <a:endParaRPr lang="ja-JP" altLang="en-US" b="0" i="0" dirty="0">
              <a:solidFill>
                <a:srgbClr val="4C4948"/>
              </a:solidFill>
              <a:effectLst/>
              <a:latin typeface="Noto Sans JP"/>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E55BAF99-145A-4A58-B71D-0DD6354E2CEA}" type="slidenum">
              <a:rPr lang="en-US" altLang="ja-JP" smtClean="0"/>
              <a:pPr/>
              <a:t>39</a:t>
            </a:fld>
            <a:endParaRPr lang="en-US" altLang="ja-JP" dirty="0"/>
          </a:p>
        </p:txBody>
      </p:sp>
    </p:spTree>
    <p:extLst>
      <p:ext uri="{BB962C8B-B14F-4D97-AF65-F5344CB8AC3E}">
        <p14:creationId xmlns:p14="http://schemas.microsoft.com/office/powerpoint/2010/main" val="24327393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100" dirty="0">
                <a:latin typeface="メイリオ" panose="020B0604030504040204" pitchFamily="50" charset="-128"/>
                <a:ea typeface="メイリオ" panose="020B0604030504040204" pitchFamily="50" charset="-128"/>
              </a:rPr>
              <a:t>１．</a:t>
            </a:r>
            <a:r>
              <a:rPr lang="ja-JP" altLang="en-US" dirty="0"/>
              <a:t>中国では七夕伝説の織姫が機織りの名人であったことにちなんで、</a:t>
            </a:r>
            <a:r>
              <a:rPr lang="en-US" altLang="ja-JP" dirty="0"/>
              <a:t>7</a:t>
            </a:r>
            <a:r>
              <a:rPr lang="ja-JP" altLang="en-US" dirty="0"/>
              <a:t>月</a:t>
            </a:r>
            <a:r>
              <a:rPr lang="en-US" altLang="ja-JP" dirty="0"/>
              <a:t>7</a:t>
            </a:r>
            <a:r>
              <a:rPr lang="ja-JP" altLang="en-US" dirty="0"/>
              <a:t>日になると裁縫や機織りの上達を願って祭壇に酒や瓜を供える乞巧奠（きっこうでん）という行事が行われていました</a:t>
            </a:r>
            <a:endParaRPr lang="en-US" altLang="ja-JP" dirty="0"/>
          </a:p>
          <a:p>
            <a:endParaRPr lang="en-US" altLang="ja-JP" dirty="0">
              <a:effectLst/>
            </a:endParaRPr>
          </a:p>
          <a:p>
            <a:r>
              <a:rPr lang="ja-JP" altLang="en-US" b="0" i="0" dirty="0">
                <a:solidFill>
                  <a:srgbClr val="444444"/>
                </a:solidFill>
                <a:effectLst/>
                <a:latin typeface="Noto Sans CJK JP"/>
              </a:rPr>
              <a:t>この風習が古来日本の宮中に渡り、江戸の庶民に伝わってからは梶の木の葉に芸事の上達を願う風習へと変化していきます。その後笹の葉に願いを書いた短冊を飾るようになり、現在は芸事に限らずさまざまな願い事を書き込むようになったようです。</a:t>
            </a:r>
            <a:endParaRPr lang="en-US" altLang="ja-JP" b="0" i="0" dirty="0">
              <a:solidFill>
                <a:srgbClr val="444444"/>
              </a:solidFill>
              <a:effectLst/>
              <a:latin typeface="Noto Sans CJK JP"/>
            </a:endParaRPr>
          </a:p>
          <a:p>
            <a:endParaRPr lang="en-US" altLang="ja-JP" dirty="0">
              <a:effectLst/>
            </a:endParaRPr>
          </a:p>
        </p:txBody>
      </p:sp>
      <p:sp>
        <p:nvSpPr>
          <p:cNvPr id="4" name="スライド番号プレースホルダー 3"/>
          <p:cNvSpPr>
            <a:spLocks noGrp="1"/>
          </p:cNvSpPr>
          <p:nvPr>
            <p:ph type="sldNum" sz="quarter" idx="5"/>
          </p:nvPr>
        </p:nvSpPr>
        <p:spPr/>
        <p:txBody>
          <a:bodyPr/>
          <a:lstStyle/>
          <a:p>
            <a:fld id="{E55BAF99-145A-4A58-B71D-0DD6354E2CEA}" type="slidenum">
              <a:rPr lang="en-US" altLang="ja-JP" smtClean="0"/>
              <a:pPr/>
              <a:t>40</a:t>
            </a:fld>
            <a:endParaRPr lang="en-US" altLang="ja-JP" dirty="0"/>
          </a:p>
        </p:txBody>
      </p:sp>
    </p:spTree>
    <p:extLst>
      <p:ext uri="{BB962C8B-B14F-4D97-AF65-F5344CB8AC3E}">
        <p14:creationId xmlns:p14="http://schemas.microsoft.com/office/powerpoint/2010/main" val="26847361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55BAF99-145A-4A58-B71D-0DD6354E2CEA}" type="slidenum">
              <a:rPr lang="en-US" altLang="ja-JP" smtClean="0"/>
              <a:pPr/>
              <a:t>41</a:t>
            </a:fld>
            <a:endParaRPr lang="en-US" altLang="ja-JP" dirty="0"/>
          </a:p>
        </p:txBody>
      </p:sp>
    </p:spTree>
    <p:extLst>
      <p:ext uri="{BB962C8B-B14F-4D97-AF65-F5344CB8AC3E}">
        <p14:creationId xmlns:p14="http://schemas.microsoft.com/office/powerpoint/2010/main" val="13352612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b="0" i="0" dirty="0">
                <a:solidFill>
                  <a:srgbClr val="000000"/>
                </a:solidFill>
                <a:effectLst/>
                <a:latin typeface="Osaka"/>
              </a:rPr>
              <a:t>M </a:t>
            </a:r>
            <a:r>
              <a:rPr lang="ja-JP" altLang="en-US" b="0" i="0" dirty="0">
                <a:solidFill>
                  <a:srgbClr val="000000"/>
                </a:solidFill>
                <a:effectLst/>
                <a:latin typeface="Osaka"/>
              </a:rPr>
              <a:t>　メシエとは</a:t>
            </a:r>
            <a:r>
              <a:rPr lang="en-US" altLang="ja-JP" b="0" i="0" dirty="0">
                <a:solidFill>
                  <a:srgbClr val="000000"/>
                </a:solidFill>
                <a:effectLst/>
                <a:latin typeface="Osaka"/>
              </a:rPr>
              <a:t> </a:t>
            </a:r>
          </a:p>
          <a:p>
            <a:r>
              <a:rPr lang="en-US" altLang="ja-JP" b="0" i="0" dirty="0">
                <a:solidFill>
                  <a:srgbClr val="000000"/>
                </a:solidFill>
                <a:effectLst/>
                <a:latin typeface="Osaka"/>
              </a:rPr>
              <a:t>18</a:t>
            </a:r>
            <a:r>
              <a:rPr lang="ja-JP" altLang="en-US" b="0" i="0" dirty="0">
                <a:solidFill>
                  <a:srgbClr val="000000"/>
                </a:solidFill>
                <a:effectLst/>
                <a:latin typeface="Osaka"/>
              </a:rPr>
              <a:t>世紀のフランスの天文学者メシエは、</a:t>
            </a:r>
            <a:r>
              <a:rPr lang="en-US" altLang="ja-JP" b="0" i="0" dirty="0">
                <a:solidFill>
                  <a:srgbClr val="000000"/>
                </a:solidFill>
                <a:effectLst/>
                <a:latin typeface="Osaka"/>
              </a:rPr>
              <a:t>1759</a:t>
            </a:r>
            <a:r>
              <a:rPr lang="ja-JP" altLang="en-US" b="0" i="0" dirty="0">
                <a:solidFill>
                  <a:srgbClr val="000000"/>
                </a:solidFill>
                <a:effectLst/>
                <a:latin typeface="Osaka"/>
              </a:rPr>
              <a:t>年ハレーの予言していたハレー彗星の回帰を観測して以後、彗星の発見を</a:t>
            </a:r>
            <a:r>
              <a:rPr lang="en-US" altLang="ja-JP" b="0" i="0" dirty="0">
                <a:solidFill>
                  <a:srgbClr val="000000"/>
                </a:solidFill>
                <a:effectLst/>
                <a:latin typeface="Osaka"/>
              </a:rPr>
              <a:t>15</a:t>
            </a:r>
            <a:r>
              <a:rPr lang="ja-JP" altLang="en-US" b="0" i="0" dirty="0">
                <a:solidFill>
                  <a:srgbClr val="000000"/>
                </a:solidFill>
                <a:effectLst/>
                <a:latin typeface="Osaka"/>
              </a:rPr>
              <a:t>年間もほとんどひとりじめしていたほどのすばらしい彗星観測家です。彼は彗星の観測ばかりではなく、星雲や星団も熱心に観測していました。というのは、星雲や星団は彗星と見まちがいやすいので、彗星の発見をするのにあたって、前もってその位置などをよく知っておく必要があったからです。</a:t>
            </a:r>
            <a:br>
              <a:rPr lang="ja-JP" altLang="en-US" dirty="0"/>
            </a:br>
            <a:r>
              <a:rPr lang="ja-JP" altLang="en-US" b="0" i="0" dirty="0">
                <a:solidFill>
                  <a:srgbClr val="000000"/>
                </a:solidFill>
                <a:effectLst/>
                <a:latin typeface="Osaka"/>
              </a:rPr>
              <a:t>　メシエは観測した</a:t>
            </a:r>
            <a:r>
              <a:rPr lang="en-US" altLang="ja-JP" b="0" i="0" dirty="0">
                <a:solidFill>
                  <a:srgbClr val="000000"/>
                </a:solidFill>
                <a:effectLst/>
                <a:latin typeface="Osaka"/>
              </a:rPr>
              <a:t>100</a:t>
            </a:r>
            <a:r>
              <a:rPr lang="ja-JP" altLang="en-US" b="0" i="0" dirty="0">
                <a:solidFill>
                  <a:srgbClr val="000000"/>
                </a:solidFill>
                <a:effectLst/>
                <a:latin typeface="Osaka"/>
              </a:rPr>
              <a:t>個あまりの星雲星団を、</a:t>
            </a:r>
            <a:r>
              <a:rPr lang="en-US" altLang="ja-JP" b="0" i="0" dirty="0">
                <a:solidFill>
                  <a:srgbClr val="000000"/>
                </a:solidFill>
                <a:effectLst/>
                <a:latin typeface="Osaka"/>
              </a:rPr>
              <a:t>1781</a:t>
            </a:r>
            <a:r>
              <a:rPr lang="ja-JP" altLang="en-US" b="0" i="0" dirty="0">
                <a:solidFill>
                  <a:srgbClr val="000000"/>
                </a:solidFill>
                <a:effectLst/>
                <a:latin typeface="Osaka"/>
              </a:rPr>
              <a:t>年カタログにして発表しました。 このカタログはメシエカタログとよばれています。</a:t>
            </a:r>
            <a:r>
              <a:rPr lang="en-US" altLang="ja-JP" b="0" i="0" dirty="0">
                <a:solidFill>
                  <a:srgbClr val="000000"/>
                </a:solidFill>
                <a:effectLst/>
                <a:latin typeface="Osaka"/>
              </a:rPr>
              <a:t>M</a:t>
            </a:r>
            <a:r>
              <a:rPr lang="ja-JP" altLang="en-US" b="0" i="0" dirty="0">
                <a:solidFill>
                  <a:srgbClr val="000000"/>
                </a:solidFill>
                <a:effectLst/>
                <a:latin typeface="Osaka"/>
              </a:rPr>
              <a:t>というのはメシエの頭文字で、その後につく番号は、このカタログの番号なのです。いちばんはじめにのっているのは、おうし座のかに星雲です。したがって、かに星雲は</a:t>
            </a:r>
            <a:r>
              <a:rPr lang="en-US" altLang="ja-JP" b="0" i="0" dirty="0">
                <a:solidFill>
                  <a:srgbClr val="000000"/>
                </a:solidFill>
                <a:effectLst/>
                <a:latin typeface="Osaka"/>
              </a:rPr>
              <a:t>M1</a:t>
            </a:r>
            <a:r>
              <a:rPr lang="ja-JP" altLang="en-US" b="0" i="0" dirty="0">
                <a:solidFill>
                  <a:srgbClr val="000000"/>
                </a:solidFill>
                <a:effectLst/>
                <a:latin typeface="Osaka"/>
              </a:rPr>
              <a:t>ということになります。そのほかの有名な星雲星団では、アンドロメダ座の大星雲が</a:t>
            </a:r>
            <a:r>
              <a:rPr lang="en-US" altLang="ja-JP" b="0" i="0" dirty="0">
                <a:solidFill>
                  <a:srgbClr val="000000"/>
                </a:solidFill>
                <a:effectLst/>
                <a:latin typeface="Osaka"/>
              </a:rPr>
              <a:t>M31</a:t>
            </a:r>
            <a:r>
              <a:rPr lang="ja-JP" altLang="en-US" b="0" i="0" dirty="0">
                <a:solidFill>
                  <a:srgbClr val="000000"/>
                </a:solidFill>
                <a:effectLst/>
                <a:latin typeface="Osaka"/>
              </a:rPr>
              <a:t>、オリオン座の大星雲が</a:t>
            </a:r>
            <a:r>
              <a:rPr lang="en-US" altLang="ja-JP" b="0" i="0" dirty="0">
                <a:solidFill>
                  <a:srgbClr val="000000"/>
                </a:solidFill>
                <a:effectLst/>
                <a:latin typeface="Osaka"/>
              </a:rPr>
              <a:t>M42</a:t>
            </a:r>
            <a:r>
              <a:rPr lang="ja-JP" altLang="en-US" b="0" i="0" dirty="0">
                <a:solidFill>
                  <a:srgbClr val="000000"/>
                </a:solidFill>
                <a:effectLst/>
                <a:latin typeface="Osaka"/>
              </a:rPr>
              <a:t>、プレアデス星団が</a:t>
            </a:r>
            <a:r>
              <a:rPr lang="en-US" altLang="ja-JP" b="0" i="0" dirty="0">
                <a:solidFill>
                  <a:srgbClr val="000000"/>
                </a:solidFill>
                <a:effectLst/>
                <a:latin typeface="Osaka"/>
              </a:rPr>
              <a:t>M45</a:t>
            </a:r>
            <a:r>
              <a:rPr lang="ja-JP" altLang="en-US" b="0" i="0" dirty="0">
                <a:solidFill>
                  <a:srgbClr val="000000"/>
                </a:solidFill>
                <a:effectLst/>
                <a:latin typeface="Osaka"/>
              </a:rPr>
              <a:t>となっています。ただし、ペルセウス座の二重星団のように、明るい星団でカタログにのっていないものもあります。また、メシエカタログは、パリからの観測をもとにして作られたため、パリから見えない南天の星雲星団は含まれていません。</a:t>
            </a:r>
            <a:br>
              <a:rPr lang="ja-JP" altLang="en-US" dirty="0"/>
            </a:br>
            <a:r>
              <a:rPr lang="ja-JP" altLang="en-US" b="0" i="0" dirty="0">
                <a:solidFill>
                  <a:srgbClr val="000000"/>
                </a:solidFill>
                <a:effectLst/>
                <a:latin typeface="Osaka"/>
              </a:rPr>
              <a:t>　</a:t>
            </a:r>
            <a:r>
              <a:rPr lang="en-US" altLang="ja-JP" b="0" i="0" dirty="0">
                <a:solidFill>
                  <a:srgbClr val="000000"/>
                </a:solidFill>
                <a:effectLst/>
                <a:latin typeface="Osaka"/>
              </a:rPr>
              <a:t>1888</a:t>
            </a:r>
            <a:r>
              <a:rPr lang="ja-JP" altLang="en-US" b="0" i="0" dirty="0">
                <a:solidFill>
                  <a:srgbClr val="000000"/>
                </a:solidFill>
                <a:effectLst/>
                <a:latin typeface="Osaka"/>
              </a:rPr>
              <a:t>年デンマーク生まれのアイルランドの天文学者ドライヤーは、</a:t>
            </a:r>
            <a:r>
              <a:rPr lang="en-US" altLang="ja-JP" b="0" i="0" dirty="0">
                <a:solidFill>
                  <a:srgbClr val="000000"/>
                </a:solidFill>
                <a:effectLst/>
                <a:latin typeface="Osaka"/>
              </a:rPr>
              <a:t>7840</a:t>
            </a:r>
            <a:r>
              <a:rPr lang="ja-JP" altLang="en-US" b="0" i="0" dirty="0">
                <a:solidFill>
                  <a:srgbClr val="000000"/>
                </a:solidFill>
                <a:effectLst/>
                <a:latin typeface="Osaka"/>
              </a:rPr>
              <a:t>個の星雲星団を集録したニュー・ジェネラル・カタログ</a:t>
            </a:r>
            <a:r>
              <a:rPr lang="en-US" altLang="ja-JP" b="0" i="0" dirty="0">
                <a:solidFill>
                  <a:srgbClr val="000000"/>
                </a:solidFill>
                <a:effectLst/>
                <a:latin typeface="Osaka"/>
              </a:rPr>
              <a:t>(</a:t>
            </a:r>
            <a:r>
              <a:rPr lang="ja-JP" altLang="en-US" b="0" i="0" dirty="0">
                <a:solidFill>
                  <a:srgbClr val="000000"/>
                </a:solidFill>
                <a:effectLst/>
                <a:latin typeface="Osaka"/>
              </a:rPr>
              <a:t>略して</a:t>
            </a:r>
            <a:r>
              <a:rPr lang="en-US" altLang="ja-JP" b="0" i="0" dirty="0">
                <a:solidFill>
                  <a:srgbClr val="000000"/>
                </a:solidFill>
                <a:effectLst/>
                <a:latin typeface="Osaka"/>
              </a:rPr>
              <a:t>NGC)</a:t>
            </a:r>
            <a:r>
              <a:rPr lang="ja-JP" altLang="en-US" b="0" i="0" dirty="0">
                <a:solidFill>
                  <a:srgbClr val="000000"/>
                </a:solidFill>
                <a:effectLst/>
                <a:latin typeface="Osaka"/>
              </a:rPr>
              <a:t>を発表しました。</a:t>
            </a:r>
            <a:r>
              <a:rPr lang="en-US" altLang="ja-JP" b="0" i="0" dirty="0">
                <a:solidFill>
                  <a:srgbClr val="000000"/>
                </a:solidFill>
                <a:effectLst/>
                <a:latin typeface="Osaka"/>
              </a:rPr>
              <a:t>NGC</a:t>
            </a:r>
            <a:r>
              <a:rPr lang="ja-JP" altLang="en-US" b="0" i="0" dirty="0">
                <a:solidFill>
                  <a:srgbClr val="000000"/>
                </a:solidFill>
                <a:effectLst/>
                <a:latin typeface="Osaka"/>
              </a:rPr>
              <a:t>何番というのは、このカタログの番号です。かに星雲</a:t>
            </a:r>
            <a:r>
              <a:rPr lang="en-US" altLang="ja-JP" b="0" i="0" dirty="0">
                <a:solidFill>
                  <a:srgbClr val="000000"/>
                </a:solidFill>
                <a:effectLst/>
                <a:latin typeface="Osaka"/>
              </a:rPr>
              <a:t>M1</a:t>
            </a:r>
            <a:r>
              <a:rPr lang="ja-JP" altLang="en-US" b="0" i="0" dirty="0">
                <a:solidFill>
                  <a:srgbClr val="000000"/>
                </a:solidFill>
                <a:effectLst/>
                <a:latin typeface="Osaka"/>
              </a:rPr>
              <a:t>は、</a:t>
            </a:r>
            <a:r>
              <a:rPr lang="en-US" altLang="ja-JP" b="0" i="0" dirty="0">
                <a:solidFill>
                  <a:srgbClr val="000000"/>
                </a:solidFill>
                <a:effectLst/>
                <a:latin typeface="Osaka"/>
              </a:rPr>
              <a:t>NGC</a:t>
            </a:r>
            <a:r>
              <a:rPr lang="ja-JP" altLang="en-US" b="0" i="0" dirty="0">
                <a:solidFill>
                  <a:srgbClr val="000000"/>
                </a:solidFill>
                <a:effectLst/>
                <a:latin typeface="Osaka"/>
              </a:rPr>
              <a:t>番号では</a:t>
            </a:r>
            <a:r>
              <a:rPr lang="en-US" altLang="ja-JP" b="0" i="0" dirty="0">
                <a:solidFill>
                  <a:srgbClr val="000000"/>
                </a:solidFill>
                <a:effectLst/>
                <a:latin typeface="Osaka"/>
              </a:rPr>
              <a:t>1952</a:t>
            </a:r>
            <a:r>
              <a:rPr lang="ja-JP" altLang="en-US" b="0" i="0" dirty="0">
                <a:solidFill>
                  <a:srgbClr val="000000"/>
                </a:solidFill>
                <a:effectLst/>
                <a:latin typeface="Osaka"/>
              </a:rPr>
              <a:t>、アンドロメダ座の大星雲</a:t>
            </a:r>
            <a:r>
              <a:rPr lang="en-US" altLang="ja-JP" b="0" i="0" dirty="0">
                <a:solidFill>
                  <a:srgbClr val="000000"/>
                </a:solidFill>
                <a:effectLst/>
                <a:latin typeface="Osaka"/>
              </a:rPr>
              <a:t>M31</a:t>
            </a:r>
            <a:r>
              <a:rPr lang="ja-JP" altLang="en-US" b="0" i="0" dirty="0">
                <a:solidFill>
                  <a:srgbClr val="000000"/>
                </a:solidFill>
                <a:effectLst/>
                <a:latin typeface="Osaka"/>
              </a:rPr>
              <a:t>は</a:t>
            </a:r>
            <a:r>
              <a:rPr lang="en-US" altLang="ja-JP" b="0" i="0" dirty="0">
                <a:solidFill>
                  <a:srgbClr val="000000"/>
                </a:solidFill>
                <a:effectLst/>
                <a:latin typeface="Osaka"/>
              </a:rPr>
              <a:t>NGC224</a:t>
            </a:r>
            <a:r>
              <a:rPr lang="ja-JP" altLang="en-US" b="0" i="0" dirty="0">
                <a:solidFill>
                  <a:srgbClr val="000000"/>
                </a:solidFill>
                <a:effectLst/>
                <a:latin typeface="Osaka"/>
              </a:rPr>
              <a:t>にあたります。</a:t>
            </a:r>
            <a:r>
              <a:rPr lang="en-US" altLang="ja-JP" b="0" i="0" dirty="0">
                <a:solidFill>
                  <a:srgbClr val="000000"/>
                </a:solidFill>
                <a:effectLst/>
                <a:latin typeface="Osaka"/>
              </a:rPr>
              <a:t>NGC</a:t>
            </a:r>
            <a:r>
              <a:rPr lang="ja-JP" altLang="en-US" b="0" i="0" dirty="0">
                <a:solidFill>
                  <a:srgbClr val="000000"/>
                </a:solidFill>
                <a:effectLst/>
                <a:latin typeface="Osaka"/>
              </a:rPr>
              <a:t>は、その後追加されたインデックス・カタログ</a:t>
            </a:r>
            <a:r>
              <a:rPr lang="en-US" altLang="ja-JP" b="0" i="0" dirty="0">
                <a:solidFill>
                  <a:srgbClr val="000000"/>
                </a:solidFill>
                <a:effectLst/>
                <a:latin typeface="Osaka"/>
              </a:rPr>
              <a:t>(</a:t>
            </a:r>
            <a:r>
              <a:rPr lang="ja-JP" altLang="en-US" b="0" i="0" dirty="0">
                <a:solidFill>
                  <a:srgbClr val="000000"/>
                </a:solidFill>
                <a:effectLst/>
                <a:latin typeface="Osaka"/>
              </a:rPr>
              <a:t>略して</a:t>
            </a:r>
            <a:r>
              <a:rPr lang="en-US" altLang="ja-JP" b="0" i="0" dirty="0">
                <a:solidFill>
                  <a:srgbClr val="000000"/>
                </a:solidFill>
                <a:effectLst/>
                <a:latin typeface="Osaka"/>
              </a:rPr>
              <a:t>IC)</a:t>
            </a:r>
            <a:r>
              <a:rPr lang="ja-JP" altLang="en-US" b="0" i="0" dirty="0">
                <a:solidFill>
                  <a:srgbClr val="000000"/>
                </a:solidFill>
                <a:effectLst/>
                <a:latin typeface="Osaka"/>
              </a:rPr>
              <a:t>とあわせて、現在もっとも基本的な星雲星団カタログとして使用されています。</a:t>
            </a:r>
            <a:endParaRPr lang="en-US" altLang="ja-JP" b="1" i="0" dirty="0">
              <a:solidFill>
                <a:srgbClr val="FFFFFF"/>
              </a:solidFill>
              <a:effectLst/>
              <a:latin typeface="Meiryo" panose="020B0604030504040204" pitchFamily="50" charset="-128"/>
              <a:ea typeface="Meiryo" panose="020B0604030504040204" pitchFamily="50" charset="-128"/>
            </a:endParaRPr>
          </a:p>
          <a:p>
            <a:endParaRPr lang="en-US" altLang="ja-JP" b="1" i="0" dirty="0">
              <a:solidFill>
                <a:srgbClr val="FFFFFF"/>
              </a:solidFill>
              <a:effectLst/>
              <a:latin typeface="Meiryo" panose="020B0604030504040204" pitchFamily="50" charset="-128"/>
              <a:ea typeface="Meiryo" panose="020B0604030504040204" pitchFamily="50" charset="-128"/>
            </a:endParaRPr>
          </a:p>
          <a:p>
            <a:endParaRPr lang="en-US" altLang="ja-JP" b="1" i="0" dirty="0">
              <a:solidFill>
                <a:srgbClr val="FFFFFF"/>
              </a:solidFill>
              <a:effectLst/>
              <a:latin typeface="Meiryo" panose="020B0604030504040204" pitchFamily="50" charset="-128"/>
              <a:ea typeface="Meiryo" panose="020B0604030504040204" pitchFamily="50" charset="-128"/>
            </a:endParaRPr>
          </a:p>
          <a:p>
            <a:endParaRPr lang="en-US" altLang="ja-JP" b="1" i="0" dirty="0">
              <a:solidFill>
                <a:srgbClr val="FFFFFF"/>
              </a:solidFill>
              <a:effectLst/>
              <a:latin typeface="Meiryo" panose="020B0604030504040204" pitchFamily="50" charset="-128"/>
              <a:ea typeface="Meiryo" panose="020B0604030504040204" pitchFamily="50" charset="-128"/>
            </a:endParaRPr>
          </a:p>
          <a:p>
            <a:r>
              <a:rPr lang="ja-JP" altLang="en-US" b="1" i="0" dirty="0">
                <a:solidFill>
                  <a:srgbClr val="FFFFFF"/>
                </a:solidFill>
                <a:effectLst/>
                <a:latin typeface="Meiryo" panose="020B0604030504040204" pitchFamily="50" charset="-128"/>
                <a:ea typeface="Meiryo" panose="020B0604030504040204" pitchFamily="50" charset="-128"/>
              </a:rPr>
              <a:t>ヘルクレス座の台形が見つかれば、右上の星を望遠鏡で</a:t>
            </a:r>
            <a:br>
              <a:rPr lang="ja-JP" altLang="en-US" b="1" i="0" dirty="0">
                <a:solidFill>
                  <a:srgbClr val="FFFFFF"/>
                </a:solidFill>
                <a:effectLst/>
                <a:latin typeface="Meiryo" panose="020B0604030504040204" pitchFamily="50" charset="-128"/>
                <a:ea typeface="Meiryo" panose="020B0604030504040204" pitchFamily="50" charset="-128"/>
              </a:rPr>
            </a:br>
            <a:br>
              <a:rPr lang="ja-JP" altLang="en-US" b="1" i="0" dirty="0">
                <a:solidFill>
                  <a:srgbClr val="FFFFFF"/>
                </a:solidFill>
                <a:effectLst/>
                <a:latin typeface="Meiryo" panose="020B0604030504040204" pitchFamily="50" charset="-128"/>
                <a:ea typeface="Meiryo" panose="020B0604030504040204" pitchFamily="50" charset="-128"/>
              </a:rPr>
            </a:br>
            <a:r>
              <a:rPr lang="ja-JP" altLang="en-US" b="1" i="0" dirty="0">
                <a:solidFill>
                  <a:srgbClr val="FFFFFF"/>
                </a:solidFill>
                <a:effectLst/>
                <a:latin typeface="Meiryo" panose="020B0604030504040204" pitchFamily="50" charset="-128"/>
                <a:ea typeface="Meiryo" panose="020B0604030504040204" pitchFamily="50" charset="-128"/>
              </a:rPr>
              <a:t>　視野に入れます。この星とＭ</a:t>
            </a:r>
            <a:r>
              <a:rPr lang="en-US" altLang="ja-JP" b="1" i="0" dirty="0">
                <a:solidFill>
                  <a:srgbClr val="FFFFFF"/>
                </a:solidFill>
                <a:effectLst/>
                <a:latin typeface="Meiryo" panose="020B0604030504040204" pitchFamily="50" charset="-128"/>
                <a:ea typeface="Meiryo" panose="020B0604030504040204" pitchFamily="50" charset="-128"/>
              </a:rPr>
              <a:t>13</a:t>
            </a:r>
            <a:r>
              <a:rPr lang="ja-JP" altLang="en-US" b="1" i="0" dirty="0">
                <a:solidFill>
                  <a:srgbClr val="FFFFFF"/>
                </a:solidFill>
                <a:effectLst/>
                <a:latin typeface="Meiryo" panose="020B0604030504040204" pitchFamily="50" charset="-128"/>
                <a:ea typeface="Meiryo" panose="020B0604030504040204" pitchFamily="50" charset="-128"/>
              </a:rPr>
              <a:t>は赤緯が大体同じなので</a:t>
            </a:r>
            <a:br>
              <a:rPr lang="ja-JP" altLang="en-US" b="1" i="0" dirty="0">
                <a:solidFill>
                  <a:srgbClr val="FFFFFF"/>
                </a:solidFill>
                <a:effectLst/>
                <a:latin typeface="Meiryo" panose="020B0604030504040204" pitchFamily="50" charset="-128"/>
                <a:ea typeface="Meiryo" panose="020B0604030504040204" pitchFamily="50" charset="-128"/>
              </a:rPr>
            </a:br>
            <a:br>
              <a:rPr lang="ja-JP" altLang="en-US" b="1" i="0" dirty="0">
                <a:solidFill>
                  <a:srgbClr val="FFFFFF"/>
                </a:solidFill>
                <a:effectLst/>
                <a:latin typeface="Meiryo" panose="020B0604030504040204" pitchFamily="50" charset="-128"/>
                <a:ea typeface="Meiryo" panose="020B0604030504040204" pitchFamily="50" charset="-128"/>
              </a:rPr>
            </a:br>
            <a:r>
              <a:rPr lang="ja-JP" altLang="en-US" b="1" i="0" dirty="0">
                <a:solidFill>
                  <a:srgbClr val="FFFFFF"/>
                </a:solidFill>
                <a:effectLst/>
                <a:latin typeface="Meiryo" panose="020B0604030504040204" pitchFamily="50" charset="-128"/>
                <a:ea typeface="Meiryo" panose="020B0604030504040204" pitchFamily="50" charset="-128"/>
              </a:rPr>
              <a:t>　赤緯軸を南に動かすと視野に入ってきます。</a:t>
            </a:r>
            <a:endParaRPr lang="en-US" altLang="ja-JP" b="1" i="0" dirty="0">
              <a:solidFill>
                <a:srgbClr val="FFFFFF"/>
              </a:solidFill>
              <a:effectLst/>
              <a:latin typeface="Meiryo" panose="020B0604030504040204" pitchFamily="50" charset="-128"/>
              <a:ea typeface="Meiryo" panose="020B0604030504040204" pitchFamily="50" charset="-128"/>
            </a:endParaRPr>
          </a:p>
          <a:p>
            <a:r>
              <a:rPr lang="ja-JP" altLang="en-US" dirty="0">
                <a:latin typeface="HG丸ｺﾞｼｯｸM-PRO" panose="020F0600000000000000" pitchFamily="50" charset="-128"/>
                <a:ea typeface="HG丸ｺﾞｼｯｸM-PRO" panose="020F0600000000000000" pitchFamily="50" charset="-128"/>
              </a:rPr>
              <a:t>ヘルクレス座 </a:t>
            </a:r>
            <a:r>
              <a:rPr lang="en-US" altLang="ja-JP" dirty="0">
                <a:latin typeface="HG丸ｺﾞｼｯｸM-PRO" panose="020F0600000000000000" pitchFamily="50" charset="-128"/>
                <a:ea typeface="HG丸ｺﾞｼｯｸM-PRO" panose="020F0600000000000000" pitchFamily="50" charset="-128"/>
              </a:rPr>
              <a:t>/ </a:t>
            </a:r>
            <a:r>
              <a:rPr lang="ja-JP" altLang="en-US" dirty="0">
                <a:latin typeface="HG丸ｺﾞｼｯｸM-PRO" panose="020F0600000000000000" pitchFamily="50" charset="-128"/>
                <a:ea typeface="HG丸ｺﾞｼｯｸM-PRO" panose="020F0600000000000000" pitchFamily="50" charset="-128"/>
              </a:rPr>
              <a:t>球状星団　光度</a:t>
            </a:r>
            <a:r>
              <a:rPr lang="en-US" altLang="ja-JP" dirty="0">
                <a:latin typeface="HG丸ｺﾞｼｯｸM-PRO" panose="020F0600000000000000" pitchFamily="50" charset="-128"/>
                <a:ea typeface="HG丸ｺﾞｼｯｸM-PRO" panose="020F0600000000000000" pitchFamily="50" charset="-128"/>
              </a:rPr>
              <a:t>5.7</a:t>
            </a:r>
            <a:r>
              <a:rPr lang="ja-JP" altLang="en-US" dirty="0">
                <a:latin typeface="HG丸ｺﾞｼｯｸM-PRO" panose="020F0600000000000000" pitchFamily="50" charset="-128"/>
                <a:ea typeface="HG丸ｺﾞｼｯｸM-PRO" panose="020F0600000000000000" pitchFamily="50" charset="-128"/>
              </a:rPr>
              <a:t>等　視直径</a:t>
            </a:r>
            <a:r>
              <a:rPr lang="en-US" altLang="ja-JP" dirty="0">
                <a:latin typeface="HG丸ｺﾞｼｯｸM-PRO" panose="020F0600000000000000" pitchFamily="50" charset="-128"/>
                <a:ea typeface="HG丸ｺﾞｼｯｸM-PRO" panose="020F0600000000000000" pitchFamily="50" charset="-128"/>
              </a:rPr>
              <a:t>23′</a:t>
            </a:r>
            <a:r>
              <a:rPr lang="ja-JP" altLang="en-US" dirty="0">
                <a:latin typeface="HG丸ｺﾞｼｯｸM-PRO" panose="020F0600000000000000" pitchFamily="50" charset="-128"/>
                <a:ea typeface="HG丸ｺﾞｼｯｸM-PRO" panose="020F0600000000000000" pitchFamily="50" charset="-128"/>
              </a:rPr>
              <a:t>　距離　</a:t>
            </a:r>
            <a:r>
              <a:rPr lang="en-US" altLang="ja-JP" dirty="0">
                <a:latin typeface="HG丸ｺﾞｼｯｸM-PRO" panose="020F0600000000000000" pitchFamily="50" charset="-128"/>
                <a:ea typeface="HG丸ｺﾞｼｯｸM-PRO" panose="020F0600000000000000" pitchFamily="50" charset="-128"/>
              </a:rPr>
              <a:t>2</a:t>
            </a:r>
            <a:r>
              <a:rPr lang="ja-JP" altLang="en-US" dirty="0">
                <a:latin typeface="HG丸ｺﾞｼｯｸM-PRO" panose="020F0600000000000000" pitchFamily="50" charset="-128"/>
                <a:ea typeface="HG丸ｺﾞｼｯｸM-PRO" panose="020F0600000000000000" pitchFamily="50" charset="-128"/>
              </a:rPr>
              <a:t>万</a:t>
            </a:r>
            <a:r>
              <a:rPr lang="en-US" altLang="ja-JP" dirty="0">
                <a:latin typeface="HG丸ｺﾞｼｯｸM-PRO" panose="020F0600000000000000" pitchFamily="50" charset="-128"/>
                <a:ea typeface="HG丸ｺﾞｼｯｸM-PRO" panose="020F0600000000000000" pitchFamily="50" charset="-128"/>
              </a:rPr>
              <a:t>3,500</a:t>
            </a:r>
            <a:r>
              <a:rPr lang="ja-JP" altLang="en-US" dirty="0">
                <a:latin typeface="HG丸ｺﾞｼｯｸM-PRO" panose="020F0600000000000000" pitchFamily="50" charset="-128"/>
                <a:ea typeface="HG丸ｺﾞｼｯｸM-PRO" panose="020F0600000000000000" pitchFamily="50" charset="-128"/>
              </a:rPr>
              <a:t>光年　</a:t>
            </a:r>
            <a:br>
              <a:rPr lang="ja-JP" altLang="en-US" dirty="0">
                <a:latin typeface="HG丸ｺﾞｼｯｸM-PRO" panose="020F0600000000000000" pitchFamily="50" charset="-128"/>
                <a:ea typeface="HG丸ｺﾞｼｯｸM-PRO" panose="020F0600000000000000" pitchFamily="50" charset="-128"/>
              </a:rPr>
            </a:br>
            <a:br>
              <a:rPr lang="ja-JP" altLang="en-US" dirty="0">
                <a:latin typeface="HG丸ｺﾞｼｯｸM-PRO" panose="020F0600000000000000" pitchFamily="50" charset="-128"/>
                <a:ea typeface="HG丸ｺﾞｼｯｸM-PRO" panose="020F0600000000000000" pitchFamily="50" charset="-128"/>
              </a:rPr>
            </a:br>
            <a:r>
              <a:rPr lang="ja-JP" altLang="en-US" dirty="0">
                <a:latin typeface="HG丸ｺﾞｼｯｸM-PRO" panose="020F0600000000000000" pitchFamily="50" charset="-128"/>
                <a:ea typeface="HG丸ｺﾞｼｯｸM-PRO" panose="020F0600000000000000" pitchFamily="50" charset="-128"/>
              </a:rPr>
              <a:t>　赤経</a:t>
            </a:r>
            <a:r>
              <a:rPr lang="en-US" altLang="ja-JP" dirty="0">
                <a:latin typeface="HG丸ｺﾞｼｯｸM-PRO" panose="020F0600000000000000" pitchFamily="50" charset="-128"/>
                <a:ea typeface="HG丸ｺﾞｼｯｸM-PRO" panose="020F0600000000000000" pitchFamily="50" charset="-128"/>
              </a:rPr>
              <a:t>17</a:t>
            </a:r>
            <a:r>
              <a:rPr lang="ja-JP" altLang="en-US" dirty="0">
                <a:latin typeface="HG丸ｺﾞｼｯｸM-PRO" panose="020F0600000000000000" pitchFamily="50" charset="-128"/>
                <a:ea typeface="HG丸ｺﾞｼｯｸM-PRO" panose="020F0600000000000000" pitchFamily="50" charset="-128"/>
              </a:rPr>
              <a:t>ｈ</a:t>
            </a:r>
            <a:r>
              <a:rPr lang="en-US" altLang="ja-JP" dirty="0">
                <a:latin typeface="HG丸ｺﾞｼｯｸM-PRO" panose="020F0600000000000000" pitchFamily="50" charset="-128"/>
                <a:ea typeface="HG丸ｺﾞｼｯｸM-PRO" panose="020F0600000000000000" pitchFamily="50" charset="-128"/>
              </a:rPr>
              <a:t>40</a:t>
            </a:r>
            <a:r>
              <a:rPr lang="ja-JP" altLang="en-US" dirty="0">
                <a:latin typeface="HG丸ｺﾞｼｯｸM-PRO" panose="020F0600000000000000" pitchFamily="50" charset="-128"/>
                <a:ea typeface="HG丸ｺﾞｼｯｸM-PRO" panose="020F0600000000000000" pitchFamily="50" charset="-128"/>
              </a:rPr>
              <a:t>ｍ</a:t>
            </a:r>
            <a:r>
              <a:rPr lang="en-US" altLang="ja-JP" dirty="0">
                <a:latin typeface="HG丸ｺﾞｼｯｸM-PRO" panose="020F0600000000000000" pitchFamily="50" charset="-128"/>
                <a:ea typeface="HG丸ｺﾞｼｯｸM-PRO" panose="020F0600000000000000" pitchFamily="50" charset="-128"/>
              </a:rPr>
              <a:t>1</a:t>
            </a:r>
            <a:r>
              <a:rPr lang="ja-JP" altLang="en-US" dirty="0">
                <a:latin typeface="HG丸ｺﾞｼｯｸM-PRO" panose="020F0600000000000000" pitchFamily="50" charset="-128"/>
                <a:ea typeface="HG丸ｺﾞｼｯｸM-PRO" panose="020F0600000000000000" pitchFamily="50" charset="-128"/>
              </a:rPr>
              <a:t>ｓ　赤緯－</a:t>
            </a:r>
            <a:r>
              <a:rPr lang="en-US" altLang="ja-JP" dirty="0">
                <a:latin typeface="HG丸ｺﾞｼｯｸM-PRO" panose="020F0600000000000000" pitchFamily="50" charset="-128"/>
                <a:ea typeface="HG丸ｺﾞｼｯｸM-PRO" panose="020F0600000000000000" pitchFamily="50" charset="-128"/>
              </a:rPr>
              <a:t>32°13′</a:t>
            </a:r>
            <a:br>
              <a:rPr lang="en-US" altLang="ja-JP" dirty="0">
                <a:latin typeface="HG丸ｺﾞｼｯｸM-PRO" panose="020F0600000000000000" pitchFamily="50" charset="-128"/>
                <a:ea typeface="HG丸ｺﾞｼｯｸM-PRO" panose="020F0600000000000000" pitchFamily="50" charset="-128"/>
              </a:rPr>
            </a:br>
            <a:br>
              <a:rPr lang="en-US" altLang="ja-JP" dirty="0">
                <a:latin typeface="HG丸ｺﾞｼｯｸM-PRO" panose="020F0600000000000000" pitchFamily="50" charset="-128"/>
                <a:ea typeface="HG丸ｺﾞｼｯｸM-PRO" panose="020F0600000000000000" pitchFamily="50" charset="-128"/>
              </a:rPr>
            </a:br>
            <a:br>
              <a:rPr lang="ja-JP" altLang="en-US" dirty="0"/>
            </a:br>
            <a:r>
              <a:rPr lang="ja-JP" altLang="en-US" dirty="0"/>
              <a:t> </a:t>
            </a:r>
            <a:r>
              <a:rPr lang="ja-JP" altLang="en-US" dirty="0">
                <a:latin typeface="HG丸ｺﾞｼｯｸM-PRO" panose="020F0600000000000000" pitchFamily="50" charset="-128"/>
                <a:ea typeface="HG丸ｺﾞｼｯｸM-PRO" panose="020F0600000000000000" pitchFamily="50" charset="-128"/>
              </a:rPr>
              <a:t>　この天体は、北天最大の球状星団で全天一美しいともいわれています。暗い空なら肉眼でも見え、私も宮崎県で</a:t>
            </a:r>
            <a:br>
              <a:rPr lang="ja-JP" altLang="en-US" dirty="0">
                <a:latin typeface="HG丸ｺﾞｼｯｸM-PRO" panose="020F0600000000000000" pitchFamily="50" charset="-128"/>
                <a:ea typeface="HG丸ｺﾞｼｯｸM-PRO" panose="020F0600000000000000" pitchFamily="50" charset="-128"/>
              </a:rPr>
            </a:br>
            <a:br>
              <a:rPr lang="ja-JP" altLang="en-US" dirty="0">
                <a:latin typeface="HG丸ｺﾞｼｯｸM-PRO" panose="020F0600000000000000" pitchFamily="50" charset="-128"/>
                <a:ea typeface="HG丸ｺﾞｼｯｸM-PRO" panose="020F0600000000000000" pitchFamily="50" charset="-128"/>
              </a:rPr>
            </a:br>
            <a:r>
              <a:rPr lang="ja-JP" altLang="en-US" dirty="0">
                <a:latin typeface="HG丸ｺﾞｼｯｸM-PRO" panose="020F0600000000000000" pitchFamily="50" charset="-128"/>
                <a:ea typeface="HG丸ｺﾞｼｯｸM-PRO" panose="020F0600000000000000" pitchFamily="50" charset="-128"/>
              </a:rPr>
              <a:t>　確認できました。１００万個の星が集まり年齢は１４０億歳とされています。小望遠鏡でも楽しめ是非見ていただ</a:t>
            </a:r>
            <a:br>
              <a:rPr lang="ja-JP" altLang="en-US" dirty="0">
                <a:latin typeface="HG丸ｺﾞｼｯｸM-PRO" panose="020F0600000000000000" pitchFamily="50" charset="-128"/>
                <a:ea typeface="HG丸ｺﾞｼｯｸM-PRO" panose="020F0600000000000000" pitchFamily="50" charset="-128"/>
              </a:rPr>
            </a:br>
            <a:br>
              <a:rPr lang="ja-JP" altLang="en-US" dirty="0">
                <a:latin typeface="HG丸ｺﾞｼｯｸM-PRO" panose="020F0600000000000000" pitchFamily="50" charset="-128"/>
                <a:ea typeface="HG丸ｺﾞｼｯｸM-PRO" panose="020F0600000000000000" pitchFamily="50" charset="-128"/>
              </a:rPr>
            </a:br>
            <a:r>
              <a:rPr lang="ja-JP" altLang="en-US" dirty="0">
                <a:latin typeface="HG丸ｺﾞｼｯｸM-PRO" panose="020F0600000000000000" pitchFamily="50" charset="-128"/>
                <a:ea typeface="HG丸ｺﾞｼｯｸM-PRO" panose="020F0600000000000000" pitchFamily="50" charset="-128"/>
              </a:rPr>
              <a:t>　きたい天体の一つ。夏の観望会では外せない天体です。</a:t>
            </a:r>
            <a:endParaRPr lang="en-US" altLang="ja-JP" dirty="0">
              <a:latin typeface="HG丸ｺﾞｼｯｸM-PRO" panose="020F0600000000000000" pitchFamily="50" charset="-128"/>
              <a:ea typeface="HG丸ｺﾞｼｯｸM-PRO" panose="020F0600000000000000" pitchFamily="50" charset="-128"/>
            </a:endParaRPr>
          </a:p>
          <a:p>
            <a:r>
              <a:rPr lang="ja-JP" altLang="en-US" b="0" i="0" dirty="0">
                <a:solidFill>
                  <a:srgbClr val="333333"/>
                </a:solidFill>
                <a:effectLst/>
                <a:latin typeface="M PLUS Rounded 1c"/>
              </a:rPr>
              <a:t>多数（数十万くらい）の星が</a:t>
            </a:r>
            <a:r>
              <a:rPr lang="ja-JP" altLang="en-US" dirty="0"/>
              <a:t>球状</a:t>
            </a:r>
            <a:r>
              <a:rPr lang="ja-JP" altLang="en-US" dirty="0">
                <a:effectLst/>
              </a:rPr>
              <a:t>きゅうじょう</a:t>
            </a:r>
            <a:r>
              <a:rPr lang="ja-JP" altLang="en-US" b="0" i="0" dirty="0">
                <a:solidFill>
                  <a:srgbClr val="333333"/>
                </a:solidFill>
                <a:effectLst/>
                <a:latin typeface="M PLUS Rounded 1c"/>
              </a:rPr>
              <a:t>に</a:t>
            </a:r>
            <a:r>
              <a:rPr lang="ja-JP" altLang="en-US" dirty="0"/>
              <a:t>密集</a:t>
            </a:r>
            <a:r>
              <a:rPr lang="ja-JP" altLang="en-US" dirty="0">
                <a:effectLst/>
              </a:rPr>
              <a:t>みっしゅう</a:t>
            </a:r>
            <a:r>
              <a:rPr lang="ja-JP" altLang="en-US" b="0" i="0" dirty="0">
                <a:solidFill>
                  <a:srgbClr val="333333"/>
                </a:solidFill>
                <a:effectLst/>
                <a:latin typeface="M PLUS Rounded 1c"/>
              </a:rPr>
              <a:t>しているもの。</a:t>
            </a:r>
            <a:r>
              <a:rPr lang="ja-JP" altLang="en-US" dirty="0"/>
              <a:t>現在</a:t>
            </a:r>
            <a:r>
              <a:rPr lang="ja-JP" altLang="en-US" dirty="0">
                <a:effectLst/>
              </a:rPr>
              <a:t>げんざい</a:t>
            </a:r>
            <a:r>
              <a:rPr lang="en-US" altLang="ja-JP" b="0" i="0" dirty="0">
                <a:solidFill>
                  <a:srgbClr val="333333"/>
                </a:solidFill>
                <a:effectLst/>
                <a:latin typeface="M PLUS Rounded 1c"/>
              </a:rPr>
              <a:t>100</a:t>
            </a:r>
            <a:r>
              <a:rPr lang="ja-JP" altLang="en-US" dirty="0"/>
              <a:t>個</a:t>
            </a:r>
            <a:r>
              <a:rPr lang="ja-JP" altLang="en-US" dirty="0">
                <a:effectLst/>
              </a:rPr>
              <a:t>こ</a:t>
            </a:r>
            <a:r>
              <a:rPr lang="ja-JP" altLang="en-US" b="0" i="0" dirty="0">
                <a:solidFill>
                  <a:srgbClr val="333333"/>
                </a:solidFill>
                <a:effectLst/>
                <a:latin typeface="M PLUS Rounded 1c"/>
              </a:rPr>
              <a:t>あまり発見されており，ほとんどが地球から数万光年という遠い</a:t>
            </a:r>
            <a:r>
              <a:rPr lang="ja-JP" altLang="en-US" dirty="0"/>
              <a:t>距離</a:t>
            </a:r>
            <a:r>
              <a:rPr lang="ja-JP" altLang="en-US" dirty="0">
                <a:effectLst/>
              </a:rPr>
              <a:t>きょり</a:t>
            </a:r>
            <a:r>
              <a:rPr lang="ja-JP" altLang="en-US" b="0" i="0" dirty="0">
                <a:solidFill>
                  <a:srgbClr val="333333"/>
                </a:solidFill>
                <a:effectLst/>
                <a:latin typeface="M PLUS Rounded 1c"/>
              </a:rPr>
              <a:t>にある。ヘルクレス</a:t>
            </a:r>
            <a:r>
              <a:rPr lang="ja-JP" altLang="en-US" dirty="0"/>
              <a:t>座</a:t>
            </a:r>
            <a:r>
              <a:rPr lang="ja-JP" altLang="en-US" dirty="0">
                <a:effectLst/>
              </a:rPr>
              <a:t>ざ</a:t>
            </a:r>
            <a:r>
              <a:rPr lang="ja-JP" altLang="en-US" b="0" i="0" dirty="0">
                <a:solidFill>
                  <a:srgbClr val="333333"/>
                </a:solidFill>
                <a:effectLst/>
                <a:latin typeface="M PLUS Rounded 1c"/>
              </a:rPr>
              <a:t>の</a:t>
            </a:r>
            <a:r>
              <a:rPr lang="ja-JP" altLang="en-US" dirty="0"/>
              <a:t>球状星団</a:t>
            </a:r>
            <a:r>
              <a:rPr lang="ja-JP" altLang="en-US" dirty="0">
                <a:effectLst/>
              </a:rPr>
              <a:t>きゅうじょうせいだん</a:t>
            </a:r>
            <a:r>
              <a:rPr lang="en-US" altLang="ja-JP" b="0" i="0" dirty="0">
                <a:solidFill>
                  <a:srgbClr val="333333"/>
                </a:solidFill>
                <a:effectLst/>
                <a:latin typeface="M PLUS Rounded 1c"/>
              </a:rPr>
              <a:t>M13</a:t>
            </a:r>
            <a:r>
              <a:rPr lang="ja-JP" altLang="en-US" b="0" i="0" dirty="0">
                <a:solidFill>
                  <a:srgbClr val="333333"/>
                </a:solidFill>
                <a:effectLst/>
                <a:latin typeface="M PLUS Rounded 1c"/>
              </a:rPr>
              <a:t>は</a:t>
            </a:r>
            <a:r>
              <a:rPr lang="ja-JP" altLang="en-US" dirty="0"/>
              <a:t>肉眼</a:t>
            </a:r>
            <a:r>
              <a:rPr lang="ja-JP" altLang="en-US" dirty="0">
                <a:effectLst/>
              </a:rPr>
              <a:t>にくがん</a:t>
            </a:r>
            <a:r>
              <a:rPr lang="ja-JP" altLang="en-US" b="0" i="0" dirty="0">
                <a:solidFill>
                  <a:srgbClr val="333333"/>
                </a:solidFill>
                <a:effectLst/>
                <a:latin typeface="M PLUS Rounded 1c"/>
              </a:rPr>
              <a:t>でもかすかにみとめられるが，</a:t>
            </a:r>
            <a:r>
              <a:rPr lang="ja-JP" altLang="en-US" dirty="0"/>
              <a:t>実際</a:t>
            </a:r>
            <a:r>
              <a:rPr lang="ja-JP" altLang="en-US" dirty="0">
                <a:effectLst/>
              </a:rPr>
              <a:t>じっさい</a:t>
            </a:r>
            <a:r>
              <a:rPr lang="ja-JP" altLang="en-US" b="0" i="0" dirty="0">
                <a:solidFill>
                  <a:srgbClr val="333333"/>
                </a:solidFill>
                <a:effectLst/>
                <a:latin typeface="M PLUS Rounded 1c"/>
              </a:rPr>
              <a:t>の</a:t>
            </a:r>
            <a:r>
              <a:rPr lang="ja-JP" altLang="en-US" dirty="0"/>
              <a:t>距離</a:t>
            </a:r>
            <a:r>
              <a:rPr lang="ja-JP" altLang="en-US" dirty="0">
                <a:effectLst/>
              </a:rPr>
              <a:t>きょり</a:t>
            </a:r>
            <a:r>
              <a:rPr lang="ja-JP" altLang="en-US" b="0" i="0" dirty="0">
                <a:solidFill>
                  <a:srgbClr val="333333"/>
                </a:solidFill>
                <a:effectLst/>
                <a:latin typeface="M PLUS Rounded 1c"/>
              </a:rPr>
              <a:t>は</a:t>
            </a:r>
            <a:r>
              <a:rPr lang="en-US" altLang="ja-JP" b="0" i="0" dirty="0">
                <a:solidFill>
                  <a:srgbClr val="333333"/>
                </a:solidFill>
                <a:effectLst/>
                <a:latin typeface="M PLUS Rounded 1c"/>
              </a:rPr>
              <a:t>2</a:t>
            </a:r>
            <a:r>
              <a:rPr lang="ja-JP" altLang="en-US" b="0" i="0" dirty="0">
                <a:solidFill>
                  <a:srgbClr val="333333"/>
                </a:solidFill>
                <a:effectLst/>
                <a:latin typeface="M PLUS Rounded 1c"/>
              </a:rPr>
              <a:t>万</a:t>
            </a:r>
            <a:r>
              <a:rPr lang="en-US" altLang="ja-JP" b="0" i="0" dirty="0">
                <a:solidFill>
                  <a:srgbClr val="333333"/>
                </a:solidFill>
                <a:effectLst/>
                <a:latin typeface="M PLUS Rounded 1c"/>
              </a:rPr>
              <a:t>3500</a:t>
            </a:r>
            <a:r>
              <a:rPr lang="ja-JP" altLang="en-US" b="0" i="0" dirty="0">
                <a:solidFill>
                  <a:srgbClr val="333333"/>
                </a:solidFill>
                <a:effectLst/>
                <a:latin typeface="M PLUS Rounded 1c"/>
              </a:rPr>
              <a:t>光年である。これらは</a:t>
            </a:r>
            <a:r>
              <a:rPr lang="ja-JP" altLang="en-US" dirty="0"/>
              <a:t>銀河系</a:t>
            </a:r>
            <a:r>
              <a:rPr lang="ja-JP" altLang="en-US" dirty="0">
                <a:effectLst/>
              </a:rPr>
              <a:t>ぎんがけい</a:t>
            </a:r>
            <a:r>
              <a:rPr lang="ja-JP" altLang="en-US" b="0" i="0" dirty="0">
                <a:solidFill>
                  <a:srgbClr val="333333"/>
                </a:solidFill>
                <a:effectLst/>
                <a:latin typeface="M PLUS Rounded 1c"/>
              </a:rPr>
              <a:t>に</a:t>
            </a:r>
            <a:r>
              <a:rPr lang="ja-JP" altLang="en-US" dirty="0"/>
              <a:t>属</a:t>
            </a:r>
            <a:r>
              <a:rPr lang="ja-JP" altLang="en-US" dirty="0">
                <a:effectLst/>
              </a:rPr>
              <a:t>ぞく</a:t>
            </a:r>
            <a:r>
              <a:rPr lang="ja-JP" altLang="en-US" b="0" i="0" dirty="0">
                <a:solidFill>
                  <a:srgbClr val="333333"/>
                </a:solidFill>
                <a:effectLst/>
                <a:latin typeface="M PLUS Rounded 1c"/>
              </a:rPr>
              <a:t>しているが，ほかの</a:t>
            </a:r>
            <a:r>
              <a:rPr lang="ja-JP" altLang="en-US" dirty="0"/>
              <a:t>恒星</a:t>
            </a:r>
            <a:r>
              <a:rPr lang="ja-JP" altLang="en-US" dirty="0">
                <a:effectLst/>
              </a:rPr>
              <a:t>こうせい</a:t>
            </a:r>
            <a:r>
              <a:rPr lang="ja-JP" altLang="en-US" b="0" i="0" dirty="0">
                <a:solidFill>
                  <a:srgbClr val="333333"/>
                </a:solidFill>
                <a:effectLst/>
                <a:latin typeface="M PLUS Rounded 1c"/>
              </a:rPr>
              <a:t>のように，</a:t>
            </a:r>
            <a:r>
              <a:rPr lang="ja-JP" altLang="en-US" dirty="0"/>
              <a:t>銀河</a:t>
            </a:r>
            <a:r>
              <a:rPr lang="ja-JP" altLang="en-US" dirty="0">
                <a:effectLst/>
              </a:rPr>
              <a:t>ぎんが</a:t>
            </a:r>
            <a:r>
              <a:rPr lang="ja-JP" altLang="en-US" b="0" i="0" dirty="0">
                <a:solidFill>
                  <a:srgbClr val="333333"/>
                </a:solidFill>
                <a:effectLst/>
                <a:latin typeface="M PLUS Rounded 1c"/>
              </a:rPr>
              <a:t>面近くに</a:t>
            </a:r>
            <a:r>
              <a:rPr lang="ja-JP" altLang="en-US" dirty="0"/>
              <a:t>扁平</a:t>
            </a:r>
            <a:r>
              <a:rPr lang="ja-JP" altLang="en-US" dirty="0">
                <a:effectLst/>
              </a:rPr>
              <a:t>へんぺい</a:t>
            </a:r>
            <a:r>
              <a:rPr lang="ja-JP" altLang="en-US" b="0" i="0" dirty="0">
                <a:solidFill>
                  <a:srgbClr val="333333"/>
                </a:solidFill>
                <a:effectLst/>
                <a:latin typeface="M PLUS Rounded 1c"/>
              </a:rPr>
              <a:t>に集まっているのではなく，</a:t>
            </a:r>
            <a:r>
              <a:rPr lang="ja-JP" altLang="en-US" dirty="0"/>
              <a:t>銀河</a:t>
            </a:r>
            <a:r>
              <a:rPr lang="ja-JP" altLang="en-US" dirty="0">
                <a:effectLst/>
              </a:rPr>
              <a:t>ぎんが</a:t>
            </a:r>
            <a:r>
              <a:rPr lang="ja-JP" altLang="en-US" b="0" i="0" dirty="0">
                <a:solidFill>
                  <a:srgbClr val="333333"/>
                </a:solidFill>
                <a:effectLst/>
                <a:latin typeface="M PLUS Rounded 1c"/>
              </a:rPr>
              <a:t>面から遠くはなれているものが多い。◇</a:t>
            </a:r>
            <a:r>
              <a:rPr lang="ja-JP" altLang="en-US" dirty="0"/>
              <a:t>年齢</a:t>
            </a:r>
            <a:r>
              <a:rPr lang="ja-JP" altLang="en-US" dirty="0">
                <a:effectLst/>
              </a:rPr>
              <a:t>ねんれい</a:t>
            </a:r>
            <a:r>
              <a:rPr lang="ja-JP" altLang="en-US" b="0" i="0" dirty="0">
                <a:solidFill>
                  <a:srgbClr val="333333"/>
                </a:solidFill>
                <a:effectLst/>
                <a:latin typeface="M PLUS Rounded 1c"/>
              </a:rPr>
              <a:t>は</a:t>
            </a:r>
            <a:r>
              <a:rPr lang="ja-JP" altLang="en-US" dirty="0"/>
              <a:t>約</a:t>
            </a:r>
            <a:r>
              <a:rPr lang="ja-JP" altLang="en-US" dirty="0">
                <a:effectLst/>
              </a:rPr>
              <a:t>やく</a:t>
            </a:r>
            <a:r>
              <a:rPr lang="en-US" altLang="ja-JP" b="0" i="0" dirty="0">
                <a:solidFill>
                  <a:srgbClr val="333333"/>
                </a:solidFill>
                <a:effectLst/>
                <a:latin typeface="M PLUS Rounded 1c"/>
              </a:rPr>
              <a:t>100</a:t>
            </a:r>
            <a:r>
              <a:rPr lang="ja-JP" altLang="en-US" dirty="0"/>
              <a:t>億</a:t>
            </a:r>
            <a:r>
              <a:rPr lang="ja-JP" altLang="en-US" dirty="0">
                <a:effectLst/>
              </a:rPr>
              <a:t>おく</a:t>
            </a:r>
            <a:r>
              <a:rPr lang="ja-JP" altLang="en-US" b="0" i="0" dirty="0">
                <a:solidFill>
                  <a:srgbClr val="333333"/>
                </a:solidFill>
                <a:effectLst/>
                <a:latin typeface="M PLUS Rounded 1c"/>
              </a:rPr>
              <a:t>年で，ほとんどの</a:t>
            </a:r>
            <a:r>
              <a:rPr lang="ja-JP" altLang="en-US" dirty="0"/>
              <a:t>球状星団</a:t>
            </a:r>
            <a:r>
              <a:rPr lang="ja-JP" altLang="en-US" dirty="0">
                <a:effectLst/>
              </a:rPr>
              <a:t>きゅうじょうせいだん</a:t>
            </a:r>
            <a:r>
              <a:rPr lang="ja-JP" altLang="en-US" b="0" i="0" dirty="0">
                <a:solidFill>
                  <a:srgbClr val="333333"/>
                </a:solidFill>
                <a:effectLst/>
                <a:latin typeface="M PLUS Rounded 1c"/>
              </a:rPr>
              <a:t>は，</a:t>
            </a:r>
            <a:r>
              <a:rPr lang="ja-JP" altLang="en-US" dirty="0"/>
              <a:t>銀河系</a:t>
            </a:r>
            <a:r>
              <a:rPr lang="ja-JP" altLang="en-US" dirty="0">
                <a:effectLst/>
              </a:rPr>
              <a:t>ぎんがけい</a:t>
            </a:r>
            <a:r>
              <a:rPr lang="ja-JP" altLang="en-US" b="0" i="0" dirty="0">
                <a:solidFill>
                  <a:srgbClr val="333333"/>
                </a:solidFill>
                <a:effectLst/>
                <a:latin typeface="M PLUS Rounded 1c"/>
              </a:rPr>
              <a:t>の</a:t>
            </a:r>
            <a:r>
              <a:rPr lang="ja-JP" altLang="en-US" dirty="0"/>
              <a:t>銀河</a:t>
            </a:r>
            <a:r>
              <a:rPr lang="ja-JP" altLang="en-US" dirty="0">
                <a:effectLst/>
              </a:rPr>
              <a:t>ぎんが</a:t>
            </a:r>
            <a:r>
              <a:rPr lang="ja-JP" altLang="en-US" b="0" i="0" dirty="0">
                <a:solidFill>
                  <a:srgbClr val="333333"/>
                </a:solidFill>
                <a:effectLst/>
                <a:latin typeface="M PLUS Rounded 1c"/>
              </a:rPr>
              <a:t>面に集まる星より前に生まれた古い星の</a:t>
            </a:r>
            <a:r>
              <a:rPr lang="ja-JP" altLang="en-US" dirty="0"/>
              <a:t>集団</a:t>
            </a:r>
            <a:r>
              <a:rPr lang="ja-JP" altLang="en-US" dirty="0">
                <a:effectLst/>
              </a:rPr>
              <a:t>しゅうだん</a:t>
            </a:r>
            <a:r>
              <a:rPr lang="ja-JP" altLang="en-US" b="0" i="0" dirty="0">
                <a:solidFill>
                  <a:srgbClr val="333333"/>
                </a:solidFill>
                <a:effectLst/>
                <a:latin typeface="M PLUS Rounded 1c"/>
              </a:rPr>
              <a:t>と考えられている。ヘルクレス</a:t>
            </a:r>
            <a:r>
              <a:rPr lang="ja-JP" altLang="en-US" dirty="0"/>
              <a:t>座</a:t>
            </a:r>
            <a:r>
              <a:rPr lang="ja-JP" altLang="en-US" dirty="0">
                <a:effectLst/>
              </a:rPr>
              <a:t>ざ</a:t>
            </a:r>
            <a:r>
              <a:rPr lang="ja-JP" altLang="en-US" b="0" i="0" dirty="0">
                <a:solidFill>
                  <a:srgbClr val="333333"/>
                </a:solidFill>
                <a:effectLst/>
                <a:latin typeface="M PLUS Rounded 1c"/>
              </a:rPr>
              <a:t>，りょうけん</a:t>
            </a:r>
            <a:r>
              <a:rPr lang="ja-JP" altLang="en-US" dirty="0"/>
              <a:t>座</a:t>
            </a:r>
            <a:r>
              <a:rPr lang="ja-JP" altLang="en-US" dirty="0">
                <a:effectLst/>
              </a:rPr>
              <a:t>ざ</a:t>
            </a:r>
            <a:r>
              <a:rPr lang="ja-JP" altLang="en-US" b="0" i="0" dirty="0">
                <a:solidFill>
                  <a:srgbClr val="333333"/>
                </a:solidFill>
                <a:effectLst/>
                <a:latin typeface="M PLUS Rounded 1c"/>
              </a:rPr>
              <a:t>などが有名。</a:t>
            </a:r>
            <a:endParaRPr kumimoji="1" lang="ja-JP" altLang="en-US" dirty="0"/>
          </a:p>
        </p:txBody>
      </p:sp>
      <p:sp>
        <p:nvSpPr>
          <p:cNvPr id="4" name="スライド番号プレースホルダー 3"/>
          <p:cNvSpPr>
            <a:spLocks noGrp="1"/>
          </p:cNvSpPr>
          <p:nvPr>
            <p:ph type="sldNum" sz="quarter" idx="5"/>
          </p:nvPr>
        </p:nvSpPr>
        <p:spPr/>
        <p:txBody>
          <a:bodyPr/>
          <a:lstStyle/>
          <a:p>
            <a:fld id="{E55BAF99-145A-4A58-B71D-0DD6354E2CEA}" type="slidenum">
              <a:rPr lang="en-US" altLang="ja-JP" smtClean="0"/>
              <a:pPr/>
              <a:t>43</a:t>
            </a:fld>
            <a:endParaRPr lang="en-US" altLang="ja-JP" dirty="0"/>
          </a:p>
        </p:txBody>
      </p:sp>
    </p:spTree>
    <p:extLst>
      <p:ext uri="{BB962C8B-B14F-4D97-AF65-F5344CB8AC3E}">
        <p14:creationId xmlns:p14="http://schemas.microsoft.com/office/powerpoint/2010/main" val="2712803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b="0" i="0" dirty="0">
                <a:solidFill>
                  <a:srgbClr val="333333"/>
                </a:solidFill>
                <a:effectLst/>
                <a:latin typeface="Hiragino Kaku Gothic ProN"/>
              </a:rPr>
              <a:t>月の表面には、明るく見えるところと暗く見えるところがあります。日本では、月面に見られる明暗の模様は「うさぎの餅つき」のようだと昔から言われてきました。</a:t>
            </a:r>
          </a:p>
          <a:p>
            <a:pPr algn="l"/>
            <a:r>
              <a:rPr lang="ja-JP" altLang="en-US" b="0" i="0" dirty="0">
                <a:solidFill>
                  <a:srgbClr val="333333"/>
                </a:solidFill>
                <a:effectLst/>
                <a:latin typeface="Hiragino Kaku Gothic ProN"/>
              </a:rPr>
              <a:t>月面の暗く見えるところは「海」や「入江」などと呼ばれ、冒頭の画像のように地域ごとに「晴の海」「雨の海」「静かの海」などと名前がつけられています。一方、明るく見えるところは「高地」と呼ばれます。</a:t>
            </a:r>
          </a:p>
          <a:p>
            <a:pPr algn="l"/>
            <a:r>
              <a:rPr lang="ja-JP" altLang="en-US" b="0" i="0" dirty="0">
                <a:solidFill>
                  <a:srgbClr val="333333"/>
                </a:solidFill>
                <a:effectLst/>
                <a:latin typeface="Hiragino Kaku Gothic ProN"/>
              </a:rPr>
              <a:t>「海」といっても水があるわけではありません。月の「海」は、かつてクレーター内に溶岩が流れ出して固まったところです。黒っぽい玄武岩でできているために暗く見えます。「高地」は白っぽい斜長岩でできているために明るく見えます。</a:t>
            </a:r>
          </a:p>
          <a:p>
            <a:pPr algn="l"/>
            <a:r>
              <a:rPr lang="ja-JP" altLang="en-US" b="0" i="0" dirty="0">
                <a:solidFill>
                  <a:srgbClr val="333333"/>
                </a:solidFill>
                <a:effectLst/>
                <a:latin typeface="Hiragino Kaku Gothic ProN"/>
              </a:rPr>
              <a:t>「高地」には隕石衝突によってできたクレーターが多く見られます。一方「海」には、「高地」と比べるとクレーターはあまり多くありません。「海」ではもともとあったクレーターが溶岩によって覆われてしまい見えなくなり、それより後に起きた隕石衝突によるクレーターだけが残っているため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E55BAF99-145A-4A58-B71D-0DD6354E2CEA}" type="slidenum">
              <a:rPr lang="en-US" altLang="ja-JP" smtClean="0"/>
              <a:pPr/>
              <a:t>3</a:t>
            </a:fld>
            <a:endParaRPr lang="en-US" altLang="ja-JP" dirty="0"/>
          </a:p>
        </p:txBody>
      </p:sp>
    </p:spTree>
    <p:extLst>
      <p:ext uri="{BB962C8B-B14F-4D97-AF65-F5344CB8AC3E}">
        <p14:creationId xmlns:p14="http://schemas.microsoft.com/office/powerpoint/2010/main" val="31500171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fontAlgn="b"/>
            <a:r>
              <a:rPr lang="ja-JP" altLang="en-US" b="1" i="0" dirty="0">
                <a:solidFill>
                  <a:srgbClr val="000000"/>
                </a:solidFill>
                <a:effectLst/>
                <a:latin typeface="ＭＳ ゴシック" panose="020B0609070205080204" pitchFamily="49" charset="-128"/>
                <a:ea typeface="ＭＳ ゴシック" panose="020B0609070205080204" pitchFamily="49" charset="-128"/>
              </a:rPr>
              <a:t>散開星団とは</a:t>
            </a:r>
          </a:p>
          <a:p>
            <a:pPr algn="l" fontAlgn="base"/>
            <a:r>
              <a:rPr lang="ja-JP" altLang="en-US" b="0" i="0" dirty="0">
                <a:solidFill>
                  <a:srgbClr val="0000FF"/>
                </a:solidFill>
                <a:effectLst/>
                <a:latin typeface="Arial" panose="020B0604020202020204" pitchFamily="34" charset="0"/>
                <a:hlinkClick r:id="rId3"/>
              </a:rPr>
              <a:t>恒星</a:t>
            </a:r>
            <a:r>
              <a:rPr lang="ja-JP" altLang="en-US" b="0" i="0" dirty="0">
                <a:solidFill>
                  <a:srgbClr val="000000"/>
                </a:solidFill>
                <a:effectLst/>
                <a:latin typeface="Arial" panose="020B0604020202020204" pitchFamily="34" charset="0"/>
              </a:rPr>
              <a:t>は</a:t>
            </a:r>
            <a:r>
              <a:rPr lang="ja-JP" altLang="en-US" b="0" i="0" dirty="0">
                <a:solidFill>
                  <a:srgbClr val="0000FF"/>
                </a:solidFill>
                <a:effectLst/>
                <a:latin typeface="Arial" panose="020B0604020202020204" pitchFamily="34" charset="0"/>
                <a:hlinkClick r:id="rId4"/>
              </a:rPr>
              <a:t>ガス星雲</a:t>
            </a:r>
            <a:r>
              <a:rPr lang="ja-JP" altLang="en-US" b="0" i="0" dirty="0">
                <a:solidFill>
                  <a:srgbClr val="000000"/>
                </a:solidFill>
                <a:effectLst/>
                <a:latin typeface="Arial" panose="020B0604020202020204" pitchFamily="34" charset="0"/>
              </a:rPr>
              <a:t>の中で誕生する。</a:t>
            </a:r>
            <a:br>
              <a:rPr lang="ja-JP" altLang="en-US" b="0" i="0" dirty="0">
                <a:solidFill>
                  <a:srgbClr val="000000"/>
                </a:solidFill>
                <a:effectLst/>
                <a:latin typeface="Arial" panose="020B0604020202020204" pitchFamily="34" charset="0"/>
              </a:rPr>
            </a:br>
            <a:r>
              <a:rPr lang="ja-JP" altLang="en-US" b="0" i="0" dirty="0">
                <a:solidFill>
                  <a:srgbClr val="000000"/>
                </a:solidFill>
                <a:effectLst/>
                <a:latin typeface="Arial" panose="020B0604020202020204" pitchFamily="34" charset="0"/>
              </a:rPr>
              <a:t>同じ</a:t>
            </a:r>
            <a:r>
              <a:rPr lang="ja-JP" altLang="en-US" b="0" i="0" dirty="0">
                <a:solidFill>
                  <a:srgbClr val="0000FF"/>
                </a:solidFill>
                <a:effectLst/>
                <a:latin typeface="Arial" panose="020B0604020202020204" pitchFamily="34" charset="0"/>
                <a:hlinkClick r:id="rId4"/>
              </a:rPr>
              <a:t>ガス星雲</a:t>
            </a:r>
            <a:r>
              <a:rPr lang="ja-JP" altLang="en-US" b="0" i="0" dirty="0">
                <a:solidFill>
                  <a:srgbClr val="000000"/>
                </a:solidFill>
                <a:effectLst/>
                <a:latin typeface="Arial" panose="020B0604020202020204" pitchFamily="34" charset="0"/>
              </a:rPr>
              <a:t>から同時に誕生し、ある程度まとまっている星の集団を</a:t>
            </a:r>
            <a:r>
              <a:rPr lang="ja-JP" altLang="en-US" b="1" i="0" dirty="0">
                <a:solidFill>
                  <a:srgbClr val="000000"/>
                </a:solidFill>
                <a:effectLst/>
                <a:latin typeface="Arial" panose="020B0604020202020204" pitchFamily="34" charset="0"/>
              </a:rPr>
              <a:t>散開星団</a:t>
            </a:r>
            <a:r>
              <a:rPr lang="ja-JP" altLang="en-US" b="0" i="0" dirty="0">
                <a:solidFill>
                  <a:srgbClr val="000000"/>
                </a:solidFill>
                <a:effectLst/>
                <a:latin typeface="Arial" panose="020B0604020202020204" pitchFamily="34" charset="0"/>
              </a:rPr>
              <a:t>という。</a:t>
            </a:r>
          </a:p>
          <a:p>
            <a:pPr algn="l" fontAlgn="base"/>
            <a:r>
              <a:rPr lang="ja-JP" altLang="en-US" b="0" i="0" dirty="0">
                <a:solidFill>
                  <a:srgbClr val="000000"/>
                </a:solidFill>
                <a:effectLst/>
                <a:latin typeface="Arial" panose="020B0604020202020204" pitchFamily="34" charset="0"/>
              </a:rPr>
              <a:t>散開星団を構成する星は、同一の場所で同一の時期に生まれたので、年齢も化学的な組成もみな等しい。</a:t>
            </a:r>
            <a:br>
              <a:rPr lang="ja-JP" altLang="en-US" b="0" i="0" dirty="0">
                <a:solidFill>
                  <a:srgbClr val="000000"/>
                </a:solidFill>
                <a:effectLst/>
                <a:latin typeface="Arial" panose="020B0604020202020204" pitchFamily="34" charset="0"/>
              </a:rPr>
            </a:br>
            <a:r>
              <a:rPr lang="ja-JP" altLang="en-US" b="0" i="0" dirty="0">
                <a:solidFill>
                  <a:srgbClr val="000000"/>
                </a:solidFill>
                <a:effectLst/>
                <a:latin typeface="Arial" panose="020B0604020202020204" pitchFamily="34" charset="0"/>
              </a:rPr>
              <a:t>異なるのは、質量のみである。</a:t>
            </a:r>
            <a:br>
              <a:rPr lang="ja-JP" altLang="en-US" b="0" i="0" dirty="0">
                <a:solidFill>
                  <a:srgbClr val="000000"/>
                </a:solidFill>
                <a:effectLst/>
                <a:latin typeface="Arial" panose="020B0604020202020204" pitchFamily="34" charset="0"/>
              </a:rPr>
            </a:br>
            <a:endParaRPr lang="ja-JP" altLang="en-US" b="0" i="0" dirty="0">
              <a:solidFill>
                <a:srgbClr val="000000"/>
              </a:solidFill>
              <a:effectLst/>
              <a:latin typeface="Arial" panose="020B0604020202020204" pitchFamily="34" charset="0"/>
            </a:endParaRPr>
          </a:p>
          <a:p>
            <a:pPr algn="l" fontAlgn="base"/>
            <a:br>
              <a:rPr lang="ja-JP" altLang="en-US" dirty="0"/>
            </a:br>
            <a:br>
              <a:rPr lang="ja-JP" altLang="en-US" dirty="0"/>
            </a:br>
            <a:r>
              <a:rPr lang="ja-JP" altLang="en-US" b="0" i="0" dirty="0">
                <a:solidFill>
                  <a:srgbClr val="000000"/>
                </a:solidFill>
                <a:effectLst/>
                <a:latin typeface="Arial" panose="020B0604020202020204" pitchFamily="34" charset="0"/>
              </a:rPr>
              <a:t>時間の経過とともに、周囲のガスは逸散し散開星団はバラバラとなる。</a:t>
            </a:r>
            <a:br>
              <a:rPr lang="ja-JP" altLang="en-US" b="0" i="0" dirty="0">
                <a:solidFill>
                  <a:srgbClr val="000000"/>
                </a:solidFill>
                <a:effectLst/>
                <a:latin typeface="Arial" panose="020B0604020202020204" pitchFamily="34" charset="0"/>
              </a:rPr>
            </a:br>
            <a:r>
              <a:rPr lang="ja-JP" altLang="en-US" b="0" i="0" dirty="0">
                <a:solidFill>
                  <a:srgbClr val="0000FF"/>
                </a:solidFill>
                <a:effectLst/>
                <a:latin typeface="Arial" panose="020B0604020202020204" pitchFamily="34" charset="0"/>
                <a:hlinkClick r:id="rId5"/>
              </a:rPr>
              <a:t>太陽</a:t>
            </a:r>
            <a:r>
              <a:rPr lang="ja-JP" altLang="en-US" b="0" i="0" dirty="0">
                <a:solidFill>
                  <a:srgbClr val="000000"/>
                </a:solidFill>
                <a:effectLst/>
                <a:latin typeface="Arial" panose="020B0604020202020204" pitchFamily="34" charset="0"/>
              </a:rPr>
              <a:t>もかつては、同時に生まれた仲間の星とともに散開星団を作っていたはずだ。</a:t>
            </a:r>
            <a:br>
              <a:rPr lang="ja-JP" altLang="en-US" b="0" i="0" dirty="0">
                <a:solidFill>
                  <a:srgbClr val="000000"/>
                </a:solidFill>
                <a:effectLst/>
                <a:latin typeface="Arial" panose="020B0604020202020204" pitchFamily="34" charset="0"/>
              </a:rPr>
            </a:br>
            <a:r>
              <a:rPr lang="ja-JP" altLang="en-US" b="0" i="0" dirty="0">
                <a:solidFill>
                  <a:srgbClr val="000000"/>
                </a:solidFill>
                <a:effectLst/>
                <a:latin typeface="Arial" panose="020B0604020202020204" pitchFamily="34" charset="0"/>
              </a:rPr>
              <a:t>誕生後、</a:t>
            </a:r>
            <a:r>
              <a:rPr lang="en-US" altLang="ja-JP" b="0" i="0" dirty="0">
                <a:solidFill>
                  <a:srgbClr val="000000"/>
                </a:solidFill>
                <a:effectLst/>
                <a:latin typeface="Arial" panose="020B0604020202020204" pitchFamily="34" charset="0"/>
              </a:rPr>
              <a:t>50</a:t>
            </a:r>
            <a:r>
              <a:rPr lang="ja-JP" altLang="en-US" b="0" i="0" dirty="0">
                <a:solidFill>
                  <a:srgbClr val="000000"/>
                </a:solidFill>
                <a:effectLst/>
                <a:latin typeface="Arial" panose="020B0604020202020204" pitchFamily="34" charset="0"/>
              </a:rPr>
              <a:t>億年も経過した今となっては、かつての仲間がどこにいるのかは、まったく分からない。</a:t>
            </a:r>
            <a:br>
              <a:rPr lang="ja-JP" altLang="en-US" b="0" i="0" dirty="0">
                <a:solidFill>
                  <a:srgbClr val="000000"/>
                </a:solidFill>
                <a:effectLst/>
                <a:latin typeface="Arial" panose="020B0604020202020204" pitchFamily="34" charset="0"/>
              </a:rPr>
            </a:br>
            <a:endParaRPr lang="ja-JP" altLang="en-US" b="0" i="0" dirty="0">
              <a:solidFill>
                <a:srgbClr val="000000"/>
              </a:solidFill>
              <a:effectLst/>
              <a:latin typeface="Arial" panose="020B0604020202020204" pitchFamily="34" charset="0"/>
            </a:endParaRPr>
          </a:p>
          <a:p>
            <a:pPr algn="l" fontAlgn="base"/>
            <a:br>
              <a:rPr lang="ja-JP" altLang="en-US" dirty="0"/>
            </a:br>
            <a:br>
              <a:rPr lang="ja-JP" altLang="en-US" dirty="0"/>
            </a:br>
            <a:r>
              <a:rPr lang="ja-JP" altLang="en-US" b="0" i="0" dirty="0">
                <a:solidFill>
                  <a:srgbClr val="000000"/>
                </a:solidFill>
                <a:effectLst/>
                <a:latin typeface="Arial" panose="020B0604020202020204" pitchFamily="34" charset="0"/>
              </a:rPr>
              <a:t>現在までのところ、</a:t>
            </a:r>
            <a:r>
              <a:rPr lang="ja-JP" altLang="en-US" b="0" i="0" dirty="0">
                <a:solidFill>
                  <a:srgbClr val="0000FF"/>
                </a:solidFill>
                <a:effectLst/>
                <a:latin typeface="Arial" panose="020B0604020202020204" pitchFamily="34" charset="0"/>
                <a:hlinkClick r:id="rId6"/>
              </a:rPr>
              <a:t>銀河系</a:t>
            </a:r>
            <a:r>
              <a:rPr lang="ja-JP" altLang="en-US" b="0" i="0" dirty="0">
                <a:solidFill>
                  <a:srgbClr val="000000"/>
                </a:solidFill>
                <a:effectLst/>
                <a:latin typeface="Arial" panose="020B0604020202020204" pitchFamily="34" charset="0"/>
              </a:rPr>
              <a:t>内で</a:t>
            </a:r>
            <a:r>
              <a:rPr lang="en-US" altLang="ja-JP" b="0" i="0" dirty="0">
                <a:solidFill>
                  <a:srgbClr val="000000"/>
                </a:solidFill>
                <a:effectLst/>
                <a:latin typeface="Arial" panose="020B0604020202020204" pitchFamily="34" charset="0"/>
              </a:rPr>
              <a:t>1000</a:t>
            </a:r>
            <a:r>
              <a:rPr lang="ja-JP" altLang="en-US" b="0" i="0" dirty="0">
                <a:solidFill>
                  <a:srgbClr val="000000"/>
                </a:solidFill>
                <a:effectLst/>
                <a:latin typeface="Arial" panose="020B0604020202020204" pitchFamily="34" charset="0"/>
              </a:rPr>
              <a:t>個程度の散開星団が発見されている。</a:t>
            </a:r>
            <a:br>
              <a:rPr lang="ja-JP" altLang="en-US" b="0" i="0" dirty="0">
                <a:solidFill>
                  <a:srgbClr val="000000"/>
                </a:solidFill>
                <a:effectLst/>
                <a:latin typeface="Arial" panose="020B0604020202020204" pitchFamily="34" charset="0"/>
              </a:rPr>
            </a:br>
            <a:r>
              <a:rPr lang="ja-JP" altLang="en-US" b="0" i="0" dirty="0">
                <a:solidFill>
                  <a:srgbClr val="000000"/>
                </a:solidFill>
                <a:effectLst/>
                <a:latin typeface="Arial" panose="020B0604020202020204" pitchFamily="34" charset="0"/>
              </a:rPr>
              <a:t>未発見の散開星団も含めると、</a:t>
            </a:r>
            <a:r>
              <a:rPr lang="ja-JP" altLang="en-US" b="0" i="0" dirty="0">
                <a:solidFill>
                  <a:srgbClr val="0000FF"/>
                </a:solidFill>
                <a:effectLst/>
                <a:latin typeface="Arial" panose="020B0604020202020204" pitchFamily="34" charset="0"/>
                <a:hlinkClick r:id="rId6"/>
              </a:rPr>
              <a:t>銀河系</a:t>
            </a:r>
            <a:r>
              <a:rPr lang="ja-JP" altLang="en-US" b="0" i="0" dirty="0">
                <a:solidFill>
                  <a:srgbClr val="000000"/>
                </a:solidFill>
                <a:effectLst/>
                <a:latin typeface="Arial" panose="020B0604020202020204" pitchFamily="34" charset="0"/>
              </a:rPr>
              <a:t>全体での散開星団の数は</a:t>
            </a:r>
            <a:r>
              <a:rPr lang="en-US" altLang="ja-JP" b="0" i="0" dirty="0">
                <a:solidFill>
                  <a:srgbClr val="000000"/>
                </a:solidFill>
                <a:effectLst/>
                <a:latin typeface="Arial" panose="020B0604020202020204" pitchFamily="34" charset="0"/>
              </a:rPr>
              <a:t>10</a:t>
            </a:r>
            <a:r>
              <a:rPr lang="ja-JP" altLang="en-US" b="0" i="0" dirty="0">
                <a:solidFill>
                  <a:srgbClr val="000000"/>
                </a:solidFill>
                <a:effectLst/>
                <a:latin typeface="Arial" panose="020B0604020202020204" pitchFamily="34" charset="0"/>
              </a:rPr>
              <a:t>万個以上あると予測されている。</a:t>
            </a:r>
            <a:br>
              <a:rPr lang="ja-JP" altLang="en-US" b="0" i="0" dirty="0">
                <a:solidFill>
                  <a:srgbClr val="000000"/>
                </a:solidFill>
                <a:effectLst/>
                <a:latin typeface="Arial" panose="020B0604020202020204" pitchFamily="34" charset="0"/>
              </a:rPr>
            </a:br>
            <a:endParaRPr lang="ja-JP" altLang="en-US" b="0" i="0" dirty="0">
              <a:solidFill>
                <a:srgbClr val="000000"/>
              </a:solidFill>
              <a:effectLst/>
              <a:latin typeface="Arial" panose="020B0604020202020204" pitchFamily="34" charset="0"/>
            </a:endParaRPr>
          </a:p>
          <a:p>
            <a:br>
              <a:rPr lang="ja-JP" altLang="en-US" dirty="0"/>
            </a:b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E55BAF99-145A-4A58-B71D-0DD6354E2CEA}" type="slidenum">
              <a:rPr lang="en-US" altLang="ja-JP" smtClean="0"/>
              <a:pPr/>
              <a:t>44</a:t>
            </a:fld>
            <a:endParaRPr lang="en-US" altLang="ja-JP" dirty="0"/>
          </a:p>
        </p:txBody>
      </p:sp>
    </p:spTree>
    <p:extLst>
      <p:ext uri="{BB962C8B-B14F-4D97-AF65-F5344CB8AC3E}">
        <p14:creationId xmlns:p14="http://schemas.microsoft.com/office/powerpoint/2010/main" val="19165335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0" i="0" dirty="0">
                <a:solidFill>
                  <a:srgbClr val="000000"/>
                </a:solidFill>
                <a:effectLst/>
                <a:latin typeface="Helvetica Neue"/>
              </a:rPr>
              <a:t>惑星状星雲は太陽の </a:t>
            </a:r>
            <a:r>
              <a:rPr lang="en-US" altLang="ja-JP" b="0" i="0" dirty="0">
                <a:solidFill>
                  <a:srgbClr val="000000"/>
                </a:solidFill>
                <a:effectLst/>
                <a:latin typeface="Helvetica Neue"/>
              </a:rPr>
              <a:t>1 </a:t>
            </a:r>
            <a:r>
              <a:rPr lang="ja-JP" altLang="en-US" b="0" i="0" dirty="0">
                <a:solidFill>
                  <a:srgbClr val="000000"/>
                </a:solidFill>
                <a:effectLst/>
                <a:latin typeface="Helvetica Neue"/>
              </a:rPr>
              <a:t>～ </a:t>
            </a:r>
            <a:r>
              <a:rPr lang="en-US" altLang="ja-JP" b="0" i="0" dirty="0">
                <a:solidFill>
                  <a:srgbClr val="000000"/>
                </a:solidFill>
                <a:effectLst/>
                <a:latin typeface="Helvetica Neue"/>
              </a:rPr>
              <a:t>8 </a:t>
            </a:r>
            <a:r>
              <a:rPr lang="ja-JP" altLang="en-US" b="0" i="0" dirty="0">
                <a:solidFill>
                  <a:srgbClr val="000000"/>
                </a:solidFill>
                <a:effectLst/>
                <a:latin typeface="Helvetica Neue"/>
              </a:rPr>
              <a:t>倍の初期質量をもった恒星が白色矮星へと進化した時に星の周りに見えるガス雲であり、その寿命は </a:t>
            </a:r>
            <a:r>
              <a:rPr lang="en-US" altLang="ja-JP" b="0" i="0" dirty="0">
                <a:solidFill>
                  <a:srgbClr val="000000"/>
                </a:solidFill>
                <a:effectLst/>
                <a:latin typeface="Helvetica Neue"/>
              </a:rPr>
              <a:t>1000 </a:t>
            </a:r>
            <a:r>
              <a:rPr lang="ja-JP" altLang="en-US" b="0" i="0" dirty="0">
                <a:solidFill>
                  <a:srgbClr val="000000"/>
                </a:solidFill>
                <a:effectLst/>
                <a:latin typeface="Helvetica Neue"/>
              </a:rPr>
              <a:t>年から数万年程度である。惑星状星雲を作り出す星は主系列星から赤色巨星、漸近分枝星、そして白色矮星へと進化し寿命を終える。漸近分枝星から白色矮星への進化の過程で惑星状星雲は作り出される。我々の太陽はおよそ </a:t>
            </a:r>
            <a:r>
              <a:rPr lang="en-US" altLang="ja-JP" b="0" i="0" dirty="0">
                <a:solidFill>
                  <a:srgbClr val="000000"/>
                </a:solidFill>
                <a:effectLst/>
                <a:latin typeface="Helvetica Neue"/>
              </a:rPr>
              <a:t>50 </a:t>
            </a:r>
            <a:r>
              <a:rPr lang="ja-JP" altLang="en-US" b="0" i="0" dirty="0">
                <a:solidFill>
                  <a:srgbClr val="000000"/>
                </a:solidFill>
                <a:effectLst/>
                <a:latin typeface="Helvetica Neue"/>
              </a:rPr>
              <a:t>億年後に漸近分枝星へと進化するが、その後、惑星状星雲を放出して白色矮星となるであろう。</a:t>
            </a:r>
            <a:endParaRPr lang="en-US" altLang="ja-JP" b="0" i="0" dirty="0">
              <a:solidFill>
                <a:srgbClr val="000000"/>
              </a:solidFill>
              <a:effectLst/>
              <a:latin typeface="Helvetica Neue"/>
            </a:endParaRPr>
          </a:p>
          <a:p>
            <a:pPr algn="l"/>
            <a:r>
              <a:rPr lang="ja-JP" altLang="en-US" b="0" i="0" dirty="0">
                <a:solidFill>
                  <a:srgbClr val="000000"/>
                </a:solidFill>
                <a:effectLst/>
                <a:latin typeface="游ゴシック体"/>
              </a:rPr>
              <a:t>恒星は</a:t>
            </a:r>
            <a:r>
              <a:rPr lang="ja-JP" altLang="en-US" b="1" i="0" dirty="0">
                <a:solidFill>
                  <a:srgbClr val="000000"/>
                </a:solidFill>
                <a:effectLst/>
                <a:latin typeface="游ゴシック体"/>
              </a:rPr>
              <a:t>水素</a:t>
            </a:r>
            <a:r>
              <a:rPr lang="ja-JP" altLang="en-US" b="0" i="0" dirty="0">
                <a:solidFill>
                  <a:srgbClr val="000000"/>
                </a:solidFill>
                <a:effectLst/>
                <a:latin typeface="游ゴシック体"/>
              </a:rPr>
              <a:t>を燃料にした</a:t>
            </a:r>
            <a:r>
              <a:rPr lang="ja-JP" altLang="en-US" b="1" i="0" dirty="0">
                <a:solidFill>
                  <a:srgbClr val="000000"/>
                </a:solidFill>
                <a:effectLst/>
                <a:latin typeface="游ゴシック体"/>
              </a:rPr>
              <a:t>核融合</a:t>
            </a:r>
            <a:r>
              <a:rPr lang="ja-JP" altLang="en-US" b="0" i="0" dirty="0">
                <a:solidFill>
                  <a:srgbClr val="000000"/>
                </a:solidFill>
                <a:effectLst/>
                <a:latin typeface="游ゴシック体"/>
              </a:rPr>
              <a:t>によって輝いています。しかし、歳を取ると、核融合の燃えカスである</a:t>
            </a:r>
            <a:r>
              <a:rPr lang="ja-JP" altLang="en-US" b="1" i="0" dirty="0">
                <a:solidFill>
                  <a:srgbClr val="000000"/>
                </a:solidFill>
                <a:effectLst/>
                <a:latin typeface="游ゴシック体"/>
              </a:rPr>
              <a:t>ヘリウム</a:t>
            </a:r>
            <a:r>
              <a:rPr lang="ja-JP" altLang="en-US" b="0" i="0" dirty="0">
                <a:solidFill>
                  <a:srgbClr val="000000"/>
                </a:solidFill>
                <a:effectLst/>
                <a:latin typeface="游ゴシック体"/>
              </a:rPr>
              <a:t>が中心部にたまり、塊をつくります。</a:t>
            </a:r>
          </a:p>
          <a:p>
            <a:pPr algn="l"/>
            <a:r>
              <a:rPr lang="ja-JP" altLang="en-US" b="0" i="0" dirty="0">
                <a:solidFill>
                  <a:srgbClr val="000000"/>
                </a:solidFill>
                <a:effectLst/>
                <a:latin typeface="游ゴシック体"/>
              </a:rPr>
              <a:t>ヘリウムは、水素に比べると、非常に核融合が起こりにくいです。そのため、このように恒星の中心部にヘリウムの塊ができると、恒星の中心部での核融合が停止し、ヘリウムの塊りの外側で水素が核融合するようになります。</a:t>
            </a:r>
          </a:p>
          <a:p>
            <a:pPr algn="l"/>
            <a:r>
              <a:rPr lang="ja-JP" altLang="en-US" b="0" i="0" dirty="0">
                <a:solidFill>
                  <a:srgbClr val="000000"/>
                </a:solidFill>
                <a:effectLst/>
                <a:latin typeface="游ゴシック体"/>
              </a:rPr>
              <a:t>とはいえやはりヘリウムの塊自体では核融合は起こっていません。そのため、このヘリウムの塊は、自分自身の重力で、潰れて、ギュッと圧縮され、非常に高温・高圧になります。すると、その熱がヘリウムの塊の外側に伝わって、水素の核融合が激しさを増し、恒星全体が膨れ上がります。これが</a:t>
            </a:r>
            <a:r>
              <a:rPr lang="ja-JP" altLang="en-US" b="1" i="0" dirty="0">
                <a:solidFill>
                  <a:srgbClr val="000000"/>
                </a:solidFill>
                <a:effectLst/>
                <a:latin typeface="游ゴシック体"/>
              </a:rPr>
              <a:t>赤色巨星</a:t>
            </a:r>
            <a:r>
              <a:rPr lang="ja-JP" altLang="en-US" b="0" i="0" dirty="0">
                <a:solidFill>
                  <a:srgbClr val="000000"/>
                </a:solidFill>
                <a:effectLst/>
                <a:latin typeface="游ゴシック体"/>
              </a:rPr>
              <a:t>です。</a:t>
            </a:r>
          </a:p>
          <a:p>
            <a:endParaRPr kumimoji="1" lang="en-US" altLang="ja-JP" b="0" i="0" dirty="0">
              <a:solidFill>
                <a:srgbClr val="000000"/>
              </a:solidFill>
              <a:effectLst/>
              <a:latin typeface="Helvetica Neue"/>
            </a:endParaRPr>
          </a:p>
          <a:p>
            <a:pPr algn="l"/>
            <a:r>
              <a:rPr lang="ja-JP" altLang="en-US" b="0" i="0" dirty="0">
                <a:solidFill>
                  <a:srgbClr val="000000"/>
                </a:solidFill>
                <a:effectLst/>
                <a:latin typeface="游ゴシック体"/>
              </a:rPr>
              <a:t>赤色巨星では、このように恒星全体が膨れ上がるために、その周辺部分では、</a:t>
            </a:r>
            <a:r>
              <a:rPr lang="ja-JP" altLang="en-US" b="1" i="0" dirty="0">
                <a:solidFill>
                  <a:srgbClr val="000000"/>
                </a:solidFill>
                <a:effectLst/>
                <a:latin typeface="游ゴシック体"/>
              </a:rPr>
              <a:t>重力的な縛り</a:t>
            </a:r>
            <a:r>
              <a:rPr lang="ja-JP" altLang="en-US" b="0" i="0" dirty="0">
                <a:solidFill>
                  <a:srgbClr val="000000"/>
                </a:solidFill>
                <a:effectLst/>
                <a:latin typeface="游ゴシック体"/>
              </a:rPr>
              <a:t>が弱まり、大量のガスが流れ出します。これを</a:t>
            </a:r>
            <a:r>
              <a:rPr lang="ja-JP" altLang="en-US" b="1" i="0" dirty="0">
                <a:solidFill>
                  <a:srgbClr val="000000"/>
                </a:solidFill>
                <a:effectLst/>
                <a:latin typeface="游ゴシック体"/>
              </a:rPr>
              <a:t>質量放出</a:t>
            </a:r>
            <a:r>
              <a:rPr lang="ja-JP" altLang="en-US" b="0" i="0" dirty="0">
                <a:solidFill>
                  <a:srgbClr val="000000"/>
                </a:solidFill>
                <a:effectLst/>
                <a:latin typeface="游ゴシック体"/>
              </a:rPr>
              <a:t>といいます。</a:t>
            </a:r>
          </a:p>
          <a:p>
            <a:pPr algn="l"/>
            <a:r>
              <a:rPr lang="ja-JP" altLang="en-US" b="0" i="0" dirty="0">
                <a:solidFill>
                  <a:srgbClr val="000000"/>
                </a:solidFill>
                <a:effectLst/>
                <a:latin typeface="游ゴシック体"/>
              </a:rPr>
              <a:t>やがて、ヘリウムを燃料にした核融合が始まりますが、最終的には、水素やヘリウムなどの核融合の燃料が尽き、核融合が停止した、</a:t>
            </a:r>
            <a:r>
              <a:rPr lang="ja-JP" altLang="en-US" b="1" i="0" dirty="0">
                <a:solidFill>
                  <a:srgbClr val="000000"/>
                </a:solidFill>
                <a:effectLst/>
                <a:latin typeface="游ゴシック体"/>
              </a:rPr>
              <a:t>恒星のコア</a:t>
            </a:r>
            <a:r>
              <a:rPr lang="ja-JP" altLang="en-US" b="0" i="0" dirty="0">
                <a:solidFill>
                  <a:srgbClr val="000000"/>
                </a:solidFill>
                <a:effectLst/>
                <a:latin typeface="游ゴシック体"/>
              </a:rPr>
              <a:t>だけが残ります。これが</a:t>
            </a:r>
            <a:r>
              <a:rPr lang="ja-JP" altLang="en-US" b="1" i="0" dirty="0">
                <a:solidFill>
                  <a:srgbClr val="000000"/>
                </a:solidFill>
                <a:effectLst/>
                <a:latin typeface="游ゴシック体"/>
              </a:rPr>
              <a:t>白色矮星</a:t>
            </a:r>
            <a:r>
              <a:rPr lang="ja-JP" altLang="en-US" b="0" i="0" dirty="0">
                <a:solidFill>
                  <a:srgbClr val="000000"/>
                </a:solidFill>
                <a:effectLst/>
                <a:latin typeface="游ゴシック体"/>
              </a:rPr>
              <a:t>です。</a:t>
            </a:r>
          </a:p>
          <a:p>
            <a:pPr algn="l"/>
            <a:r>
              <a:rPr lang="ja-JP" altLang="en-US" b="0" i="0" dirty="0">
                <a:solidFill>
                  <a:srgbClr val="000000"/>
                </a:solidFill>
                <a:effectLst/>
                <a:latin typeface="游ゴシック体"/>
              </a:rPr>
              <a:t>白色矮星は、地球程度の大きさに、太陽程度の質量が詰め込まれた、とても高密度の天体です。非常に高温なために強烈な紫外線を放射しています。画像で言うと、惑星状星雲</a:t>
            </a:r>
            <a:r>
              <a:rPr lang="en-US" altLang="ja-JP" b="0" i="0" dirty="0">
                <a:solidFill>
                  <a:srgbClr val="000000"/>
                </a:solidFill>
                <a:effectLst/>
                <a:latin typeface="游ゴシック体"/>
              </a:rPr>
              <a:t>ESO 455-10</a:t>
            </a:r>
            <a:r>
              <a:rPr lang="ja-JP" altLang="en-US" b="0" i="0" dirty="0">
                <a:solidFill>
                  <a:srgbClr val="000000"/>
                </a:solidFill>
                <a:effectLst/>
                <a:latin typeface="游ゴシック体"/>
              </a:rPr>
              <a:t>の中心で輝いているのがこの白色矮星です。</a:t>
            </a:r>
          </a:p>
          <a:p>
            <a:pPr algn="l"/>
            <a:r>
              <a:rPr lang="ja-JP" altLang="en-US" b="0" i="0" dirty="0">
                <a:solidFill>
                  <a:srgbClr val="000000"/>
                </a:solidFill>
                <a:effectLst/>
                <a:latin typeface="游ゴシック体"/>
              </a:rPr>
              <a:t>こうして、質量放出によって放出されたガスが、白色矮星が放つ紫外線によって、電離され、輝いているのが</a:t>
            </a:r>
            <a:r>
              <a:rPr lang="ja-JP" altLang="en-US" b="1" i="0" dirty="0">
                <a:solidFill>
                  <a:srgbClr val="000000"/>
                </a:solidFill>
                <a:effectLst/>
                <a:latin typeface="游ゴシック体"/>
              </a:rPr>
              <a:t>惑星状星雲</a:t>
            </a:r>
            <a:r>
              <a:rPr lang="ja-JP" altLang="en-US" b="0" i="0" dirty="0">
                <a:solidFill>
                  <a:srgbClr val="000000"/>
                </a:solidFill>
                <a:effectLst/>
                <a:latin typeface="游ゴシック体"/>
              </a:rPr>
              <a:t>というわけです。</a:t>
            </a:r>
          </a:p>
          <a:p>
            <a:pPr algn="l"/>
            <a:r>
              <a:rPr lang="ja-JP" altLang="en-US" b="0" i="0" dirty="0">
                <a:solidFill>
                  <a:srgbClr val="000000"/>
                </a:solidFill>
                <a:effectLst/>
                <a:latin typeface="游ゴシック体"/>
              </a:rPr>
              <a:t>その後、白色矮星は、すでに核融合が停止しているために、ゆっくりと冷えて暗くなっていきます。恒星の最後ですね。</a:t>
            </a:r>
          </a:p>
          <a:p>
            <a:endParaRPr kumimoji="1" lang="ja-JP" altLang="en-US" dirty="0"/>
          </a:p>
        </p:txBody>
      </p:sp>
      <p:sp>
        <p:nvSpPr>
          <p:cNvPr id="4" name="スライド番号プレースホルダー 3"/>
          <p:cNvSpPr>
            <a:spLocks noGrp="1"/>
          </p:cNvSpPr>
          <p:nvPr>
            <p:ph type="sldNum" sz="quarter" idx="5"/>
          </p:nvPr>
        </p:nvSpPr>
        <p:spPr/>
        <p:txBody>
          <a:bodyPr/>
          <a:lstStyle/>
          <a:p>
            <a:fld id="{E55BAF99-145A-4A58-B71D-0DD6354E2CEA}" type="slidenum">
              <a:rPr lang="en-US" altLang="ja-JP" smtClean="0"/>
              <a:pPr/>
              <a:t>46</a:t>
            </a:fld>
            <a:endParaRPr lang="en-US" altLang="ja-JP" dirty="0"/>
          </a:p>
        </p:txBody>
      </p:sp>
    </p:spTree>
    <p:extLst>
      <p:ext uri="{BB962C8B-B14F-4D97-AF65-F5344CB8AC3E}">
        <p14:creationId xmlns:p14="http://schemas.microsoft.com/office/powerpoint/2010/main" val="7099338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0" i="0" dirty="0">
                <a:solidFill>
                  <a:srgbClr val="000000"/>
                </a:solidFill>
                <a:effectLst/>
                <a:latin typeface="Osaka"/>
              </a:rPr>
              <a:t>　私たちの太陽系はどのようにして生まれたのでしょうか。それは、太陽という恒星がどうして生まれたかを探ることにもなります。</a:t>
            </a:r>
            <a:br>
              <a:rPr lang="ja-JP" altLang="en-US" dirty="0"/>
            </a:br>
            <a:r>
              <a:rPr lang="ja-JP" altLang="en-US" b="0" i="0" dirty="0">
                <a:solidFill>
                  <a:srgbClr val="000000"/>
                </a:solidFill>
                <a:effectLst/>
                <a:latin typeface="Osaka"/>
              </a:rPr>
              <a:t>　恒星と恒星の間の宇宙空間には、星間ガスや星間塵とよばれるガスやチリがひじょうに薄くまばらに存在しています。これらのガスやチリがが特に濃く集まったものを星間雲とよびます。恒星はこれらの星間雲から生まれるのです。</a:t>
            </a:r>
            <a:br>
              <a:rPr lang="ja-JP" altLang="en-US" dirty="0"/>
            </a:br>
            <a:r>
              <a:rPr lang="ja-JP" altLang="en-US" b="0" i="0" dirty="0">
                <a:solidFill>
                  <a:srgbClr val="000000"/>
                </a:solidFill>
                <a:effectLst/>
                <a:latin typeface="Osaka"/>
              </a:rPr>
              <a:t>　太陽もまた、こういう星間雲の中でガスやチリがより集まって生まれました。この大きなかたまりは引力によってしだいにちぢんでいきます。このときガスは回転しているため、だんだんと平たい円盤のようになっていきます。そして最後には、中心にいちばん重いかたまりができ、まわりに薄いガスとチリの円盤ができます。これを原始太陽系星雲とよびます。</a:t>
            </a:r>
            <a:br>
              <a:rPr lang="ja-JP" altLang="en-US" dirty="0"/>
            </a:br>
            <a:r>
              <a:rPr lang="ja-JP" altLang="en-US" b="0" i="0" dirty="0">
                <a:solidFill>
                  <a:srgbClr val="000000"/>
                </a:solidFill>
                <a:effectLst/>
                <a:latin typeface="Osaka"/>
              </a:rPr>
              <a:t>　中心のかたまりは原始太陽となりますが、残された円盤の中ではガスとチリがくっつき、直径１０ｋｍほどの小さなかたまりが無数に生まれます。これを微惑星とよびます。</a:t>
            </a:r>
            <a:br>
              <a:rPr lang="ja-JP" altLang="en-US" dirty="0"/>
            </a:br>
            <a:r>
              <a:rPr lang="ja-JP" altLang="en-US" b="0" i="0" dirty="0">
                <a:solidFill>
                  <a:srgbClr val="000000"/>
                </a:solidFill>
                <a:effectLst/>
                <a:latin typeface="Osaka"/>
              </a:rPr>
              <a:t>　これらの微惑星は衝突することで、合体したりこわれたりしながら、しだいに大きなかたまりに成長していきます。これが原始惑星の誕生です。原始惑星にはまだたくさん残っている微惑星が衝突し、まわりのガスも引力でひきつけて大きく成長していきます。</a:t>
            </a:r>
            <a:br>
              <a:rPr lang="ja-JP" altLang="en-US" dirty="0"/>
            </a:br>
            <a:r>
              <a:rPr lang="ja-JP" altLang="en-US" b="0" i="0" dirty="0">
                <a:solidFill>
                  <a:srgbClr val="000000"/>
                </a:solidFill>
                <a:effectLst/>
                <a:latin typeface="Osaka"/>
              </a:rPr>
              <a:t>　しかし、中心近くでは原始太陽の輝きのため水素や揮発性のガスが吹きはらわれ、岩石と鉄を主成分とした小さな惑星が残り、地球型惑星になりました。また、外側のガスが濃いところで成長した惑星は、軽い水素ガスを大量に集め木星型惑星になったのです。</a:t>
            </a:r>
            <a:br>
              <a:rPr lang="ja-JP" altLang="en-US" dirty="0"/>
            </a:br>
            <a:r>
              <a:rPr lang="ja-JP" altLang="en-US" b="0" i="0" dirty="0">
                <a:solidFill>
                  <a:srgbClr val="000000"/>
                </a:solidFill>
                <a:effectLst/>
                <a:latin typeface="Osaka"/>
              </a:rPr>
              <a:t>　火星と木星の間で、大きな惑星に成長できなかったものは、たくさんの小惑星となり小惑星帯を作りました。また、微惑星のうち惑星の引力で太陽系の端に放りだされたものが彗星になったと考えられています。</a:t>
            </a:r>
            <a:br>
              <a:rPr lang="ja-JP" altLang="en-US" dirty="0"/>
            </a:br>
            <a:r>
              <a:rPr lang="ja-JP" altLang="en-US" b="0" i="0" dirty="0">
                <a:solidFill>
                  <a:srgbClr val="000000"/>
                </a:solidFill>
                <a:effectLst/>
                <a:latin typeface="Osaka"/>
              </a:rPr>
              <a:t>　隕石の年齢をしらべることで、太陽系が生まれたのは４６億年前のことと分かりました。また、原始太陽系星雲がちぢみはじめてから、太陽系ができるまでは一千万年ぐらいだと考えられます。</a:t>
            </a:r>
            <a:endParaRPr lang="en-US" altLang="ja-JP" b="0" i="0" dirty="0">
              <a:solidFill>
                <a:srgbClr val="000000"/>
              </a:solidFill>
              <a:effectLst/>
              <a:latin typeface="Osaka"/>
            </a:endParaRPr>
          </a:p>
          <a:p>
            <a:endParaRPr kumimoji="1" lang="en-US" altLang="ja-JP" b="0" i="0" dirty="0">
              <a:solidFill>
                <a:srgbClr val="000000"/>
              </a:solidFill>
              <a:effectLst/>
              <a:latin typeface="Osaka"/>
            </a:endParaRPr>
          </a:p>
          <a:p>
            <a:pPr algn="l"/>
            <a:r>
              <a:rPr lang="ja-JP" altLang="en-US" b="0" i="0" dirty="0">
                <a:solidFill>
                  <a:srgbClr val="333333"/>
                </a:solidFill>
                <a:effectLst/>
                <a:latin typeface="ヒラギノ角ゴ Pro W3"/>
              </a:rPr>
              <a:t>太陽系の惑星でいえば、ちょうど小惑星帯の内側の水星、金星、地球、火星が「地球型惑星」、小惑星帯の外側にある木星、土星、天王星、海王星が「木星型惑星」と呼ばれています。</a:t>
            </a:r>
          </a:p>
          <a:p>
            <a:pPr algn="l"/>
            <a:r>
              <a:rPr lang="ja-JP" altLang="en-US" b="0" i="0" dirty="0">
                <a:solidFill>
                  <a:srgbClr val="333333"/>
                </a:solidFill>
                <a:effectLst/>
                <a:latin typeface="ヒラギノ角ゴ Pro W3"/>
              </a:rPr>
              <a:t>それぞれ惑星の特徴をまとめると以下の表のようになります。</a:t>
            </a:r>
          </a:p>
          <a:p>
            <a:pPr algn="l"/>
            <a:r>
              <a:rPr lang="ja-JP" altLang="en-US" dirty="0"/>
              <a:t>惑星型</a:t>
            </a:r>
            <a:r>
              <a:rPr lang="ja-JP" altLang="en-US" dirty="0">
                <a:effectLst/>
              </a:rPr>
              <a:t>地球型惑星木星型惑星</a:t>
            </a:r>
            <a:r>
              <a:rPr lang="ja-JP" altLang="en-US" dirty="0"/>
              <a:t>惑星の名称</a:t>
            </a:r>
            <a:r>
              <a:rPr lang="ja-JP" altLang="en-US" dirty="0">
                <a:effectLst/>
              </a:rPr>
              <a:t>水星、金星、地球、火星木星、土星、天王星、海王星</a:t>
            </a:r>
            <a:r>
              <a:rPr lang="ja-JP" altLang="en-US" dirty="0"/>
              <a:t>核の成分</a:t>
            </a:r>
            <a:r>
              <a:rPr lang="ja-JP" altLang="en-US" dirty="0">
                <a:effectLst/>
              </a:rPr>
              <a:t>金属岩石・氷</a:t>
            </a:r>
            <a:r>
              <a:rPr lang="ja-JP" altLang="en-US" dirty="0"/>
              <a:t>地表の成分</a:t>
            </a:r>
            <a:r>
              <a:rPr lang="ja-JP" altLang="en-US" dirty="0">
                <a:effectLst/>
              </a:rPr>
              <a:t>岩石が中心水素、ヘリウムなどの気体</a:t>
            </a:r>
            <a:r>
              <a:rPr lang="ja-JP" altLang="en-US" b="0" i="0" dirty="0">
                <a:solidFill>
                  <a:srgbClr val="333333"/>
                </a:solidFill>
                <a:effectLst/>
                <a:latin typeface="ヒラギノ角ゴ Pro W3"/>
              </a:rPr>
              <a:t>以上のように、地球型惑星には地球と同じような大地がありますが、木星から外側の惑星はそのほとんどがガスで覆われていることが分かります。</a:t>
            </a:r>
          </a:p>
          <a:p>
            <a:pPr algn="l"/>
            <a:r>
              <a:rPr lang="ja-JP" altLang="en-US" b="0" i="0" dirty="0">
                <a:solidFill>
                  <a:srgbClr val="333333"/>
                </a:solidFill>
                <a:effectLst/>
                <a:latin typeface="ヒラギノ角ゴ Pro W3"/>
              </a:rPr>
              <a:t>では、なぜこのような違いが生まれたかですが、太陽からの距離の差によって引力の強さに違いが生じてしまい、それとともに原始惑星に集まってきた物質にも違いが出たことが考えられます。</a:t>
            </a:r>
          </a:p>
          <a:p>
            <a:pPr algn="l"/>
            <a:r>
              <a:rPr lang="ja-JP" altLang="en-US" b="0" i="0" dirty="0">
                <a:solidFill>
                  <a:srgbClr val="333333"/>
                </a:solidFill>
                <a:effectLst/>
                <a:latin typeface="ヒラギノ角ゴ Pro W3"/>
              </a:rPr>
              <a:t>なお、それぞれの惑星の大きさの違いについて説明しておくと、地球の大きさ（直径）を</a:t>
            </a:r>
            <a:r>
              <a:rPr lang="en-US" altLang="ja-JP" b="0" i="0" dirty="0">
                <a:solidFill>
                  <a:srgbClr val="333333"/>
                </a:solidFill>
                <a:effectLst/>
                <a:latin typeface="ヒラギノ角ゴ Pro W3"/>
              </a:rPr>
              <a:t>1</a:t>
            </a:r>
            <a:r>
              <a:rPr lang="ja-JP" altLang="en-US" b="0" i="0" dirty="0">
                <a:solidFill>
                  <a:srgbClr val="333333"/>
                </a:solidFill>
                <a:effectLst/>
                <a:latin typeface="ヒラギノ角ゴ Pro W3"/>
              </a:rPr>
              <a:t>と考えた場合、木星がその</a:t>
            </a:r>
            <a:r>
              <a:rPr lang="en-US" altLang="ja-JP" b="0" i="0" dirty="0">
                <a:solidFill>
                  <a:srgbClr val="333333"/>
                </a:solidFill>
                <a:effectLst/>
                <a:latin typeface="ヒラギノ角ゴ Pro W3"/>
              </a:rPr>
              <a:t>10</a:t>
            </a:r>
            <a:r>
              <a:rPr lang="ja-JP" altLang="en-US" b="0" i="0" dirty="0">
                <a:solidFill>
                  <a:srgbClr val="333333"/>
                </a:solidFill>
                <a:effectLst/>
                <a:latin typeface="ヒラギノ角ゴ Pro W3"/>
              </a:rPr>
              <a:t>倍、さらにその</a:t>
            </a:r>
            <a:r>
              <a:rPr lang="en-US" altLang="ja-JP" b="0" i="0" dirty="0">
                <a:solidFill>
                  <a:srgbClr val="333333"/>
                </a:solidFill>
                <a:effectLst/>
                <a:latin typeface="ヒラギノ角ゴ Pro W3"/>
              </a:rPr>
              <a:t>10</a:t>
            </a:r>
            <a:r>
              <a:rPr lang="ja-JP" altLang="en-US" b="0" i="0" dirty="0">
                <a:solidFill>
                  <a:srgbClr val="333333"/>
                </a:solidFill>
                <a:effectLst/>
                <a:latin typeface="ヒラギノ角ゴ Pro W3"/>
              </a:rPr>
              <a:t>倍が太陽の大きさに相当し、体積についてはそれぞれ</a:t>
            </a:r>
            <a:r>
              <a:rPr lang="en-US" altLang="ja-JP" b="0" i="0" dirty="0">
                <a:solidFill>
                  <a:srgbClr val="333333"/>
                </a:solidFill>
                <a:effectLst/>
                <a:latin typeface="ヒラギノ角ゴ Pro W3"/>
              </a:rPr>
              <a:t>1000</a:t>
            </a:r>
            <a:r>
              <a:rPr lang="ja-JP" altLang="en-US" b="0" i="0" dirty="0">
                <a:solidFill>
                  <a:srgbClr val="333333"/>
                </a:solidFill>
                <a:effectLst/>
                <a:latin typeface="ヒラギノ角ゴ Pro W3"/>
              </a:rPr>
              <a:t>倍ずつ大きくなっていきます。</a:t>
            </a:r>
          </a:p>
          <a:p>
            <a:pPr algn="l"/>
            <a:r>
              <a:rPr lang="ja-JP" altLang="en-US" b="0" i="0" dirty="0">
                <a:solidFill>
                  <a:srgbClr val="333333"/>
                </a:solidFill>
                <a:effectLst/>
                <a:latin typeface="ヒラギノ角ゴ Pro W3"/>
              </a:rPr>
              <a:t>ただし、惑星の実際の質量については岩石中心かガス中心かで惑星の密度に違いが出てきますので、単純に大きければ重いというものでもないところが惑星の大きさと質量を考える上でのポイントになります。</a:t>
            </a:r>
          </a:p>
          <a:p>
            <a:endParaRPr kumimoji="1" lang="en-US" altLang="ja-JP" dirty="0"/>
          </a:p>
          <a:p>
            <a:r>
              <a:rPr lang="ja-JP" altLang="en-US" dirty="0">
                <a:effectLst/>
              </a:rPr>
              <a:t>さっそくですが、「ベスト</a:t>
            </a:r>
            <a:r>
              <a:rPr lang="en-US" altLang="ja-JP" dirty="0">
                <a:effectLst/>
              </a:rPr>
              <a:t>1</a:t>
            </a:r>
            <a:r>
              <a:rPr lang="ja-JP" altLang="en-US" dirty="0">
                <a:effectLst/>
              </a:rPr>
              <a:t>」の画像からお願いできますか？</a:t>
            </a:r>
            <a:r>
              <a:rPr lang="ja-JP" altLang="en-US" b="1" dirty="0">
                <a:effectLst/>
              </a:rPr>
              <a:t>平松正顕さん（以下、平松）：</a:t>
            </a:r>
            <a:r>
              <a:rPr lang="ja-JP" altLang="en-US" b="0" i="0" dirty="0">
                <a:effectLst/>
              </a:rPr>
              <a:t>一番は、やっぱりおうし座</a:t>
            </a:r>
            <a:r>
              <a:rPr lang="en-US" altLang="ja-JP" b="0" i="0" dirty="0">
                <a:effectLst/>
              </a:rPr>
              <a:t>HL</a:t>
            </a:r>
            <a:r>
              <a:rPr lang="ja-JP" altLang="en-US" b="0" i="0" dirty="0">
                <a:effectLst/>
              </a:rPr>
              <a:t>星の周りの原始惑星系円盤。</a:t>
            </a:r>
            <a:r>
              <a:rPr lang="en-US" altLang="ja-JP" b="0" i="0" dirty="0">
                <a:effectLst/>
              </a:rPr>
              <a:t>2014</a:t>
            </a:r>
            <a:r>
              <a:rPr lang="ja-JP" altLang="en-US" b="0" i="0" dirty="0">
                <a:effectLst/>
              </a:rPr>
              <a:t>年に発表されましたが一撃で世界を変えた、アルマを代表する観測画像だと思います。</a:t>
            </a:r>
          </a:p>
          <a:p>
            <a:r>
              <a:rPr lang="en-US" altLang="ja-JP" dirty="0">
                <a:effectLst/>
              </a:rPr>
              <a:t>—</a:t>
            </a:r>
            <a:r>
              <a:rPr lang="ja-JP" altLang="en-US" dirty="0">
                <a:effectLst/>
              </a:rPr>
              <a:t>ほほー、「世界を変えた」という意味は？</a:t>
            </a:r>
            <a:r>
              <a:rPr lang="ja-JP" altLang="en-US" b="1" dirty="0">
                <a:effectLst/>
              </a:rPr>
              <a:t>平松：</a:t>
            </a:r>
            <a:r>
              <a:rPr lang="ja-JP" altLang="en-US" b="0" i="0" dirty="0">
                <a:effectLst/>
              </a:rPr>
              <a:t>アルマ以前にも惑星系形成については理論研究はもちろん、長野県野辺山の電波望遠鏡でも観測されていました。でもそれらとは一線を画す解像度で原始惑星系円盤の構造が見えたんです。</a:t>
            </a:r>
          </a:p>
          <a:p>
            <a:endParaRPr kumimoji="1" lang="en-US" altLang="ja-JP" dirty="0"/>
          </a:p>
          <a:p>
            <a:r>
              <a:rPr lang="ja-JP" altLang="en-US" dirty="0">
                <a:effectLst/>
              </a:rPr>
              <a:t>円盤の構造がくっきり見えた、ってことですね？</a:t>
            </a:r>
            <a:r>
              <a:rPr lang="ja-JP" altLang="en-US" b="1" dirty="0">
                <a:effectLst/>
              </a:rPr>
              <a:t>平松：</a:t>
            </a:r>
            <a:r>
              <a:rPr lang="ja-JP" altLang="en-US" b="0" i="0" dirty="0">
                <a:effectLst/>
              </a:rPr>
              <a:t>はい。アルマの高い解像度で同心円状のリングの構造が見えた。惑星が生まれて原始惑星系円盤の中を回ることで、円盤にすき間ができるだろうと想定されていました。でもこんなに何本もすき間が見えるとは想像していなかった。じゃあ、すき間に全部惑星があるの？と。</a:t>
            </a:r>
          </a:p>
          <a:p>
            <a:r>
              <a:rPr lang="en-US" altLang="ja-JP" dirty="0">
                <a:effectLst/>
              </a:rPr>
              <a:t>—</a:t>
            </a:r>
            <a:r>
              <a:rPr lang="ja-JP" altLang="en-US" dirty="0">
                <a:effectLst/>
              </a:rPr>
              <a:t>確かに円盤の中に何本もすき間というか、溝が見えますよね。</a:t>
            </a:r>
            <a:r>
              <a:rPr lang="ja-JP" altLang="en-US" b="1" dirty="0">
                <a:effectLst/>
              </a:rPr>
              <a:t>平松：</a:t>
            </a:r>
            <a:r>
              <a:rPr lang="ja-JP" altLang="en-US" b="0" i="0" dirty="0">
                <a:effectLst/>
              </a:rPr>
              <a:t>そうですね。それから、おうし座</a:t>
            </a:r>
            <a:r>
              <a:rPr lang="en-US" altLang="ja-JP" b="0" i="0" dirty="0">
                <a:effectLst/>
              </a:rPr>
              <a:t>HL</a:t>
            </a:r>
            <a:r>
              <a:rPr lang="ja-JP" altLang="en-US" b="0" i="0" dirty="0">
                <a:effectLst/>
              </a:rPr>
              <a:t>星は</a:t>
            </a:r>
            <a:r>
              <a:rPr lang="en-US" altLang="ja-JP" b="0" i="0" dirty="0">
                <a:effectLst/>
              </a:rPr>
              <a:t>100</a:t>
            </a:r>
            <a:r>
              <a:rPr lang="ja-JP" altLang="en-US" b="0" i="0" dirty="0">
                <a:effectLst/>
              </a:rPr>
              <a:t>万歳に満たない若い星です。そんなに短い時間で、たくさんの惑星ができるの？などぱっと画像を見ただけで色々な疑問が浮かぶわけです。この画像が出る前から、（星の周りにできる円盤状の縞模様については）様々な説がありましたが、この画像が発表されるとさらに様々な説が出て、「いったいどれが正しいのか」という議論が沸き起こりました。</a:t>
            </a:r>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E55BAF99-145A-4A58-B71D-0DD6354E2CEA}" type="slidenum">
              <a:rPr lang="en-US" altLang="ja-JP" smtClean="0"/>
              <a:pPr/>
              <a:t>47</a:t>
            </a:fld>
            <a:endParaRPr lang="en-US" altLang="ja-JP" dirty="0"/>
          </a:p>
        </p:txBody>
      </p:sp>
    </p:spTree>
    <p:extLst>
      <p:ext uri="{BB962C8B-B14F-4D97-AF65-F5344CB8AC3E}">
        <p14:creationId xmlns:p14="http://schemas.microsoft.com/office/powerpoint/2010/main" val="18915379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fontAlgn="t"/>
            <a:r>
              <a:rPr lang="en-US" altLang="ja-JP" b="1" i="0" dirty="0">
                <a:solidFill>
                  <a:srgbClr val="006600"/>
                </a:solidFill>
                <a:effectLst/>
                <a:latin typeface="Meiryo" panose="020B0604030504040204" pitchFamily="50" charset="-128"/>
                <a:ea typeface="Meiryo" panose="020B0604030504040204" pitchFamily="50" charset="-128"/>
              </a:rPr>
              <a:t>M31</a:t>
            </a:r>
            <a:br>
              <a:rPr lang="en-US" altLang="ja-JP" b="1" i="0" dirty="0">
                <a:solidFill>
                  <a:srgbClr val="006600"/>
                </a:solidFill>
                <a:effectLst/>
                <a:latin typeface="Meiryo" panose="020B0604030504040204" pitchFamily="50" charset="-128"/>
                <a:ea typeface="Meiryo" panose="020B0604030504040204" pitchFamily="50" charset="-128"/>
              </a:rPr>
            </a:br>
            <a:r>
              <a:rPr lang="ja-JP" altLang="en-US" b="1" i="0" dirty="0">
                <a:solidFill>
                  <a:srgbClr val="006600"/>
                </a:solidFill>
                <a:effectLst/>
                <a:latin typeface="Meiryo" panose="020B0604030504040204" pitchFamily="50" charset="-128"/>
                <a:ea typeface="Meiryo" panose="020B0604030504040204" pitchFamily="50" charset="-128"/>
              </a:rPr>
              <a:t>（アンドロメダ座の銀河：アンドロメダ座大銀河）</a:t>
            </a:r>
          </a:p>
          <a:p>
            <a:pPr algn="l">
              <a:buFont typeface="Arial" panose="020B0604020202020204" pitchFamily="34" charset="0"/>
              <a:buChar char="•"/>
            </a:pPr>
            <a:r>
              <a:rPr lang="en-US" altLang="ja-JP" b="0" i="0" dirty="0">
                <a:solidFill>
                  <a:srgbClr val="000000"/>
                </a:solidFill>
                <a:effectLst/>
                <a:latin typeface="Meiryo" panose="020B0604030504040204" pitchFamily="50" charset="-128"/>
                <a:ea typeface="Meiryo" panose="020B0604030504040204" pitchFamily="50" charset="-128"/>
              </a:rPr>
              <a:t>M31</a:t>
            </a:r>
            <a:r>
              <a:rPr lang="ja-JP" altLang="en-US" b="0" i="0" dirty="0">
                <a:solidFill>
                  <a:srgbClr val="000000"/>
                </a:solidFill>
                <a:effectLst/>
                <a:latin typeface="Meiryo" panose="020B0604030504040204" pitchFamily="50" charset="-128"/>
                <a:ea typeface="Meiryo" panose="020B0604030504040204" pitchFamily="50" charset="-128"/>
              </a:rPr>
              <a:t>（</a:t>
            </a:r>
            <a:r>
              <a:rPr lang="en-US" altLang="ja-JP" b="0" i="0" dirty="0">
                <a:solidFill>
                  <a:srgbClr val="000000"/>
                </a:solidFill>
                <a:effectLst/>
                <a:latin typeface="Meiryo" panose="020B0604030504040204" pitchFamily="50" charset="-128"/>
                <a:ea typeface="Meiryo" panose="020B0604030504040204" pitchFamily="50" charset="-128"/>
              </a:rPr>
              <a:t>NGC 224</a:t>
            </a:r>
            <a:r>
              <a:rPr lang="ja-JP" altLang="en-US" b="0" i="0" dirty="0">
                <a:solidFill>
                  <a:srgbClr val="000000"/>
                </a:solidFill>
                <a:effectLst/>
                <a:latin typeface="Meiryo" panose="020B0604030504040204" pitchFamily="50" charset="-128"/>
                <a:ea typeface="Meiryo" panose="020B0604030504040204" pitchFamily="50" charset="-128"/>
              </a:rPr>
              <a:t>）　アンドロメダ座／銀河（</a:t>
            </a:r>
            <a:r>
              <a:rPr lang="en-US" altLang="ja-JP" b="0" i="0" dirty="0">
                <a:solidFill>
                  <a:srgbClr val="000000"/>
                </a:solidFill>
                <a:effectLst/>
                <a:latin typeface="Meiryo" panose="020B0604030504040204" pitchFamily="50" charset="-128"/>
                <a:ea typeface="Meiryo" panose="020B0604030504040204" pitchFamily="50" charset="-128"/>
              </a:rPr>
              <a:t>Sb</a:t>
            </a:r>
            <a:r>
              <a:rPr lang="ja-JP" altLang="en-US" b="0" i="0" dirty="0">
                <a:solidFill>
                  <a:srgbClr val="000000"/>
                </a:solidFill>
                <a:effectLst/>
                <a:latin typeface="Meiryo" panose="020B0604030504040204" pitchFamily="50" charset="-128"/>
                <a:ea typeface="Meiryo" panose="020B0604030504040204" pitchFamily="50" charset="-128"/>
              </a:rPr>
              <a:t>）</a:t>
            </a:r>
          </a:p>
          <a:p>
            <a:pPr algn="l">
              <a:buFont typeface="Arial" panose="020B0604020202020204" pitchFamily="34" charset="0"/>
              <a:buChar char="•"/>
            </a:pPr>
            <a:r>
              <a:rPr lang="ja-JP" altLang="en-US" b="0" i="0" dirty="0">
                <a:solidFill>
                  <a:srgbClr val="000000"/>
                </a:solidFill>
                <a:effectLst/>
                <a:latin typeface="Meiryo" panose="020B0604030504040204" pitchFamily="50" charset="-128"/>
                <a:ea typeface="Meiryo" panose="020B0604030504040204" pitchFamily="50" charset="-128"/>
              </a:rPr>
              <a:t>赤経 </a:t>
            </a:r>
            <a:r>
              <a:rPr lang="en-US" altLang="ja-JP" b="0" i="0" dirty="0">
                <a:solidFill>
                  <a:srgbClr val="000000"/>
                </a:solidFill>
                <a:effectLst/>
                <a:latin typeface="Meiryo" panose="020B0604030504040204" pitchFamily="50" charset="-128"/>
                <a:ea typeface="Meiryo" panose="020B0604030504040204" pitchFamily="50" charset="-128"/>
              </a:rPr>
              <a:t>00h42.7m</a:t>
            </a:r>
            <a:r>
              <a:rPr lang="ja-JP" altLang="en-US" b="0" i="0" dirty="0">
                <a:solidFill>
                  <a:srgbClr val="000000"/>
                </a:solidFill>
                <a:effectLst/>
                <a:latin typeface="Meiryo" panose="020B0604030504040204" pitchFamily="50" charset="-128"/>
                <a:ea typeface="Meiryo" panose="020B0604030504040204" pitchFamily="50" charset="-128"/>
              </a:rPr>
              <a:t>　赤緯 </a:t>
            </a:r>
            <a:r>
              <a:rPr lang="en-US" altLang="ja-JP" b="0" i="0" dirty="0">
                <a:solidFill>
                  <a:srgbClr val="000000"/>
                </a:solidFill>
                <a:effectLst/>
                <a:latin typeface="Meiryo" panose="020B0604030504040204" pitchFamily="50" charset="-128"/>
                <a:ea typeface="Meiryo" panose="020B0604030504040204" pitchFamily="50" charset="-128"/>
              </a:rPr>
              <a:t>+41°16′</a:t>
            </a:r>
          </a:p>
          <a:p>
            <a:pPr algn="l">
              <a:buFont typeface="Arial" panose="020B0604020202020204" pitchFamily="34" charset="0"/>
              <a:buChar char="•"/>
            </a:pPr>
            <a:r>
              <a:rPr lang="ja-JP" altLang="en-US" b="0" i="0" dirty="0">
                <a:solidFill>
                  <a:srgbClr val="000000"/>
                </a:solidFill>
                <a:effectLst/>
                <a:latin typeface="Meiryo" panose="020B0604030504040204" pitchFamily="50" charset="-128"/>
                <a:ea typeface="Meiryo" panose="020B0604030504040204" pitchFamily="50" charset="-128"/>
              </a:rPr>
              <a:t>等級 </a:t>
            </a:r>
            <a:r>
              <a:rPr lang="en-US" altLang="ja-JP" b="0" i="0" dirty="0">
                <a:solidFill>
                  <a:srgbClr val="000000"/>
                </a:solidFill>
                <a:effectLst/>
                <a:latin typeface="Meiryo" panose="020B0604030504040204" pitchFamily="50" charset="-128"/>
                <a:ea typeface="Meiryo" panose="020B0604030504040204" pitchFamily="50" charset="-128"/>
              </a:rPr>
              <a:t>4.4</a:t>
            </a:r>
            <a:r>
              <a:rPr lang="ja-JP" altLang="en-US" b="0" i="0" dirty="0">
                <a:solidFill>
                  <a:srgbClr val="000000"/>
                </a:solidFill>
                <a:effectLst/>
                <a:latin typeface="Meiryo" panose="020B0604030504040204" pitchFamily="50" charset="-128"/>
                <a:ea typeface="Meiryo" panose="020B0604030504040204" pitchFamily="50" charset="-128"/>
              </a:rPr>
              <a:t>等　視直径 </a:t>
            </a:r>
            <a:r>
              <a:rPr lang="en-US" altLang="ja-JP" b="0" i="0" dirty="0">
                <a:solidFill>
                  <a:srgbClr val="000000"/>
                </a:solidFill>
                <a:effectLst/>
                <a:latin typeface="Meiryo" panose="020B0604030504040204" pitchFamily="50" charset="-128"/>
                <a:ea typeface="Meiryo" panose="020B0604030504040204" pitchFamily="50" charset="-128"/>
              </a:rPr>
              <a:t>180′×63′</a:t>
            </a:r>
            <a:r>
              <a:rPr lang="ja-JP" altLang="en-US" b="0" i="0" dirty="0">
                <a:solidFill>
                  <a:srgbClr val="000000"/>
                </a:solidFill>
                <a:effectLst/>
                <a:latin typeface="Meiryo" panose="020B0604030504040204" pitchFamily="50" charset="-128"/>
                <a:ea typeface="Meiryo" panose="020B0604030504040204" pitchFamily="50" charset="-128"/>
              </a:rPr>
              <a:t>　距離 </a:t>
            </a:r>
            <a:r>
              <a:rPr lang="en-US" altLang="ja-JP" b="0" i="0" dirty="0">
                <a:solidFill>
                  <a:srgbClr val="000000"/>
                </a:solidFill>
                <a:effectLst/>
                <a:latin typeface="Meiryo" panose="020B0604030504040204" pitchFamily="50" charset="-128"/>
                <a:ea typeface="Meiryo" panose="020B0604030504040204" pitchFamily="50" charset="-128"/>
              </a:rPr>
              <a:t>230</a:t>
            </a:r>
            <a:r>
              <a:rPr lang="ja-JP" altLang="en-US" b="0" i="0" dirty="0">
                <a:solidFill>
                  <a:srgbClr val="000000"/>
                </a:solidFill>
                <a:effectLst/>
                <a:latin typeface="Meiryo" panose="020B0604030504040204" pitchFamily="50" charset="-128"/>
                <a:ea typeface="Meiryo" panose="020B0604030504040204" pitchFamily="50" charset="-128"/>
              </a:rPr>
              <a:t>万光年</a:t>
            </a:r>
          </a:p>
          <a:p>
            <a:pPr algn="l"/>
            <a:r>
              <a:rPr lang="ja-JP" altLang="en-US" b="1" i="0" dirty="0">
                <a:solidFill>
                  <a:srgbClr val="FF0000"/>
                </a:solidFill>
                <a:effectLst/>
                <a:latin typeface="Meiryo" panose="020B0604030504040204" pitchFamily="50" charset="-128"/>
                <a:ea typeface="Meiryo" panose="020B0604030504040204" pitchFamily="50" charset="-128"/>
              </a:rPr>
              <a:t>解説</a:t>
            </a:r>
          </a:p>
          <a:p>
            <a:pPr algn="just"/>
            <a:r>
              <a:rPr lang="ja-JP" altLang="en-US" b="0" i="0" dirty="0">
                <a:solidFill>
                  <a:srgbClr val="000000"/>
                </a:solidFill>
                <a:effectLst/>
                <a:latin typeface="Meiryo" panose="020B0604030504040204" pitchFamily="50" charset="-128"/>
                <a:ea typeface="Meiryo" panose="020B0604030504040204" pitchFamily="50" charset="-128"/>
              </a:rPr>
              <a:t>アンドロメダ座大銀河</a:t>
            </a:r>
            <a:r>
              <a:rPr lang="en-US" altLang="ja-JP" b="0" i="0" dirty="0">
                <a:solidFill>
                  <a:srgbClr val="000000"/>
                </a:solidFill>
                <a:effectLst/>
                <a:latin typeface="Meiryo" panose="020B0604030504040204" pitchFamily="50" charset="-128"/>
                <a:ea typeface="Meiryo" panose="020B0604030504040204" pitchFamily="50" charset="-128"/>
              </a:rPr>
              <a:t>M31</a:t>
            </a:r>
            <a:r>
              <a:rPr lang="ja-JP" altLang="en-US" b="0" i="0" dirty="0">
                <a:solidFill>
                  <a:srgbClr val="000000"/>
                </a:solidFill>
                <a:effectLst/>
                <a:latin typeface="Meiryo" panose="020B0604030504040204" pitchFamily="50" charset="-128"/>
                <a:ea typeface="Meiryo" panose="020B0604030504040204" pitchFamily="50" charset="-128"/>
              </a:rPr>
              <a:t>は、日本から見える銀河としては最大のもので、天文ファンのみならず広く一般に知られている有名な天体です。</a:t>
            </a:r>
            <a:r>
              <a:rPr lang="en-US" altLang="ja-JP" b="0" i="0" dirty="0">
                <a:solidFill>
                  <a:srgbClr val="000000"/>
                </a:solidFill>
                <a:effectLst/>
                <a:latin typeface="Meiryo" panose="020B0604030504040204" pitchFamily="50" charset="-128"/>
                <a:ea typeface="Meiryo" panose="020B0604030504040204" pitchFamily="50" charset="-128"/>
              </a:rPr>
              <a:t>M31</a:t>
            </a:r>
            <a:r>
              <a:rPr lang="ja-JP" altLang="en-US" b="0" i="0" dirty="0">
                <a:solidFill>
                  <a:srgbClr val="000000"/>
                </a:solidFill>
                <a:effectLst/>
                <a:latin typeface="Meiryo" panose="020B0604030504040204" pitchFamily="50" charset="-128"/>
                <a:ea typeface="Meiryo" panose="020B0604030504040204" pitchFamily="50" charset="-128"/>
              </a:rPr>
              <a:t>の広がりは満月を横に</a:t>
            </a:r>
            <a:r>
              <a:rPr lang="en-US" altLang="ja-JP" b="0" i="0" dirty="0">
                <a:solidFill>
                  <a:srgbClr val="000000"/>
                </a:solidFill>
                <a:effectLst/>
                <a:latin typeface="Meiryo" panose="020B0604030504040204" pitchFamily="50" charset="-128"/>
                <a:ea typeface="Meiryo" panose="020B0604030504040204" pitchFamily="50" charset="-128"/>
              </a:rPr>
              <a:t>5</a:t>
            </a:r>
            <a:r>
              <a:rPr lang="ja-JP" altLang="en-US" b="0" i="0" dirty="0">
                <a:solidFill>
                  <a:srgbClr val="000000"/>
                </a:solidFill>
                <a:effectLst/>
                <a:latin typeface="Meiryo" panose="020B0604030504040204" pitchFamily="50" charset="-128"/>
                <a:ea typeface="Meiryo" panose="020B0604030504040204" pitchFamily="50" charset="-128"/>
              </a:rPr>
              <a:t>つ並べたほどもあり、肉眼でもはっきり見える明るさです。秋の観望会では、誰もがまず最初に望遠鏡を向ける対象です。</a:t>
            </a:r>
          </a:p>
          <a:p>
            <a:pPr algn="just"/>
            <a:r>
              <a:rPr lang="ja-JP" altLang="en-US" b="0" i="0" dirty="0">
                <a:solidFill>
                  <a:srgbClr val="000000"/>
                </a:solidFill>
                <a:effectLst/>
                <a:latin typeface="Meiryo" panose="020B0604030504040204" pitchFamily="50" charset="-128"/>
                <a:ea typeface="Meiryo" panose="020B0604030504040204" pitchFamily="50" charset="-128"/>
              </a:rPr>
              <a:t>望遠鏡が発明される以前から、オリオン座大星雲（</a:t>
            </a:r>
            <a:r>
              <a:rPr lang="en-US" altLang="ja-JP" b="0" i="0" dirty="0">
                <a:solidFill>
                  <a:srgbClr val="000000"/>
                </a:solidFill>
                <a:effectLst/>
                <a:latin typeface="Meiryo" panose="020B0604030504040204" pitchFamily="50" charset="-128"/>
                <a:ea typeface="Meiryo" panose="020B0604030504040204" pitchFamily="50" charset="-128"/>
              </a:rPr>
              <a:t>M42</a:t>
            </a:r>
            <a:r>
              <a:rPr lang="ja-JP" altLang="en-US" b="0" i="0" dirty="0">
                <a:solidFill>
                  <a:srgbClr val="000000"/>
                </a:solidFill>
                <a:effectLst/>
                <a:latin typeface="Meiryo" panose="020B0604030504040204" pitchFamily="50" charset="-128"/>
                <a:ea typeface="Meiryo" panose="020B0604030504040204" pitchFamily="50" charset="-128"/>
              </a:rPr>
              <a:t>）と並んで存在が知られていました。近代になると</a:t>
            </a:r>
            <a:r>
              <a:rPr lang="en-US" altLang="ja-JP" b="0" i="0" dirty="0">
                <a:solidFill>
                  <a:srgbClr val="000000"/>
                </a:solidFill>
                <a:effectLst/>
                <a:latin typeface="Meiryo" panose="020B0604030504040204" pitchFamily="50" charset="-128"/>
                <a:ea typeface="Meiryo" panose="020B0604030504040204" pitchFamily="50" charset="-128"/>
              </a:rPr>
              <a:t>M31</a:t>
            </a:r>
            <a:r>
              <a:rPr lang="ja-JP" altLang="en-US" b="0" i="0" dirty="0">
                <a:solidFill>
                  <a:srgbClr val="000000"/>
                </a:solidFill>
                <a:effectLst/>
                <a:latin typeface="Meiryo" panose="020B0604030504040204" pitchFamily="50" charset="-128"/>
                <a:ea typeface="Meiryo" panose="020B0604030504040204" pitchFamily="50" charset="-128"/>
              </a:rPr>
              <a:t>が私たちの天の川銀河に所属する天体なのか、別の銀河なのかを巡る議論がありましたが、</a:t>
            </a:r>
            <a:r>
              <a:rPr lang="en-US" altLang="ja-JP" b="0" i="0" dirty="0">
                <a:solidFill>
                  <a:srgbClr val="000000"/>
                </a:solidFill>
                <a:effectLst/>
                <a:latin typeface="Meiryo" panose="020B0604030504040204" pitchFamily="50" charset="-128"/>
                <a:ea typeface="Meiryo" panose="020B0604030504040204" pitchFamily="50" charset="-128"/>
              </a:rPr>
              <a:t>1923</a:t>
            </a:r>
            <a:r>
              <a:rPr lang="ja-JP" altLang="en-US" b="0" i="0" dirty="0">
                <a:solidFill>
                  <a:srgbClr val="000000"/>
                </a:solidFill>
                <a:effectLst/>
                <a:latin typeface="Meiryo" panose="020B0604030504040204" pitchFamily="50" charset="-128"/>
                <a:ea typeface="Meiryo" panose="020B0604030504040204" pitchFamily="50" charset="-128"/>
              </a:rPr>
              <a:t>年にハッブルが系外説を裏付ける証拠を見つけました。</a:t>
            </a:r>
          </a:p>
          <a:p>
            <a:pPr algn="just"/>
            <a:r>
              <a:rPr lang="en-US" altLang="ja-JP" b="0" i="0" dirty="0">
                <a:solidFill>
                  <a:srgbClr val="000000"/>
                </a:solidFill>
                <a:effectLst/>
                <a:latin typeface="Meiryo" panose="020B0604030504040204" pitchFamily="50" charset="-128"/>
                <a:ea typeface="Meiryo" panose="020B0604030504040204" pitchFamily="50" charset="-128"/>
              </a:rPr>
              <a:t>M31</a:t>
            </a:r>
            <a:r>
              <a:rPr lang="ja-JP" altLang="en-US" b="0" i="0" dirty="0">
                <a:solidFill>
                  <a:srgbClr val="000000"/>
                </a:solidFill>
                <a:effectLst/>
                <a:latin typeface="Meiryo" panose="020B0604030504040204" pitchFamily="50" charset="-128"/>
                <a:ea typeface="Meiryo" panose="020B0604030504040204" pitchFamily="50" charset="-128"/>
              </a:rPr>
              <a:t>は私たちの天の川銀河を含む局部銀河群の中で最大の銀河で、いくつかの伴銀河を従えています。その中には</a:t>
            </a:r>
            <a:r>
              <a:rPr lang="en-US" altLang="ja-JP" b="0" i="0" dirty="0">
                <a:solidFill>
                  <a:srgbClr val="000000"/>
                </a:solidFill>
                <a:effectLst/>
                <a:latin typeface="Meiryo" panose="020B0604030504040204" pitchFamily="50" charset="-128"/>
                <a:ea typeface="Meiryo" panose="020B0604030504040204" pitchFamily="50" charset="-128"/>
              </a:rPr>
              <a:t>M32</a:t>
            </a:r>
            <a:r>
              <a:rPr lang="ja-JP" altLang="en-US" b="0" i="0" dirty="0">
                <a:solidFill>
                  <a:srgbClr val="000000"/>
                </a:solidFill>
                <a:effectLst/>
                <a:latin typeface="Meiryo" panose="020B0604030504040204" pitchFamily="50" charset="-128"/>
                <a:ea typeface="Meiryo" panose="020B0604030504040204" pitchFamily="50" charset="-128"/>
              </a:rPr>
              <a:t>や</a:t>
            </a:r>
            <a:r>
              <a:rPr lang="en-US" altLang="ja-JP" b="0" i="0" dirty="0">
                <a:solidFill>
                  <a:srgbClr val="000000"/>
                </a:solidFill>
                <a:effectLst/>
                <a:latin typeface="Meiryo" panose="020B0604030504040204" pitchFamily="50" charset="-128"/>
                <a:ea typeface="Meiryo" panose="020B0604030504040204" pitchFamily="50" charset="-128"/>
              </a:rPr>
              <a:t>M110</a:t>
            </a:r>
            <a:r>
              <a:rPr lang="ja-JP" altLang="en-US" b="0" i="0" dirty="0">
                <a:solidFill>
                  <a:srgbClr val="000000"/>
                </a:solidFill>
                <a:effectLst/>
                <a:latin typeface="Meiryo" panose="020B0604030504040204" pitchFamily="50" charset="-128"/>
                <a:ea typeface="Meiryo" panose="020B0604030504040204" pitchFamily="50" charset="-128"/>
              </a:rPr>
              <a:t>もありますが、最近の研究によって</a:t>
            </a:r>
            <a:r>
              <a:rPr lang="en-US" altLang="ja-JP" b="0" i="0" dirty="0">
                <a:solidFill>
                  <a:srgbClr val="000000"/>
                </a:solidFill>
                <a:effectLst/>
                <a:latin typeface="Meiryo" panose="020B0604030504040204" pitchFamily="50" charset="-128"/>
                <a:ea typeface="Meiryo" panose="020B0604030504040204" pitchFamily="50" charset="-128"/>
              </a:rPr>
              <a:t>M31</a:t>
            </a:r>
            <a:r>
              <a:rPr lang="ja-JP" altLang="en-US" b="0" i="0" dirty="0">
                <a:solidFill>
                  <a:srgbClr val="000000"/>
                </a:solidFill>
                <a:effectLst/>
                <a:latin typeface="Meiryo" panose="020B0604030504040204" pitchFamily="50" charset="-128"/>
                <a:ea typeface="Meiryo" panose="020B0604030504040204" pitchFamily="50" charset="-128"/>
              </a:rPr>
              <a:t>がこれらを吸収しつつあるという説が有力となっています。また、数十億年後には天の川銀河と合体すると考えられています。</a:t>
            </a:r>
          </a:p>
          <a:p>
            <a:pPr algn="l"/>
            <a:r>
              <a:rPr lang="ja-JP" altLang="en-US" b="1" i="0" dirty="0">
                <a:solidFill>
                  <a:srgbClr val="FF0000"/>
                </a:solidFill>
                <a:effectLst/>
                <a:latin typeface="Meiryo" panose="020B0604030504040204" pitchFamily="50" charset="-128"/>
                <a:ea typeface="Meiryo" panose="020B0604030504040204" pitchFamily="50" charset="-128"/>
              </a:rPr>
              <a:t>見つけ方</a:t>
            </a:r>
            <a:endParaRPr lang="en-US" altLang="ja-JP" b="1" i="0" dirty="0">
              <a:solidFill>
                <a:srgbClr val="FF0000"/>
              </a:solidFill>
              <a:effectLst/>
              <a:latin typeface="Meiryo" panose="020B0604030504040204" pitchFamily="50" charset="-128"/>
              <a:ea typeface="Meiryo" panose="020B0604030504040204" pitchFamily="50" charset="-128"/>
            </a:endParaRPr>
          </a:p>
          <a:p>
            <a:pPr algn="l"/>
            <a:endParaRPr lang="en-US" altLang="ja-JP" b="1" i="0" dirty="0">
              <a:solidFill>
                <a:srgbClr val="FF0000"/>
              </a:solidFill>
              <a:effectLst/>
              <a:latin typeface="Meiryo" panose="020B0604030504040204" pitchFamily="50" charset="-128"/>
              <a:ea typeface="Meiryo" panose="020B0604030504040204" pitchFamily="50" charset="-128"/>
            </a:endParaRPr>
          </a:p>
          <a:p>
            <a:r>
              <a:rPr lang="ja-JP" altLang="en-US" dirty="0">
                <a:effectLst/>
              </a:rPr>
              <a:t>ベスト</a:t>
            </a:r>
            <a:r>
              <a:rPr lang="en-US" altLang="ja-JP" dirty="0">
                <a:effectLst/>
              </a:rPr>
              <a:t>1</a:t>
            </a:r>
            <a:r>
              <a:rPr lang="ja-JP" altLang="en-US" dirty="0">
                <a:effectLst/>
              </a:rPr>
              <a:t>でかなり圧倒されてますが（笑）、第</a:t>
            </a:r>
            <a:r>
              <a:rPr lang="en-US" altLang="ja-JP" dirty="0">
                <a:effectLst/>
              </a:rPr>
              <a:t>2</a:t>
            </a:r>
            <a:r>
              <a:rPr lang="ja-JP" altLang="en-US" dirty="0">
                <a:effectLst/>
              </a:rPr>
              <a:t>位は？</a:t>
            </a:r>
            <a:r>
              <a:rPr lang="ja-JP" altLang="en-US" b="1" dirty="0">
                <a:effectLst/>
              </a:rPr>
              <a:t>平松：</a:t>
            </a:r>
            <a:r>
              <a:rPr lang="ja-JP" altLang="en-US" b="0" i="0" dirty="0">
                <a:effectLst/>
              </a:rPr>
              <a:t>惑星の誕生の現場は一撃で世界を変えるインパクトがありましたが、たくさんの成果が集まってじわじわ理解が深まっているのが遠くの銀河の研究です。アルマ望遠鏡によって</a:t>
            </a:r>
            <a:r>
              <a:rPr lang="en-US" altLang="ja-JP" b="0" i="0" dirty="0">
                <a:effectLst/>
              </a:rPr>
              <a:t>130</a:t>
            </a:r>
            <a:r>
              <a:rPr lang="ja-JP" altLang="en-US" b="0" i="0" dirty="0">
                <a:effectLst/>
              </a:rPr>
              <a:t>億光年を超える銀河、つまり</a:t>
            </a:r>
            <a:r>
              <a:rPr lang="en-US" altLang="ja-JP" b="0" i="0" dirty="0">
                <a:effectLst/>
              </a:rPr>
              <a:t>130</a:t>
            </a:r>
            <a:r>
              <a:rPr lang="ja-JP" altLang="en-US" b="0" i="0" dirty="0">
                <a:effectLst/>
              </a:rPr>
              <a:t>億年以上昔の銀河がたくさん見えてきた。</a:t>
            </a:r>
          </a:p>
          <a:p>
            <a:r>
              <a:rPr lang="en-US" altLang="ja-JP" dirty="0">
                <a:effectLst/>
              </a:rPr>
              <a:t>—</a:t>
            </a:r>
            <a:r>
              <a:rPr lang="ja-JP" altLang="en-US" dirty="0">
                <a:effectLst/>
              </a:rPr>
              <a:t>どんなことがわかってきましたか？</a:t>
            </a:r>
            <a:r>
              <a:rPr lang="ja-JP" altLang="en-US" b="1" dirty="0">
                <a:effectLst/>
              </a:rPr>
              <a:t>平松：</a:t>
            </a:r>
            <a:r>
              <a:rPr lang="ja-JP" altLang="en-US" b="0" i="0" dirty="0">
                <a:effectLst/>
              </a:rPr>
              <a:t>これまで思われていたよりも、銀河が「早く成熟する」ということです。つまり、宇宙が誕生してから</a:t>
            </a:r>
            <a:r>
              <a:rPr lang="en-US" altLang="ja-JP" b="0" i="0" dirty="0">
                <a:effectLst/>
              </a:rPr>
              <a:t>10</a:t>
            </a:r>
            <a:r>
              <a:rPr lang="ja-JP" altLang="en-US" b="0" i="0" dirty="0">
                <a:effectLst/>
              </a:rPr>
              <a:t>億年ぐらいしか経っていない銀河が、私たちがいる天の川銀河と同じように整然と回転していることがわかってきたんです。</a:t>
            </a:r>
          </a:p>
          <a:p>
            <a:pPr algn="l"/>
            <a:endParaRPr lang="ja-JP" altLang="en-US" b="1" i="0" dirty="0">
              <a:solidFill>
                <a:srgbClr val="FF0000"/>
              </a:solidFill>
              <a:effectLst/>
              <a:latin typeface="Meiryo" panose="020B0604030504040204" pitchFamily="50" charset="-128"/>
              <a:ea typeface="Meiryo" panose="020B0604030504040204" pitchFamily="50" charset="-128"/>
            </a:endParaRPr>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E55BAF99-145A-4A58-B71D-0DD6354E2CEA}" type="slidenum">
              <a:rPr lang="en-US" altLang="ja-JP" smtClean="0"/>
              <a:pPr/>
              <a:t>48</a:t>
            </a:fld>
            <a:endParaRPr lang="en-US" altLang="ja-JP" dirty="0"/>
          </a:p>
        </p:txBody>
      </p:sp>
    </p:spTree>
    <p:extLst>
      <p:ext uri="{BB962C8B-B14F-4D97-AF65-F5344CB8AC3E}">
        <p14:creationId xmlns:p14="http://schemas.microsoft.com/office/powerpoint/2010/main" val="26033701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観測の順番（理想）</a:t>
            </a:r>
            <a:endParaRPr kumimoji="1" lang="en-US" altLang="ja-JP" dirty="0"/>
          </a:p>
          <a:p>
            <a:r>
              <a:rPr kumimoji="1" lang="ja-JP" altLang="en-US" dirty="0"/>
              <a:t>（</a:t>
            </a:r>
            <a:r>
              <a:rPr kumimoji="1" lang="en-US" altLang="ja-JP" dirty="0"/>
              <a:t>1</a:t>
            </a:r>
            <a:r>
              <a:rPr kumimoji="1" lang="ja-JP" altLang="en-US" dirty="0"/>
              <a:t>）水星</a:t>
            </a:r>
            <a:endParaRPr kumimoji="1" lang="en-US" altLang="ja-JP" dirty="0"/>
          </a:p>
          <a:p>
            <a:r>
              <a:rPr kumimoji="1" lang="ja-JP" altLang="en-US" dirty="0"/>
              <a:t>（</a:t>
            </a:r>
            <a:r>
              <a:rPr kumimoji="1" lang="en-US" altLang="ja-JP" dirty="0"/>
              <a:t>2</a:t>
            </a:r>
            <a:r>
              <a:rPr kumimoji="1" lang="ja-JP" altLang="en-US" dirty="0"/>
              <a:t>）金星</a:t>
            </a:r>
            <a:endParaRPr kumimoji="1" lang="en-US" altLang="ja-JP" dirty="0"/>
          </a:p>
          <a:p>
            <a:r>
              <a:rPr kumimoji="1" lang="ja-JP" altLang="en-US" dirty="0"/>
              <a:t>（</a:t>
            </a:r>
            <a:r>
              <a:rPr kumimoji="1" lang="en-US" altLang="ja-JP" dirty="0"/>
              <a:t>3</a:t>
            </a:r>
            <a:r>
              <a:rPr kumimoji="1" lang="ja-JP" altLang="en-US" dirty="0"/>
              <a:t>）火星</a:t>
            </a:r>
            <a:endParaRPr kumimoji="1" lang="en-US" altLang="ja-JP" dirty="0"/>
          </a:p>
          <a:p>
            <a:r>
              <a:rPr kumimoji="1" lang="ja-JP" altLang="en-US" dirty="0"/>
              <a:t>（</a:t>
            </a:r>
            <a:r>
              <a:rPr kumimoji="1" lang="en-US" altLang="ja-JP" dirty="0"/>
              <a:t>4</a:t>
            </a:r>
          </a:p>
          <a:p>
            <a:endParaRPr kumimoji="1" lang="en-US" altLang="ja-JP" dirty="0"/>
          </a:p>
          <a:p>
            <a:r>
              <a:rPr lang="ja-JP" altLang="en-US" b="0" i="0" dirty="0">
                <a:solidFill>
                  <a:srgbClr val="000000"/>
                </a:solidFill>
                <a:effectLst/>
                <a:latin typeface="メイリオ" panose="020B0604030504040204" pitchFamily="50" charset="-128"/>
                <a:ea typeface="メイリオ" panose="020B0604030504040204" pitchFamily="50" charset="-128"/>
              </a:rPr>
              <a:t>　月は地球のまわりを、平均すると</a:t>
            </a:r>
            <a:r>
              <a:rPr lang="en-US" altLang="ja-JP" b="0" i="0" dirty="0">
                <a:solidFill>
                  <a:srgbClr val="000000"/>
                </a:solidFill>
                <a:effectLst/>
                <a:latin typeface="メイリオ" panose="020B0604030504040204" pitchFamily="50" charset="-128"/>
                <a:ea typeface="メイリオ" panose="020B0604030504040204" pitchFamily="50" charset="-128"/>
              </a:rPr>
              <a:t>29</a:t>
            </a:r>
            <a:r>
              <a:rPr lang="ja-JP" altLang="en-US" b="0" i="0" dirty="0">
                <a:solidFill>
                  <a:srgbClr val="000000"/>
                </a:solidFill>
                <a:effectLst/>
                <a:latin typeface="メイリオ" panose="020B0604030504040204" pitchFamily="50" charset="-128"/>
                <a:ea typeface="メイリオ" panose="020B0604030504040204" pitchFamily="50" charset="-128"/>
              </a:rPr>
              <a:t>．</a:t>
            </a:r>
            <a:r>
              <a:rPr lang="en-US" altLang="ja-JP" b="0" i="0" dirty="0">
                <a:solidFill>
                  <a:srgbClr val="000000"/>
                </a:solidFill>
                <a:effectLst/>
                <a:latin typeface="メイリオ" panose="020B0604030504040204" pitchFamily="50" charset="-128"/>
                <a:ea typeface="メイリオ" panose="020B0604030504040204" pitchFamily="50" charset="-128"/>
              </a:rPr>
              <a:t>5</a:t>
            </a:r>
            <a:r>
              <a:rPr lang="ja-JP" altLang="en-US" b="0" i="0" dirty="0">
                <a:solidFill>
                  <a:srgbClr val="000000"/>
                </a:solidFill>
                <a:effectLst/>
                <a:latin typeface="メイリオ" panose="020B0604030504040204" pitchFamily="50" charset="-128"/>
                <a:ea typeface="メイリオ" panose="020B0604030504040204" pitchFamily="50" charset="-128"/>
              </a:rPr>
              <a:t>日でひとまわりします。そこで新月から次の新月までは</a:t>
            </a:r>
            <a:r>
              <a:rPr lang="en-US" altLang="ja-JP" b="0" i="0" dirty="0">
                <a:solidFill>
                  <a:srgbClr val="000000"/>
                </a:solidFill>
                <a:effectLst/>
                <a:latin typeface="メイリオ" panose="020B0604030504040204" pitchFamily="50" charset="-128"/>
                <a:ea typeface="メイリオ" panose="020B0604030504040204" pitchFamily="50" charset="-128"/>
              </a:rPr>
              <a:t>29</a:t>
            </a:r>
            <a:r>
              <a:rPr lang="ja-JP" altLang="en-US" b="0" i="0" dirty="0">
                <a:solidFill>
                  <a:srgbClr val="000000"/>
                </a:solidFill>
                <a:effectLst/>
                <a:latin typeface="メイリオ" panose="020B0604030504040204" pitchFamily="50" charset="-128"/>
                <a:ea typeface="メイリオ" panose="020B0604030504040204" pitchFamily="50" charset="-128"/>
              </a:rPr>
              <a:t>．</a:t>
            </a:r>
            <a:r>
              <a:rPr lang="en-US" altLang="ja-JP" b="0" i="0" dirty="0">
                <a:solidFill>
                  <a:srgbClr val="000000"/>
                </a:solidFill>
                <a:effectLst/>
                <a:latin typeface="メイリオ" panose="020B0604030504040204" pitchFamily="50" charset="-128"/>
                <a:ea typeface="メイリオ" panose="020B0604030504040204" pitchFamily="50" charset="-128"/>
              </a:rPr>
              <a:t>5</a:t>
            </a:r>
            <a:r>
              <a:rPr lang="ja-JP" altLang="en-US" b="0" i="0" dirty="0">
                <a:solidFill>
                  <a:srgbClr val="000000"/>
                </a:solidFill>
                <a:effectLst/>
                <a:latin typeface="メイリオ" panose="020B0604030504040204" pitchFamily="50" charset="-128"/>
                <a:ea typeface="メイリオ" panose="020B0604030504040204" pitchFamily="50" charset="-128"/>
              </a:rPr>
              <a:t>日かかります。新月から数えた日数を月齢と言い、満月は月齢</a:t>
            </a:r>
            <a:r>
              <a:rPr lang="en-US" altLang="ja-JP" b="0" i="0" dirty="0">
                <a:solidFill>
                  <a:srgbClr val="000000"/>
                </a:solidFill>
                <a:effectLst/>
                <a:latin typeface="メイリオ" panose="020B0604030504040204" pitchFamily="50" charset="-128"/>
                <a:ea typeface="メイリオ" panose="020B0604030504040204" pitchFamily="50" charset="-128"/>
              </a:rPr>
              <a:t>14〜15</a:t>
            </a:r>
            <a:r>
              <a:rPr lang="ja-JP" altLang="en-US" b="0" i="0" dirty="0">
                <a:solidFill>
                  <a:srgbClr val="000000"/>
                </a:solidFill>
                <a:effectLst/>
                <a:latin typeface="メイリオ" panose="020B0604030504040204" pitchFamily="50" charset="-128"/>
                <a:ea typeface="メイリオ" panose="020B0604030504040204" pitchFamily="50" charset="-128"/>
              </a:rPr>
              <a:t>になります。</a:t>
            </a:r>
            <a:endParaRPr kumimoji="1" lang="en-US" altLang="ja-JP" b="0" i="0" dirty="0">
              <a:solidFill>
                <a:srgbClr val="000000"/>
              </a:solidFill>
              <a:effectLst/>
              <a:latin typeface="メイリオ" panose="020B0604030504040204" pitchFamily="50" charset="-128"/>
              <a:ea typeface="メイリオ" panose="020B0604030504040204" pitchFamily="50" charset="-128"/>
            </a:endParaRPr>
          </a:p>
          <a:p>
            <a:r>
              <a:rPr kumimoji="1" lang="ja-JP" altLang="en-US" dirty="0"/>
              <a:t>）月</a:t>
            </a:r>
            <a:endParaRPr kumimoji="1" lang="en-US" altLang="ja-JP" dirty="0"/>
          </a:p>
          <a:p>
            <a:r>
              <a:rPr lang="ja-JP" altLang="en-US" b="0" i="0" dirty="0">
                <a:solidFill>
                  <a:srgbClr val="000000"/>
                </a:solidFill>
                <a:effectLst/>
                <a:latin typeface="メイリオ" panose="020B0604030504040204" pitchFamily="50" charset="-128"/>
                <a:ea typeface="メイリオ" panose="020B0604030504040204" pitchFamily="50" charset="-128"/>
              </a:rPr>
              <a:t>月が地球を一ヶ月近くかけて一周するのに対し、地球（左の下の図の人の顔）は、１日でひとまわり（自転）します。そこで月も太陽のように１日で天地をぐるりとひとめぐりします。ただし、これは完全な１周にはなりません。人の顔が１周するあいだに、月のほうも</a:t>
            </a:r>
            <a:r>
              <a:rPr lang="en-US" altLang="ja-JP" b="0" i="0" dirty="0">
                <a:solidFill>
                  <a:srgbClr val="000000"/>
                </a:solidFill>
                <a:effectLst/>
                <a:latin typeface="メイリオ" panose="020B0604030504040204" pitchFamily="50" charset="-128"/>
                <a:ea typeface="メイリオ" panose="020B0604030504040204" pitchFamily="50" charset="-128"/>
              </a:rPr>
              <a:t>1</a:t>
            </a:r>
            <a:r>
              <a:rPr lang="ja-JP" altLang="en-US" b="0" i="0" dirty="0">
                <a:solidFill>
                  <a:srgbClr val="000000"/>
                </a:solidFill>
                <a:effectLst/>
                <a:latin typeface="メイリオ" panose="020B0604030504040204" pitchFamily="50" charset="-128"/>
                <a:ea typeface="メイリオ" panose="020B0604030504040204" pitchFamily="50" charset="-128"/>
              </a:rPr>
              <a:t>／</a:t>
            </a:r>
            <a:r>
              <a:rPr lang="en-US" altLang="ja-JP" b="0" i="0" dirty="0">
                <a:solidFill>
                  <a:srgbClr val="000000"/>
                </a:solidFill>
                <a:effectLst/>
                <a:latin typeface="メイリオ" panose="020B0604030504040204" pitchFamily="50" charset="-128"/>
                <a:ea typeface="メイリオ" panose="020B0604030504040204" pitchFamily="50" charset="-128"/>
              </a:rPr>
              <a:t>30</a:t>
            </a:r>
            <a:r>
              <a:rPr lang="ja-JP" altLang="en-US" b="0" i="0" dirty="0">
                <a:solidFill>
                  <a:srgbClr val="000000"/>
                </a:solidFill>
                <a:effectLst/>
                <a:latin typeface="メイリオ" panose="020B0604030504040204" pitchFamily="50" charset="-128"/>
                <a:ea typeface="メイリオ" panose="020B0604030504040204" pitchFamily="50" charset="-128"/>
              </a:rPr>
              <a:t>周ほど動いてしまうからです。その結果、毎日同じ時間に月を見ると、形とともに見える方向も少しずつずれてゆきます。</a:t>
            </a:r>
            <a:endParaRPr kumimoji="1" lang="en-US" altLang="ja-JP" dirty="0"/>
          </a:p>
        </p:txBody>
      </p:sp>
      <p:sp>
        <p:nvSpPr>
          <p:cNvPr id="4" name="スライド番号プレースホルダー 3"/>
          <p:cNvSpPr>
            <a:spLocks noGrp="1"/>
          </p:cNvSpPr>
          <p:nvPr>
            <p:ph type="sldNum" sz="quarter" idx="5"/>
          </p:nvPr>
        </p:nvSpPr>
        <p:spPr/>
        <p:txBody>
          <a:bodyPr/>
          <a:lstStyle/>
          <a:p>
            <a:fld id="{E55BAF99-145A-4A58-B71D-0DD6354E2CEA}" type="slidenum">
              <a:rPr lang="en-US" altLang="ja-JP" smtClean="0"/>
              <a:pPr/>
              <a:t>52</a:t>
            </a:fld>
            <a:endParaRPr lang="en-US" altLang="ja-JP" dirty="0"/>
          </a:p>
        </p:txBody>
      </p:sp>
    </p:spTree>
    <p:extLst>
      <p:ext uri="{BB962C8B-B14F-4D97-AF65-F5344CB8AC3E}">
        <p14:creationId xmlns:p14="http://schemas.microsoft.com/office/powerpoint/2010/main" val="42534231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0" i="0" dirty="0">
                <a:solidFill>
                  <a:srgbClr val="000000"/>
                </a:solidFill>
                <a:effectLst/>
                <a:latin typeface="メイリオ" panose="020B0604030504040204" pitchFamily="50" charset="-128"/>
                <a:ea typeface="メイリオ" panose="020B0604030504040204" pitchFamily="50" charset="-128"/>
              </a:rPr>
              <a:t>　月は地球のまわりを、平均すると</a:t>
            </a:r>
            <a:r>
              <a:rPr lang="en-US" altLang="ja-JP" b="0" i="0" dirty="0">
                <a:solidFill>
                  <a:srgbClr val="000000"/>
                </a:solidFill>
                <a:effectLst/>
                <a:latin typeface="メイリオ" panose="020B0604030504040204" pitchFamily="50" charset="-128"/>
                <a:ea typeface="メイリオ" panose="020B0604030504040204" pitchFamily="50" charset="-128"/>
              </a:rPr>
              <a:t>29</a:t>
            </a:r>
            <a:r>
              <a:rPr lang="ja-JP" altLang="en-US" b="0" i="0" dirty="0">
                <a:solidFill>
                  <a:srgbClr val="000000"/>
                </a:solidFill>
                <a:effectLst/>
                <a:latin typeface="メイリオ" panose="020B0604030504040204" pitchFamily="50" charset="-128"/>
                <a:ea typeface="メイリオ" panose="020B0604030504040204" pitchFamily="50" charset="-128"/>
              </a:rPr>
              <a:t>．</a:t>
            </a:r>
            <a:r>
              <a:rPr lang="en-US" altLang="ja-JP" b="0" i="0" dirty="0">
                <a:solidFill>
                  <a:srgbClr val="000000"/>
                </a:solidFill>
                <a:effectLst/>
                <a:latin typeface="メイリオ" panose="020B0604030504040204" pitchFamily="50" charset="-128"/>
                <a:ea typeface="メイリオ" panose="020B0604030504040204" pitchFamily="50" charset="-128"/>
              </a:rPr>
              <a:t>5</a:t>
            </a:r>
            <a:r>
              <a:rPr lang="ja-JP" altLang="en-US" b="0" i="0" dirty="0">
                <a:solidFill>
                  <a:srgbClr val="000000"/>
                </a:solidFill>
                <a:effectLst/>
                <a:latin typeface="メイリオ" panose="020B0604030504040204" pitchFamily="50" charset="-128"/>
                <a:ea typeface="メイリオ" panose="020B0604030504040204" pitchFamily="50" charset="-128"/>
              </a:rPr>
              <a:t>日でひとまわりします。そこで新月から次の新月までは</a:t>
            </a:r>
            <a:r>
              <a:rPr lang="en-US" altLang="ja-JP" b="0" i="0" dirty="0">
                <a:solidFill>
                  <a:srgbClr val="000000"/>
                </a:solidFill>
                <a:effectLst/>
                <a:latin typeface="メイリオ" panose="020B0604030504040204" pitchFamily="50" charset="-128"/>
                <a:ea typeface="メイリオ" panose="020B0604030504040204" pitchFamily="50" charset="-128"/>
              </a:rPr>
              <a:t>29</a:t>
            </a:r>
            <a:r>
              <a:rPr lang="ja-JP" altLang="en-US" b="0" i="0" dirty="0">
                <a:solidFill>
                  <a:srgbClr val="000000"/>
                </a:solidFill>
                <a:effectLst/>
                <a:latin typeface="メイリオ" panose="020B0604030504040204" pitchFamily="50" charset="-128"/>
                <a:ea typeface="メイリオ" panose="020B0604030504040204" pitchFamily="50" charset="-128"/>
              </a:rPr>
              <a:t>．</a:t>
            </a:r>
            <a:r>
              <a:rPr lang="en-US" altLang="ja-JP" b="0" i="0" dirty="0">
                <a:solidFill>
                  <a:srgbClr val="000000"/>
                </a:solidFill>
                <a:effectLst/>
                <a:latin typeface="メイリオ" panose="020B0604030504040204" pitchFamily="50" charset="-128"/>
                <a:ea typeface="メイリオ" panose="020B0604030504040204" pitchFamily="50" charset="-128"/>
              </a:rPr>
              <a:t>5</a:t>
            </a:r>
            <a:r>
              <a:rPr lang="ja-JP" altLang="en-US" b="0" i="0" dirty="0">
                <a:solidFill>
                  <a:srgbClr val="000000"/>
                </a:solidFill>
                <a:effectLst/>
                <a:latin typeface="メイリオ" panose="020B0604030504040204" pitchFamily="50" charset="-128"/>
                <a:ea typeface="メイリオ" panose="020B0604030504040204" pitchFamily="50" charset="-128"/>
              </a:rPr>
              <a:t>日かかります。新月から数えた日数を月齢と言い、満月は月齢</a:t>
            </a:r>
            <a:r>
              <a:rPr lang="en-US" altLang="ja-JP" b="0" i="0" dirty="0">
                <a:solidFill>
                  <a:srgbClr val="000000"/>
                </a:solidFill>
                <a:effectLst/>
                <a:latin typeface="メイリオ" panose="020B0604030504040204" pitchFamily="50" charset="-128"/>
                <a:ea typeface="メイリオ" panose="020B0604030504040204" pitchFamily="50" charset="-128"/>
              </a:rPr>
              <a:t>14〜15</a:t>
            </a:r>
            <a:r>
              <a:rPr lang="ja-JP" altLang="en-US" b="0" i="0" dirty="0">
                <a:solidFill>
                  <a:srgbClr val="000000"/>
                </a:solidFill>
                <a:effectLst/>
                <a:latin typeface="メイリオ" panose="020B0604030504040204" pitchFamily="50" charset="-128"/>
                <a:ea typeface="メイリオ" panose="020B0604030504040204" pitchFamily="50" charset="-128"/>
              </a:rPr>
              <a:t>になります。</a:t>
            </a:r>
            <a:endParaRPr kumimoji="1" lang="en-US" altLang="ja-JP" b="0" i="0" dirty="0">
              <a:solidFill>
                <a:srgbClr val="000000"/>
              </a:solidFill>
              <a:effectLst/>
              <a:latin typeface="メイリオ" panose="020B0604030504040204" pitchFamily="50" charset="-128"/>
              <a:ea typeface="メイリオ" panose="020B0604030504040204" pitchFamily="50" charset="-128"/>
            </a:endParaRPr>
          </a:p>
          <a:p>
            <a:r>
              <a:rPr kumimoji="1" lang="ja-JP" altLang="en-US" dirty="0"/>
              <a:t>）月</a:t>
            </a:r>
            <a:endParaRPr kumimoji="1" lang="en-US" altLang="ja-JP" dirty="0"/>
          </a:p>
          <a:p>
            <a:r>
              <a:rPr lang="ja-JP" altLang="en-US" b="0" i="0" dirty="0">
                <a:solidFill>
                  <a:srgbClr val="000000"/>
                </a:solidFill>
                <a:effectLst/>
                <a:latin typeface="メイリオ" panose="020B0604030504040204" pitchFamily="50" charset="-128"/>
                <a:ea typeface="メイリオ" panose="020B0604030504040204" pitchFamily="50" charset="-128"/>
              </a:rPr>
              <a:t>月が地球を一ヶ月近くかけて一周するのに対し、地球（左の下の図の人の顔）は、１日でひとまわり（自転）します。そこで月も太陽のように１日で天地をぐるりとひとめぐりします。ただし、これは完全な１周にはなりません。人の顔が１周するあいだに、月のほうも</a:t>
            </a:r>
            <a:r>
              <a:rPr lang="en-US" altLang="ja-JP" b="0" i="0" dirty="0">
                <a:solidFill>
                  <a:srgbClr val="000000"/>
                </a:solidFill>
                <a:effectLst/>
                <a:latin typeface="メイリオ" panose="020B0604030504040204" pitchFamily="50" charset="-128"/>
                <a:ea typeface="メイリオ" panose="020B0604030504040204" pitchFamily="50" charset="-128"/>
              </a:rPr>
              <a:t>1</a:t>
            </a:r>
            <a:r>
              <a:rPr lang="ja-JP" altLang="en-US" b="0" i="0" dirty="0">
                <a:solidFill>
                  <a:srgbClr val="000000"/>
                </a:solidFill>
                <a:effectLst/>
                <a:latin typeface="メイリオ" panose="020B0604030504040204" pitchFamily="50" charset="-128"/>
                <a:ea typeface="メイリオ" panose="020B0604030504040204" pitchFamily="50" charset="-128"/>
              </a:rPr>
              <a:t>／</a:t>
            </a:r>
            <a:r>
              <a:rPr lang="en-US" altLang="ja-JP" b="0" i="0" dirty="0">
                <a:solidFill>
                  <a:srgbClr val="000000"/>
                </a:solidFill>
                <a:effectLst/>
                <a:latin typeface="メイリオ" panose="020B0604030504040204" pitchFamily="50" charset="-128"/>
                <a:ea typeface="メイリオ" panose="020B0604030504040204" pitchFamily="50" charset="-128"/>
              </a:rPr>
              <a:t>30</a:t>
            </a:r>
            <a:r>
              <a:rPr lang="ja-JP" altLang="en-US" b="0" i="0" dirty="0">
                <a:solidFill>
                  <a:srgbClr val="000000"/>
                </a:solidFill>
                <a:effectLst/>
                <a:latin typeface="メイリオ" panose="020B0604030504040204" pitchFamily="50" charset="-128"/>
                <a:ea typeface="メイリオ" panose="020B0604030504040204" pitchFamily="50" charset="-128"/>
              </a:rPr>
              <a:t>周ほど動いてしまうからです。その結果、毎日同じ時間に月を見ると、形とともに見える方向も少しずつずれてゆきます。</a:t>
            </a:r>
            <a:endParaRPr kumimoji="1" lang="en-US" altLang="ja-JP" dirty="0"/>
          </a:p>
          <a:p>
            <a:pPr algn="l"/>
            <a:endParaRPr kumimoji="1" lang="en-US" altLang="ja-JP" dirty="0"/>
          </a:p>
        </p:txBody>
      </p:sp>
      <p:sp>
        <p:nvSpPr>
          <p:cNvPr id="4" name="スライド番号プレースホルダー 3"/>
          <p:cNvSpPr>
            <a:spLocks noGrp="1"/>
          </p:cNvSpPr>
          <p:nvPr>
            <p:ph type="sldNum" sz="quarter" idx="5"/>
          </p:nvPr>
        </p:nvSpPr>
        <p:spPr/>
        <p:txBody>
          <a:bodyPr/>
          <a:lstStyle/>
          <a:p>
            <a:fld id="{E55BAF99-145A-4A58-B71D-0DD6354E2CEA}" type="slidenum">
              <a:rPr lang="en-US" altLang="ja-JP" smtClean="0"/>
              <a:pPr/>
              <a:t>53</a:t>
            </a:fld>
            <a:endParaRPr lang="en-US" altLang="ja-JP" dirty="0"/>
          </a:p>
        </p:txBody>
      </p:sp>
    </p:spTree>
    <p:extLst>
      <p:ext uri="{BB962C8B-B14F-4D97-AF65-F5344CB8AC3E}">
        <p14:creationId xmlns:p14="http://schemas.microsoft.com/office/powerpoint/2010/main" val="26790552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E55BAF99-145A-4A58-B71D-0DD6354E2CEA}" type="slidenum">
              <a:rPr lang="en-US" altLang="ja-JP" smtClean="0"/>
              <a:pPr/>
              <a:t>54</a:t>
            </a:fld>
            <a:endParaRPr lang="en-US" altLang="ja-JP" dirty="0"/>
          </a:p>
        </p:txBody>
      </p:sp>
    </p:spTree>
    <p:extLst>
      <p:ext uri="{BB962C8B-B14F-4D97-AF65-F5344CB8AC3E}">
        <p14:creationId xmlns:p14="http://schemas.microsoft.com/office/powerpoint/2010/main" val="18381062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1</a:t>
            </a:r>
            <a:r>
              <a:rPr kumimoji="1" lang="ja-JP" altLang="en-US" dirty="0"/>
              <a:t>年後の</a:t>
            </a:r>
            <a:r>
              <a:rPr kumimoji="1" lang="en-US" altLang="ja-JP" dirty="0"/>
              <a:t>8</a:t>
            </a:r>
            <a:r>
              <a:rPr kumimoji="1" lang="ja-JP" altLang="en-US" dirty="0"/>
              <a:t>月</a:t>
            </a:r>
            <a:r>
              <a:rPr kumimoji="1" lang="en-US" altLang="ja-JP" dirty="0"/>
              <a:t>10</a:t>
            </a:r>
            <a:r>
              <a:rPr kumimoji="1" lang="ja-JP" altLang="en-US" dirty="0"/>
              <a:t>日は月齢が　約</a:t>
            </a:r>
            <a:r>
              <a:rPr kumimoji="1" lang="en-US" altLang="ja-JP" dirty="0"/>
              <a:t>16</a:t>
            </a:r>
            <a:r>
              <a:rPr kumimoji="1" lang="ja-JP" altLang="en-US" dirty="0"/>
              <a:t>と満月</a:t>
            </a:r>
            <a:r>
              <a:rPr kumimoji="1" lang="en-US" altLang="ja-JP" dirty="0"/>
              <a:t>+α</a:t>
            </a:r>
            <a:r>
              <a:rPr kumimoji="1" lang="ja-JP" altLang="en-US" dirty="0"/>
              <a:t>　になる。またおとめ座付近にはいない。→みずがめ座</a:t>
            </a:r>
            <a:endParaRPr kumimoji="1" lang="en-US" altLang="ja-JP" dirty="0"/>
          </a:p>
          <a:p>
            <a:r>
              <a:rPr kumimoji="1" lang="ja-JP" altLang="en-US" dirty="0"/>
              <a:t>少し前の</a:t>
            </a:r>
            <a:r>
              <a:rPr kumimoji="1" lang="en-US" altLang="ja-JP" dirty="0"/>
              <a:t>7</a:t>
            </a:r>
            <a:r>
              <a:rPr kumimoji="1" lang="ja-JP" altLang="en-US" dirty="0"/>
              <a:t>月</a:t>
            </a:r>
            <a:r>
              <a:rPr kumimoji="1" lang="en-US" altLang="ja-JP" dirty="0"/>
              <a:t>31</a:t>
            </a:r>
            <a:r>
              <a:rPr kumimoji="1" lang="ja-JP" altLang="en-US" dirty="0"/>
              <a:t>日の上弦の月にスピカは月の近くにいる。→</a:t>
            </a:r>
            <a:r>
              <a:rPr kumimoji="1" lang="en-US" altLang="ja-JP" dirty="0"/>
              <a:t>7</a:t>
            </a:r>
            <a:r>
              <a:rPr kumimoji="1" lang="ja-JP" altLang="en-US" dirty="0"/>
              <a:t>月</a:t>
            </a:r>
            <a:r>
              <a:rPr kumimoji="1" lang="en-US" altLang="ja-JP" dirty="0"/>
              <a:t>31</a:t>
            </a:r>
            <a:r>
              <a:rPr kumimoji="1" lang="ja-JP" altLang="en-US" dirty="0"/>
              <a:t>日の星空</a:t>
            </a:r>
            <a:endParaRPr kumimoji="1" lang="en-US" altLang="ja-JP" dirty="0"/>
          </a:p>
          <a:p>
            <a:r>
              <a:rPr kumimoji="1" lang="ja-JP" altLang="en-US" dirty="0"/>
              <a:t>スピカ付近の月齢　約</a:t>
            </a:r>
            <a:r>
              <a:rPr kumimoji="1" lang="en-US" altLang="ja-JP" dirty="0"/>
              <a:t>6</a:t>
            </a:r>
            <a:r>
              <a:rPr kumimoji="1" lang="ja-JP" altLang="en-US" dirty="0"/>
              <a:t>の月は、</a:t>
            </a:r>
            <a:r>
              <a:rPr kumimoji="1" lang="en-US" altLang="ja-JP" dirty="0"/>
              <a:t>19</a:t>
            </a:r>
            <a:r>
              <a:rPr kumimoji="1" lang="ja-JP" altLang="en-US" dirty="0"/>
              <a:t>：</a:t>
            </a:r>
            <a:r>
              <a:rPr kumimoji="1" lang="en-US" altLang="ja-JP" dirty="0"/>
              <a:t>30</a:t>
            </a:r>
            <a:r>
              <a:rPr kumimoji="1" lang="ja-JP" altLang="en-US" dirty="0"/>
              <a:t>で空はまだ明るい。南西の空の中心にスピカがある。</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E55BAF99-145A-4A58-B71D-0DD6354E2CEA}" type="slidenum">
              <a:rPr lang="en-US" altLang="ja-JP" smtClean="0"/>
              <a:pPr/>
              <a:t>55</a:t>
            </a:fld>
            <a:endParaRPr lang="en-US" altLang="ja-JP" dirty="0"/>
          </a:p>
        </p:txBody>
      </p:sp>
    </p:spTree>
    <p:extLst>
      <p:ext uri="{BB962C8B-B14F-4D97-AF65-F5344CB8AC3E}">
        <p14:creationId xmlns:p14="http://schemas.microsoft.com/office/powerpoint/2010/main" val="405885024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１．全天　</a:t>
            </a:r>
            <a:r>
              <a:rPr kumimoji="1" lang="en-US" altLang="ja-JP" dirty="0"/>
              <a:t>6000</a:t>
            </a:r>
            <a:r>
              <a:rPr kumimoji="1" lang="ja-JP" altLang="en-US" dirty="0"/>
              <a:t>個</a:t>
            </a:r>
            <a:endParaRPr kumimoji="1" lang="en-US" altLang="ja-JP" dirty="0"/>
          </a:p>
          <a:p>
            <a:r>
              <a:rPr kumimoji="1" lang="ja-JP" altLang="en-US" dirty="0"/>
              <a:t>２．</a:t>
            </a:r>
            <a:r>
              <a:rPr kumimoji="1" lang="en-US" altLang="ja-JP" dirty="0"/>
              <a:t>A</a:t>
            </a:r>
            <a:r>
              <a:rPr kumimoji="1" lang="ja-JP" altLang="en-US" dirty="0"/>
              <a:t>ある瞬間に月が恒星を隠す割合。　全天</a:t>
            </a:r>
            <a:r>
              <a:rPr kumimoji="1" lang="en-US" altLang="ja-JP" dirty="0"/>
              <a:t>6000</a:t>
            </a:r>
            <a:r>
              <a:rPr kumimoji="1" lang="ja-JP" altLang="en-US" dirty="0"/>
              <a:t>個の中で月の直径は</a:t>
            </a:r>
            <a:r>
              <a:rPr kumimoji="1" lang="en-US" altLang="ja-JP" dirty="0"/>
              <a:t>0.5</a:t>
            </a:r>
            <a:r>
              <a:rPr kumimoji="1" lang="ja-JP" altLang="en-US" dirty="0"/>
              <a:t>度</a:t>
            </a:r>
            <a:r>
              <a:rPr kumimoji="1" lang="en-US" altLang="ja-JP" dirty="0"/>
              <a:t>(30</a:t>
            </a:r>
            <a:r>
              <a:rPr kumimoji="1" lang="ja-JP" altLang="en-US" dirty="0"/>
              <a:t>秒</a:t>
            </a:r>
            <a:r>
              <a:rPr kumimoji="1" lang="en-US" altLang="ja-JP" dirty="0"/>
              <a:t>)</a:t>
            </a:r>
            <a:r>
              <a:rPr kumimoji="1" lang="ja-JP" altLang="en-US" dirty="0"/>
              <a:t>で　</a:t>
            </a:r>
            <a:r>
              <a:rPr kumimoji="1" lang="en-US" altLang="ja-JP" dirty="0"/>
              <a:t>1/200,0000</a:t>
            </a:r>
            <a:r>
              <a:rPr kumimoji="1" lang="ja-JP" altLang="en-US" dirty="0"/>
              <a:t>　</a:t>
            </a:r>
            <a:r>
              <a:rPr kumimoji="1" lang="en-US" altLang="ja-JP" dirty="0"/>
              <a:t>20</a:t>
            </a:r>
            <a:r>
              <a:rPr kumimoji="1" lang="ja-JP" altLang="en-US" dirty="0"/>
              <a:t>万分の１　）</a:t>
            </a:r>
            <a:endParaRPr kumimoji="1" lang="en-US" altLang="ja-JP" dirty="0"/>
          </a:p>
          <a:p>
            <a:r>
              <a:rPr kumimoji="1" lang="ja-JP" altLang="en-US" dirty="0"/>
              <a:t>　　　→ある瞬間では月の中に　</a:t>
            </a:r>
            <a:r>
              <a:rPr kumimoji="1" lang="en-US" altLang="ja-JP" dirty="0"/>
              <a:t>0.03</a:t>
            </a:r>
            <a:r>
              <a:rPr kumimoji="1" lang="ja-JP" altLang="en-US" dirty="0"/>
              <a:t>個の恒星がある。　</a:t>
            </a:r>
            <a:endParaRPr kumimoji="1" lang="en-US" altLang="ja-JP" dirty="0"/>
          </a:p>
          <a:p>
            <a:r>
              <a:rPr kumimoji="1" lang="en-US" altLang="ja-JP" dirty="0"/>
              <a:t>3</a:t>
            </a:r>
            <a:r>
              <a:rPr kumimoji="1" lang="ja-JP" altLang="en-US" dirty="0"/>
              <a:t>．月は</a:t>
            </a:r>
            <a:r>
              <a:rPr kumimoji="1" lang="en-US" altLang="ja-JP" dirty="0"/>
              <a:t>1</a:t>
            </a:r>
            <a:r>
              <a:rPr kumimoji="1" lang="ja-JP" altLang="en-US" dirty="0"/>
              <a:t>時間に</a:t>
            </a:r>
            <a:r>
              <a:rPr kumimoji="1" lang="en-US" altLang="ja-JP" dirty="0"/>
              <a:t>30</a:t>
            </a:r>
            <a:r>
              <a:rPr kumimoji="1" lang="ja-JP" altLang="en-US" dirty="0"/>
              <a:t>秒　東へ動く。→約</a:t>
            </a:r>
            <a:r>
              <a:rPr kumimoji="1" lang="en-US" altLang="ja-JP" dirty="0"/>
              <a:t>30</a:t>
            </a:r>
            <a:r>
              <a:rPr kumimoji="1" lang="ja-JP" altLang="en-US" dirty="0"/>
              <a:t>時間に１個の恒星が通過する。</a:t>
            </a:r>
            <a:endParaRPr kumimoji="1" lang="en-US" altLang="ja-JP" dirty="0"/>
          </a:p>
          <a:p>
            <a:r>
              <a:rPr kumimoji="1" lang="ja-JP" altLang="en-US" dirty="0"/>
              <a:t>４．満月の時は、夕方から明け方まで地球から見える。新月の時は、殆ど、見えない。上弦、下弦の月は夜の半分しか見えない。</a:t>
            </a:r>
            <a:endParaRPr kumimoji="1" lang="en-US" altLang="ja-JP" dirty="0"/>
          </a:p>
          <a:p>
            <a:r>
              <a:rPr kumimoji="1" lang="ja-JP" altLang="en-US" dirty="0"/>
              <a:t>従って、平均すると</a:t>
            </a:r>
            <a:r>
              <a:rPr kumimoji="1" lang="en-US" altLang="ja-JP" dirty="0"/>
              <a:t>1/4</a:t>
            </a:r>
            <a:r>
              <a:rPr kumimoji="1" lang="ja-JP" altLang="en-US" dirty="0"/>
              <a:t>しか実際には見えない。→</a:t>
            </a:r>
            <a:r>
              <a:rPr kumimoji="1" lang="en-US" altLang="ja-JP" dirty="0"/>
              <a:t>30</a:t>
            </a:r>
            <a:r>
              <a:rPr kumimoji="1" lang="ja-JP" altLang="en-US" dirty="0"/>
              <a:t>時間</a:t>
            </a:r>
            <a:r>
              <a:rPr kumimoji="1" lang="en-US" altLang="ja-JP" dirty="0"/>
              <a:t>×4=120</a:t>
            </a:r>
            <a:r>
              <a:rPr kumimoji="1" lang="ja-JP" altLang="en-US" dirty="0"/>
              <a:t>時間に１回となる。</a:t>
            </a:r>
            <a:endParaRPr kumimoji="1" lang="en-US" altLang="ja-JP" dirty="0"/>
          </a:p>
          <a:p>
            <a:r>
              <a:rPr kumimoji="1" lang="ja-JP" altLang="en-US" dirty="0"/>
              <a:t>５．１２０時間</a:t>
            </a:r>
            <a:r>
              <a:rPr kumimoji="1" lang="en-US" altLang="ja-JP" dirty="0"/>
              <a:t>/</a:t>
            </a:r>
            <a:r>
              <a:rPr kumimoji="1" lang="ja-JP" altLang="en-US" dirty="0"/>
              <a:t>２４</a:t>
            </a:r>
            <a:r>
              <a:rPr kumimoji="1" lang="en-US" altLang="ja-JP" dirty="0"/>
              <a:t>=</a:t>
            </a:r>
            <a:r>
              <a:rPr kumimoji="1" lang="ja-JP" altLang="en-US" dirty="0"/>
              <a:t>５日　５日に１回→７３回</a:t>
            </a:r>
            <a:r>
              <a:rPr kumimoji="1" lang="en-US" altLang="ja-JP" dirty="0"/>
              <a:t>/</a:t>
            </a:r>
            <a:r>
              <a:rPr kumimoji="1" lang="ja-JP" altLang="en-US" dirty="0"/>
              <a:t>年。　理論的には、約７３の星が１年の間に隠されている。</a:t>
            </a:r>
            <a:endParaRPr kumimoji="1" lang="en-US" altLang="ja-JP" dirty="0"/>
          </a:p>
          <a:p>
            <a:r>
              <a:rPr kumimoji="1" lang="ja-JP" altLang="en-US" dirty="0"/>
              <a:t>６．その内、昼間は見えないので　</a:t>
            </a:r>
            <a:r>
              <a:rPr kumimoji="1" lang="en-US" altLang="ja-JP" dirty="0"/>
              <a:t>73/2=36</a:t>
            </a:r>
            <a:r>
              <a:rPr kumimoji="1" lang="ja-JP" altLang="en-US" dirty="0"/>
              <a:t>　</a:t>
            </a:r>
            <a:endParaRPr kumimoji="1" lang="en-US" altLang="ja-JP" dirty="0"/>
          </a:p>
          <a:p>
            <a:r>
              <a:rPr kumimoji="1" lang="ja-JP" altLang="en-US" dirty="0"/>
              <a:t>７．実際には、１等星に隠される恒星は　スピカ、アンタレス、アルデバラン、レグルスの４個のみ。</a:t>
            </a:r>
            <a:endParaRPr kumimoji="1" lang="en-US" altLang="ja-JP" dirty="0"/>
          </a:p>
          <a:p>
            <a:r>
              <a:rPr kumimoji="1" lang="ja-JP" altLang="en-US" dirty="0"/>
              <a:t>　　約</a:t>
            </a:r>
            <a:r>
              <a:rPr kumimoji="1" lang="en-US" altLang="ja-JP" dirty="0"/>
              <a:t>19</a:t>
            </a:r>
            <a:r>
              <a:rPr kumimoji="1" lang="ja-JP" altLang="en-US" dirty="0"/>
              <a:t>年で月は同じ場所に戻ってくる。たとえば１等星のひとつ　アルデバランは、数年の間に、数回、星食がある。しかし次第に軌道がずれていく。その後、約</a:t>
            </a:r>
            <a:r>
              <a:rPr kumimoji="1" lang="en-US" altLang="ja-JP" dirty="0"/>
              <a:t>19</a:t>
            </a:r>
            <a:r>
              <a:rPr kumimoji="1" lang="ja-JP" altLang="en-US" dirty="0"/>
              <a:t>年の先まで、星食はない。</a:t>
            </a:r>
            <a:endParaRPr kumimoji="1" lang="en-US" altLang="ja-JP" dirty="0"/>
          </a:p>
          <a:p>
            <a:endParaRPr kumimoji="1" lang="en-US" altLang="ja-JP" dirty="0"/>
          </a:p>
          <a:p>
            <a:endParaRPr kumimoji="1" lang="en-US" altLang="ja-JP" dirty="0"/>
          </a:p>
          <a:p>
            <a:endParaRPr kumimoji="1" lang="en-US" altLang="ja-JP" dirty="0"/>
          </a:p>
          <a:p>
            <a:r>
              <a:rPr kumimoji="1" lang="ja-JP" altLang="en-US" dirty="0"/>
              <a:t>天文年鑑に掲載されているデータは約</a:t>
            </a:r>
            <a:r>
              <a:rPr kumimoji="1" lang="en-US" altLang="ja-JP" dirty="0"/>
              <a:t>10</a:t>
            </a:r>
            <a:r>
              <a:rPr kumimoji="1" lang="ja-JP" altLang="en-US" dirty="0"/>
              <a:t>事例程度。条件の良いものだけが記載。</a:t>
            </a:r>
            <a:endParaRPr kumimoji="1" lang="en-US" altLang="ja-JP" dirty="0"/>
          </a:p>
          <a:p>
            <a:endParaRPr kumimoji="1" lang="en-US" altLang="ja-JP" dirty="0"/>
          </a:p>
          <a:p>
            <a:r>
              <a:rPr kumimoji="1" lang="ja-JP" altLang="en-US" dirty="0"/>
              <a:t>月の通り道　約</a:t>
            </a:r>
            <a:r>
              <a:rPr kumimoji="1" lang="en-US" altLang="ja-JP" dirty="0"/>
              <a:t>9</a:t>
            </a:r>
            <a:r>
              <a:rPr kumimoji="1" lang="ja-JP" altLang="en-US" dirty="0"/>
              <a:t>％→　</a:t>
            </a:r>
            <a:r>
              <a:rPr kumimoji="1" lang="en-US" altLang="ja-JP" dirty="0"/>
              <a:t>540</a:t>
            </a:r>
            <a:r>
              <a:rPr kumimoji="1" lang="ja-JP" altLang="en-US" dirty="0"/>
              <a:t>個</a:t>
            </a:r>
            <a:endParaRPr kumimoji="1" lang="en-US" altLang="ja-JP" dirty="0"/>
          </a:p>
          <a:p>
            <a:r>
              <a:rPr kumimoji="1" lang="ja-JP" altLang="en-US" dirty="0"/>
              <a:t>３．１日に見える星→　→</a:t>
            </a:r>
            <a:r>
              <a:rPr kumimoji="1" lang="en-US" altLang="ja-JP" dirty="0"/>
              <a:t>1</a:t>
            </a:r>
            <a:r>
              <a:rPr kumimoji="1" lang="ja-JP" altLang="en-US" dirty="0"/>
              <a:t>日に約</a:t>
            </a:r>
            <a:r>
              <a:rPr kumimoji="1" lang="en-US" altLang="ja-JP" dirty="0"/>
              <a:t>50</a:t>
            </a:r>
            <a:r>
              <a:rPr kumimoji="1" lang="ja-JP" altLang="en-US" dirty="0"/>
              <a:t>分　動く　　</a:t>
            </a:r>
            <a:r>
              <a:rPr kumimoji="1" lang="en-US" altLang="ja-JP" dirty="0"/>
              <a:t>540</a:t>
            </a:r>
            <a:r>
              <a:rPr kumimoji="1" lang="ja-JP" altLang="en-US" dirty="0"/>
              <a:t>個</a:t>
            </a:r>
            <a:r>
              <a:rPr kumimoji="1" lang="en-US" altLang="ja-JP" dirty="0"/>
              <a:t>/25=21</a:t>
            </a:r>
            <a:r>
              <a:rPr kumimoji="1" lang="ja-JP" altLang="en-US" dirty="0"/>
              <a:t>個</a:t>
            </a:r>
            <a:endParaRPr kumimoji="1" lang="en-US" altLang="ja-JP" dirty="0"/>
          </a:p>
          <a:p>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E55BAF99-145A-4A58-B71D-0DD6354E2CEA}" type="slidenum">
              <a:rPr lang="en-US" altLang="ja-JP" smtClean="0"/>
              <a:pPr/>
              <a:t>56</a:t>
            </a:fld>
            <a:endParaRPr lang="en-US" altLang="ja-JP" dirty="0"/>
          </a:p>
        </p:txBody>
      </p:sp>
    </p:spTree>
    <p:extLst>
      <p:ext uri="{BB962C8B-B14F-4D97-AF65-F5344CB8AC3E}">
        <p14:creationId xmlns:p14="http://schemas.microsoft.com/office/powerpoint/2010/main" val="33479021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buFont typeface="Arial" panose="020B0604020202020204" pitchFamily="34" charset="0"/>
              <a:buChar char="•"/>
            </a:pPr>
            <a:r>
              <a:rPr lang="ja-JP" altLang="en-US" b="0" i="0" dirty="0">
                <a:solidFill>
                  <a:srgbClr val="000000"/>
                </a:solidFill>
                <a:effectLst/>
                <a:latin typeface="Meiryo" panose="020B0604030504040204" pitchFamily="50" charset="-128"/>
                <a:ea typeface="Meiryo" panose="020B0604030504040204" pitchFamily="50" charset="-128"/>
              </a:rPr>
              <a:t>南中高度は月の赤緯</a:t>
            </a:r>
            <a:r>
              <a:rPr lang="en-US" altLang="ja-JP" b="0" i="0" dirty="0">
                <a:solidFill>
                  <a:srgbClr val="000000"/>
                </a:solidFill>
                <a:effectLst/>
                <a:latin typeface="Meiryo" panose="020B0604030504040204" pitchFamily="50" charset="-128"/>
                <a:ea typeface="Meiryo" panose="020B0604030504040204" pitchFamily="50" charset="-128"/>
              </a:rPr>
              <a:t>(</a:t>
            </a:r>
            <a:r>
              <a:rPr lang="ja-JP" altLang="en-US" b="0" i="0" dirty="0">
                <a:solidFill>
                  <a:srgbClr val="000000"/>
                </a:solidFill>
                <a:effectLst/>
                <a:latin typeface="Meiryo" panose="020B0604030504040204" pitchFamily="50" charset="-128"/>
                <a:ea typeface="Meiryo" panose="020B0604030504040204" pitchFamily="50" charset="-128"/>
              </a:rPr>
              <a:t>とその場所の緯度</a:t>
            </a:r>
            <a:r>
              <a:rPr lang="en-US" altLang="ja-JP" b="0" i="0" dirty="0">
                <a:solidFill>
                  <a:srgbClr val="000000"/>
                </a:solidFill>
                <a:effectLst/>
                <a:latin typeface="Meiryo" panose="020B0604030504040204" pitchFamily="50" charset="-128"/>
                <a:ea typeface="Meiryo" panose="020B0604030504040204" pitchFamily="50" charset="-128"/>
              </a:rPr>
              <a:t>)</a:t>
            </a:r>
            <a:r>
              <a:rPr lang="ja-JP" altLang="en-US" b="0" i="0" dirty="0">
                <a:solidFill>
                  <a:srgbClr val="000000"/>
                </a:solidFill>
                <a:effectLst/>
                <a:latin typeface="Meiryo" panose="020B0604030504040204" pitchFamily="50" charset="-128"/>
                <a:ea typeface="Meiryo" panose="020B0604030504040204" pitchFamily="50" charset="-128"/>
              </a:rPr>
              <a:t>で決まります。月赤緯がどれだけ変動するかは</a:t>
            </a:r>
            <a:r>
              <a:rPr lang="ja-JP" altLang="en-US" b="0" i="0" u="none" strike="noStrike" dirty="0">
                <a:solidFill>
                  <a:srgbClr val="0044CC"/>
                </a:solidFill>
                <a:effectLst/>
                <a:latin typeface="Meiryo" panose="020B0604030504040204" pitchFamily="50" charset="-128"/>
                <a:ea typeface="Meiryo" panose="020B0604030504040204" pitchFamily="50" charset="-128"/>
                <a:hlinkClick r:id="rId3" tooltip="月の公転運動/最北と最南"/>
              </a:rPr>
              <a:t>月軌道の赤道に対する傾き</a:t>
            </a:r>
            <a:r>
              <a:rPr lang="ja-JP" altLang="en-US" b="0" i="0" dirty="0">
                <a:solidFill>
                  <a:srgbClr val="000000"/>
                </a:solidFill>
                <a:effectLst/>
                <a:latin typeface="Meiryo" panose="020B0604030504040204" pitchFamily="50" charset="-128"/>
                <a:ea typeface="Meiryo" panose="020B0604030504040204" pitchFamily="50" charset="-128"/>
              </a:rPr>
              <a:t>に依存し、約</a:t>
            </a:r>
            <a:r>
              <a:rPr lang="en-US" altLang="ja-JP" b="0" i="0" dirty="0">
                <a:solidFill>
                  <a:srgbClr val="000000"/>
                </a:solidFill>
                <a:effectLst/>
                <a:latin typeface="Meiryo" panose="020B0604030504040204" pitchFamily="50" charset="-128"/>
                <a:ea typeface="Meiryo" panose="020B0604030504040204" pitchFamily="50" charset="-128"/>
              </a:rPr>
              <a:t>18.6</a:t>
            </a:r>
            <a:r>
              <a:rPr lang="ja-JP" altLang="en-US" b="0" i="0" dirty="0">
                <a:solidFill>
                  <a:srgbClr val="000000"/>
                </a:solidFill>
                <a:effectLst/>
                <a:latin typeface="Meiryo" panose="020B0604030504040204" pitchFamily="50" charset="-128"/>
                <a:ea typeface="Meiryo" panose="020B0604030504040204" pitchFamily="50" charset="-128"/>
              </a:rPr>
              <a:t>年周期で変動します。</a:t>
            </a:r>
          </a:p>
          <a:p>
            <a:pPr algn="l">
              <a:buFont typeface="Arial" panose="020B0604020202020204" pitchFamily="34" charset="0"/>
              <a:buChar char="•"/>
            </a:pPr>
            <a:r>
              <a:rPr lang="ja-JP" altLang="en-US" b="0" i="0" dirty="0">
                <a:solidFill>
                  <a:srgbClr val="000000"/>
                </a:solidFill>
                <a:effectLst/>
                <a:latin typeface="Meiryo" panose="020B0604030504040204" pitchFamily="50" charset="-128"/>
                <a:ea typeface="Meiryo" panose="020B0604030504040204" pitchFamily="50" charset="-128"/>
              </a:rPr>
              <a:t>夏至付近の満月や冬至付近の満月だけを取り出すと、この周期変動がはっきりと見えてきます。</a:t>
            </a:r>
          </a:p>
          <a:p>
            <a:pPr algn="l">
              <a:buFont typeface="Arial" panose="020B0604020202020204" pitchFamily="34" charset="0"/>
              <a:buChar char="•"/>
            </a:pPr>
            <a:r>
              <a:rPr lang="ja-JP" altLang="en-US" b="0" i="0" u="none" strike="noStrike" dirty="0">
                <a:solidFill>
                  <a:srgbClr val="0044CC"/>
                </a:solidFill>
                <a:effectLst/>
                <a:latin typeface="Meiryo" panose="020B0604030504040204" pitchFamily="50" charset="-128"/>
                <a:ea typeface="Meiryo" panose="020B0604030504040204" pitchFamily="50" charset="-128"/>
                <a:hlinkClick r:id="rId4" tooltip="月の出入りと南中/出入り方位"/>
              </a:rPr>
              <a:t>出入り方位</a:t>
            </a:r>
            <a:r>
              <a:rPr lang="ja-JP" altLang="en-US" b="0" i="0" dirty="0">
                <a:solidFill>
                  <a:srgbClr val="000000"/>
                </a:solidFill>
                <a:effectLst/>
                <a:latin typeface="Meiryo" panose="020B0604030504040204" pitchFamily="50" charset="-128"/>
                <a:ea typeface="Meiryo" panose="020B0604030504040204" pitchFamily="50" charset="-128"/>
              </a:rPr>
              <a:t>も同様の周期変動を見せます。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E55BAF99-145A-4A58-B71D-0DD6354E2CEA}" type="slidenum">
              <a:rPr lang="en-US" altLang="ja-JP" smtClean="0"/>
              <a:pPr/>
              <a:t>57</a:t>
            </a:fld>
            <a:endParaRPr lang="en-US" altLang="ja-JP" dirty="0"/>
          </a:p>
        </p:txBody>
      </p:sp>
    </p:spTree>
    <p:extLst>
      <p:ext uri="{BB962C8B-B14F-4D97-AF65-F5344CB8AC3E}">
        <p14:creationId xmlns:p14="http://schemas.microsoft.com/office/powerpoint/2010/main" val="22921811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br>
              <a:rPr lang="ja-JP" altLang="en-US" dirty="0"/>
            </a:br>
            <a:r>
              <a:rPr lang="ja-JP" altLang="en-US" dirty="0">
                <a:effectLst/>
                <a:latin typeface="Osaka"/>
              </a:rPr>
              <a:t>　月の表面を天体望遠鏡でみると、丸く連なった山にかこまれた平坦な地形が数多くみられます。この地形をクレーターとよびます。クレーターの大きさはさまざまで、直径２００ｋｍをこえる大きなものから、望遠鏡でやっと見える直径数ｋｍ以下のものまであり、月全体では数万個にのぼります。また、クレーターは月の高地の部分に多く、海の部分では少なくなっています。</a:t>
            </a:r>
            <a:br>
              <a:rPr lang="ja-JP" altLang="en-US" dirty="0">
                <a:effectLst/>
                <a:latin typeface="Osaka"/>
              </a:rPr>
            </a:br>
            <a:r>
              <a:rPr lang="ja-JP" altLang="en-US" dirty="0">
                <a:effectLst/>
                <a:latin typeface="Osaka"/>
              </a:rPr>
              <a:t>　このクレーターは月に大きないん石が衝突してできたものです。大きないん石が地面に落ちると、衝突のエネルギーが熱や力となって爆発し、地面にそのふちが高く盛り上がった丸いくぼ地を作ります。これがクレーターです。</a:t>
            </a:r>
            <a:br>
              <a:rPr lang="ja-JP" altLang="en-US" dirty="0">
                <a:effectLst/>
                <a:latin typeface="Osaka"/>
              </a:rPr>
            </a:br>
            <a:r>
              <a:rPr lang="ja-JP" altLang="en-US" dirty="0">
                <a:effectLst/>
                <a:latin typeface="Osaka"/>
              </a:rPr>
              <a:t>　地球も月も太陽系が生まれた４６億年前に、他の惑星たちとともに生まれました。このとき、はじめは微惑星</a:t>
            </a:r>
            <a:r>
              <a:rPr lang="en-US" altLang="ja-JP" dirty="0">
                <a:effectLst/>
                <a:latin typeface="Osaka"/>
              </a:rPr>
              <a:t>(</a:t>
            </a:r>
            <a:r>
              <a:rPr lang="ja-JP" altLang="en-US" dirty="0">
                <a:effectLst/>
                <a:latin typeface="Osaka"/>
              </a:rPr>
              <a:t>びわくせい</a:t>
            </a:r>
            <a:r>
              <a:rPr lang="en-US" altLang="ja-JP" dirty="0">
                <a:effectLst/>
                <a:latin typeface="Osaka"/>
              </a:rPr>
              <a:t>)</a:t>
            </a:r>
            <a:r>
              <a:rPr lang="ja-JP" altLang="en-US" dirty="0">
                <a:effectLst/>
                <a:latin typeface="Osaka"/>
              </a:rPr>
              <a:t>とよばれる大きさ１０ｋｍほどの小天体がたくさん生まれました。この微惑星が衝突し合体して大きくなり、地球や月、その他の惑星になったと考えられています。月がほぼ今の大きさになったころ、まだたくさん残っていた、月や惑星になりきれなかった微惑星が雨あられと降り注いだのです。つまり、いん石となって月に衝突しました。そしてたくさんのクレーターを作ったのです。クレーターの多くは、月が生まれてから約６億年の間にできましたが、その後も衝突したいん石は月に新しいクレーターを作っています。</a:t>
            </a:r>
            <a:br>
              <a:rPr lang="ja-JP" altLang="en-US" dirty="0"/>
            </a:br>
            <a:r>
              <a:rPr lang="ja-JP" altLang="en-US" dirty="0">
                <a:effectLst/>
              </a:rPr>
              <a:t>クレオメデス</a:t>
            </a:r>
            <a:r>
              <a:rPr lang="en-US" altLang="ja-JP" dirty="0">
                <a:effectLst/>
              </a:rPr>
              <a:t>Cleomedes130.77</a:t>
            </a:r>
          </a:p>
          <a:p>
            <a:r>
              <a:rPr lang="ja-JP" altLang="en-US" b="1" i="0" dirty="0">
                <a:solidFill>
                  <a:srgbClr val="202122"/>
                </a:solidFill>
                <a:effectLst/>
                <a:latin typeface="Arial" panose="020B0604020202020204" pitchFamily="34" charset="0"/>
              </a:rPr>
              <a:t>クレオメデス</a:t>
            </a:r>
            <a:r>
              <a:rPr lang="ja-JP" altLang="en-US" b="0" i="0" dirty="0">
                <a:solidFill>
                  <a:srgbClr val="202122"/>
                </a:solidFill>
                <a:effectLst/>
                <a:latin typeface="Arial" panose="020B0604020202020204" pitchFamily="34" charset="0"/>
              </a:rPr>
              <a:t>（</a:t>
            </a:r>
            <a:r>
              <a:rPr lang="en-US" altLang="ja-JP" b="0" i="0" dirty="0" err="1">
                <a:solidFill>
                  <a:srgbClr val="202122"/>
                </a:solidFill>
                <a:effectLst/>
                <a:latin typeface="Arial" panose="020B0604020202020204" pitchFamily="34" charset="0"/>
              </a:rPr>
              <a:t>Cleomedes</a:t>
            </a:r>
            <a:r>
              <a:rPr lang="ja-JP" altLang="en-US" b="0" i="0" dirty="0">
                <a:solidFill>
                  <a:srgbClr val="202122"/>
                </a:solidFill>
                <a:effectLst/>
                <a:latin typeface="Arial" panose="020B0604020202020204" pitchFamily="34" charset="0"/>
              </a:rPr>
              <a:t>、</a:t>
            </a:r>
            <a:r>
              <a:rPr lang="en-US" altLang="ja-JP" b="0" i="0" dirty="0" err="1">
                <a:solidFill>
                  <a:srgbClr val="202122"/>
                </a:solidFill>
                <a:effectLst/>
                <a:latin typeface="Arial" panose="020B0604020202020204" pitchFamily="34" charset="0"/>
              </a:rPr>
              <a:t>Κλεομήδης</a:t>
            </a:r>
            <a:r>
              <a:rPr lang="ja-JP" altLang="en-US" b="0" i="0" dirty="0">
                <a:solidFill>
                  <a:srgbClr val="202122"/>
                </a:solidFill>
                <a:effectLst/>
                <a:latin typeface="Arial" panose="020B0604020202020204" pitchFamily="34" charset="0"/>
              </a:rPr>
              <a:t>、</a:t>
            </a:r>
            <a:r>
              <a:rPr lang="en-US" altLang="ja-JP" b="0" i="0" u="none" strike="noStrike" dirty="0">
                <a:solidFill>
                  <a:srgbClr val="3366CC"/>
                </a:solidFill>
                <a:effectLst/>
                <a:latin typeface="Arial" panose="020B0604020202020204" pitchFamily="34" charset="0"/>
                <a:hlinkClick r:id="rId3" tooltip="1世紀"/>
              </a:rPr>
              <a:t>1</a:t>
            </a:r>
            <a:r>
              <a:rPr lang="ja-JP" altLang="en-US" b="0" i="0" u="none" strike="noStrike" dirty="0">
                <a:solidFill>
                  <a:srgbClr val="3366CC"/>
                </a:solidFill>
                <a:effectLst/>
                <a:latin typeface="Arial" panose="020B0604020202020204" pitchFamily="34" charset="0"/>
                <a:hlinkClick r:id="rId3" tooltip="1世紀"/>
              </a:rPr>
              <a:t>世紀</a:t>
            </a:r>
            <a:r>
              <a:rPr lang="ja-JP" altLang="en-US" b="0" i="0" dirty="0">
                <a:solidFill>
                  <a:srgbClr val="202122"/>
                </a:solidFill>
                <a:effectLst/>
                <a:latin typeface="Arial" panose="020B0604020202020204" pitchFamily="34" charset="0"/>
              </a:rPr>
              <a:t>頃、</a:t>
            </a:r>
            <a:r>
              <a:rPr lang="ja-JP" altLang="en-US" b="0" i="0" u="none" strike="noStrike" dirty="0">
                <a:solidFill>
                  <a:srgbClr val="3366CC"/>
                </a:solidFill>
                <a:effectLst/>
                <a:latin typeface="Arial" panose="020B0604020202020204" pitchFamily="34" charset="0"/>
                <a:hlinkClick r:id="rId4" tooltip="生没年不明"/>
              </a:rPr>
              <a:t>生没年不明</a:t>
            </a:r>
            <a:r>
              <a:rPr lang="ja-JP" altLang="en-US" b="0" i="0" dirty="0">
                <a:solidFill>
                  <a:srgbClr val="202122"/>
                </a:solidFill>
                <a:effectLst/>
                <a:latin typeface="Arial" panose="020B0604020202020204" pitchFamily="34" charset="0"/>
              </a:rPr>
              <a:t>）は、</a:t>
            </a:r>
            <a:r>
              <a:rPr lang="ja-JP" altLang="en-US" b="0" i="0" u="none" strike="noStrike" dirty="0">
                <a:solidFill>
                  <a:srgbClr val="3366CC"/>
                </a:solidFill>
                <a:effectLst/>
                <a:latin typeface="Arial" panose="020B0604020202020204" pitchFamily="34" charset="0"/>
                <a:hlinkClick r:id="rId5" tooltip="ギリシャ"/>
              </a:rPr>
              <a:t>ギリシャ</a:t>
            </a:r>
            <a:r>
              <a:rPr lang="ja-JP" altLang="en-US" b="0" i="0" dirty="0">
                <a:solidFill>
                  <a:srgbClr val="202122"/>
                </a:solidFill>
                <a:effectLst/>
                <a:latin typeface="Arial" panose="020B0604020202020204" pitchFamily="34" charset="0"/>
              </a:rPr>
              <a:t>の</a:t>
            </a:r>
            <a:r>
              <a:rPr lang="ja-JP" altLang="en-US" b="0" i="0" u="none" strike="noStrike" dirty="0">
                <a:solidFill>
                  <a:srgbClr val="3366CC"/>
                </a:solidFill>
                <a:effectLst/>
                <a:latin typeface="Arial" panose="020B0604020202020204" pitchFamily="34" charset="0"/>
                <a:hlinkClick r:id="rId6" tooltip="天文学者"/>
              </a:rPr>
              <a:t>天文学者</a:t>
            </a:r>
            <a:r>
              <a:rPr lang="ja-JP" altLang="en-US" b="0" i="0" dirty="0">
                <a:solidFill>
                  <a:srgbClr val="202122"/>
                </a:solidFill>
                <a:effectLst/>
                <a:latin typeface="Arial" panose="020B0604020202020204" pitchFamily="34" charset="0"/>
              </a:rPr>
              <a:t>、</a:t>
            </a:r>
            <a:r>
              <a:rPr lang="ja-JP" altLang="en-US" b="0" i="0" u="none" strike="noStrike" dirty="0">
                <a:solidFill>
                  <a:srgbClr val="3366CC"/>
                </a:solidFill>
                <a:effectLst/>
                <a:latin typeface="Arial" panose="020B0604020202020204" pitchFamily="34" charset="0"/>
                <a:hlinkClick r:id="rId7" tooltip="ストア派"/>
              </a:rPr>
              <a:t>ストア派</a:t>
            </a:r>
            <a:r>
              <a:rPr lang="ja-JP" altLang="en-US" b="0" i="0" dirty="0">
                <a:solidFill>
                  <a:srgbClr val="202122"/>
                </a:solidFill>
                <a:effectLst/>
                <a:latin typeface="Arial" panose="020B0604020202020204" pitchFamily="34" charset="0"/>
              </a:rPr>
              <a:t>の</a:t>
            </a:r>
            <a:r>
              <a:rPr lang="ja-JP" altLang="en-US" b="0" i="0" u="none" strike="noStrike" dirty="0">
                <a:solidFill>
                  <a:srgbClr val="3366CC"/>
                </a:solidFill>
                <a:effectLst/>
                <a:latin typeface="Arial" panose="020B0604020202020204" pitchFamily="34" charset="0"/>
                <a:hlinkClick r:id="rId8" tooltip="哲学者"/>
              </a:rPr>
              <a:t>哲学者</a:t>
            </a:r>
            <a:r>
              <a:rPr lang="ja-JP" altLang="en-US" b="0" i="0" dirty="0">
                <a:solidFill>
                  <a:srgbClr val="202122"/>
                </a:solidFill>
                <a:effectLst/>
                <a:latin typeface="Arial" panose="020B0604020202020204" pitchFamily="34" charset="0"/>
              </a:rPr>
              <a:t>である。</a:t>
            </a:r>
            <a:endParaRPr lang="en-US" altLang="ja-JP" b="0" i="0" dirty="0">
              <a:solidFill>
                <a:srgbClr val="202122"/>
              </a:solidFill>
              <a:effectLst/>
              <a:latin typeface="Arial" panose="020B0604020202020204" pitchFamily="34" charset="0"/>
            </a:endParaRPr>
          </a:p>
          <a:p>
            <a:r>
              <a:rPr lang="en-US" altLang="ja-JP" b="0" i="0" dirty="0">
                <a:solidFill>
                  <a:srgbClr val="202122"/>
                </a:solidFill>
                <a:effectLst/>
                <a:latin typeface="Arial" panose="020B0604020202020204" pitchFamily="34" charset="0"/>
              </a:rPr>
              <a:t>『</a:t>
            </a:r>
            <a:r>
              <a:rPr lang="ja-JP" altLang="en-US" b="0" i="0" dirty="0">
                <a:solidFill>
                  <a:srgbClr val="202122"/>
                </a:solidFill>
                <a:effectLst/>
                <a:latin typeface="Arial" panose="020B0604020202020204" pitchFamily="34" charset="0"/>
              </a:rPr>
              <a:t>天体の回転運動について</a:t>
            </a:r>
            <a:r>
              <a:rPr lang="en-US" altLang="ja-JP" b="0" i="0" dirty="0">
                <a:solidFill>
                  <a:srgbClr val="202122"/>
                </a:solidFill>
                <a:effectLst/>
                <a:latin typeface="Arial" panose="020B0604020202020204" pitchFamily="34" charset="0"/>
              </a:rPr>
              <a:t>』</a:t>
            </a:r>
            <a:r>
              <a:rPr lang="ja-JP" altLang="en-US" b="0" i="0" dirty="0">
                <a:solidFill>
                  <a:srgbClr val="202122"/>
                </a:solidFill>
                <a:effectLst/>
                <a:latin typeface="Arial" panose="020B0604020202020204" pitchFamily="34" charset="0"/>
              </a:rPr>
              <a:t>という天文学書の著者である。</a:t>
            </a:r>
            <a:endParaRPr lang="en-US" altLang="ja-JP" b="0" i="0" dirty="0">
              <a:solidFill>
                <a:srgbClr val="202122"/>
              </a:solidFill>
              <a:effectLst/>
              <a:latin typeface="Arial" panose="020B0604020202020204" pitchFamily="34"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E55BAF99-145A-4A58-B71D-0DD6354E2CEA}" type="slidenum">
              <a:rPr lang="en-US" altLang="ja-JP" smtClean="0"/>
              <a:pPr/>
              <a:t>4</a:t>
            </a:fld>
            <a:endParaRPr lang="en-US" altLang="ja-JP" dirty="0"/>
          </a:p>
        </p:txBody>
      </p:sp>
    </p:spTree>
    <p:extLst>
      <p:ext uri="{BB962C8B-B14F-4D97-AF65-F5344CB8AC3E}">
        <p14:creationId xmlns:p14="http://schemas.microsoft.com/office/powerpoint/2010/main" val="261571787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txBox="1">
            <a:spLocks noGrp="1" noChangeArrowheads="1"/>
          </p:cNvSpPr>
          <p:nvPr/>
        </p:nvSpPr>
        <p:spPr bwMode="auto">
          <a:xfrm>
            <a:off x="3884613" y="9445625"/>
            <a:ext cx="29718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46" tIns="46273" rIns="92546" bIns="46273" anchor="b"/>
          <a:lstStyle>
            <a:lvl1pPr defTabSz="925513"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defTabSz="925513"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defTabSz="925513"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925513"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defTabSz="925513"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925513"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925513"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925513"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925513"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r" eaLnBrk="1" hangingPunct="1"/>
            <a:fld id="{67D9B0BC-74EE-4374-A86A-11CD4A4E4F27}" type="slidenum">
              <a:rPr lang="en-US" altLang="ja-JP" sz="1800">
                <a:latin typeface="游ゴシック" panose="020B0400000000000000" pitchFamily="50" charset="-128"/>
              </a:rPr>
              <a:pPr algn="r" eaLnBrk="1" hangingPunct="1"/>
              <a:t>59</a:t>
            </a:fld>
            <a:endParaRPr lang="en-US" altLang="ja-JP" sz="1800" dirty="0">
              <a:latin typeface="游ゴシック" panose="020B0400000000000000" pitchFamily="50" charset="-128"/>
            </a:endParaRPr>
          </a:p>
        </p:txBody>
      </p:sp>
      <p:sp>
        <p:nvSpPr>
          <p:cNvPr id="71682" name="Rectangle 2"/>
          <p:cNvSpPr>
            <a:spLocks noGrp="1" noRot="1" noChangeAspect="1" noChangeArrowheads="1" noTextEdit="1"/>
          </p:cNvSpPr>
          <p:nvPr>
            <p:ph type="sldImg"/>
          </p:nvPr>
        </p:nvSpPr>
        <p:spPr>
          <a:solidFill>
            <a:srgbClr val="FFFFFF"/>
          </a:solidFill>
          <a:ln/>
        </p:spPr>
      </p:sp>
      <p:sp>
        <p:nvSpPr>
          <p:cNvPr id="71683"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eaLnBrk="1" hangingPunct="1">
              <a:spcBef>
                <a:spcPct val="0"/>
              </a:spcBef>
            </a:pPr>
            <a:endParaRPr lang="ja-JP" altLang="en-US" sz="1800" dirty="0">
              <a:ea typeface="ＭＳ Ｐゴシック" panose="020B0600070205080204" pitchFamily="50" charset="-128"/>
            </a:endParaRPr>
          </a:p>
        </p:txBody>
      </p:sp>
      <p:sp>
        <p:nvSpPr>
          <p:cNvPr id="71684" name="スライド番号プレースホルダー 1"/>
          <p:cNvSpPr txBox="1">
            <a:spLocks noGrp="1"/>
          </p:cNvSpPr>
          <p:nvPr/>
        </p:nvSpPr>
        <p:spPr bwMode="auto">
          <a:xfrm>
            <a:off x="3884613" y="9445625"/>
            <a:ext cx="29718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46" tIns="46273" rIns="92546" bIns="46273" anchor="b"/>
          <a:lstStyle>
            <a:lvl1pPr defTabSz="925513"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defTabSz="925513"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defTabSz="925513"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925513"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defTabSz="925513"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925513"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925513"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925513"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925513"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r" eaLnBrk="1" hangingPunct="1"/>
            <a:fld id="{255D45C6-C647-44F4-83CF-6CFA2E3C0BB1}" type="slidenum">
              <a:rPr lang="en-US" altLang="ja-JP" sz="1800">
                <a:latin typeface="游ゴシック" panose="020B0400000000000000" pitchFamily="50" charset="-128"/>
              </a:rPr>
              <a:pPr algn="r" eaLnBrk="1" hangingPunct="1"/>
              <a:t>59</a:t>
            </a:fld>
            <a:endParaRPr lang="en-US" altLang="ja-JP" sz="1800" dirty="0">
              <a:latin typeface="游ゴシック" panose="020B0400000000000000" pitchFamily="50" charset="-128"/>
            </a:endParaRPr>
          </a:p>
        </p:txBody>
      </p:sp>
    </p:spTree>
    <p:extLst>
      <p:ext uri="{BB962C8B-B14F-4D97-AF65-F5344CB8AC3E}">
        <p14:creationId xmlns:p14="http://schemas.microsoft.com/office/powerpoint/2010/main" val="11351595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txBox="1">
            <a:spLocks noGrp="1" noChangeArrowheads="1"/>
          </p:cNvSpPr>
          <p:nvPr/>
        </p:nvSpPr>
        <p:spPr bwMode="auto">
          <a:xfrm>
            <a:off x="3884613" y="9445625"/>
            <a:ext cx="29718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46" tIns="46273" rIns="92546" bIns="46273" anchor="b"/>
          <a:lstStyle>
            <a:lvl1pPr defTabSz="925513"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defTabSz="925513"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defTabSz="925513"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925513"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defTabSz="925513"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925513"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925513"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925513"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925513"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r" eaLnBrk="1" hangingPunct="1"/>
            <a:fld id="{67D9B0BC-74EE-4374-A86A-11CD4A4E4F27}" type="slidenum">
              <a:rPr lang="en-US" altLang="ja-JP" sz="1800">
                <a:latin typeface="游ゴシック" panose="020B0400000000000000" pitchFamily="50" charset="-128"/>
              </a:rPr>
              <a:pPr algn="r" eaLnBrk="1" hangingPunct="1"/>
              <a:t>60</a:t>
            </a:fld>
            <a:endParaRPr lang="en-US" altLang="ja-JP" sz="1800" dirty="0">
              <a:latin typeface="游ゴシック" panose="020B0400000000000000" pitchFamily="50" charset="-128"/>
            </a:endParaRPr>
          </a:p>
        </p:txBody>
      </p:sp>
      <p:sp>
        <p:nvSpPr>
          <p:cNvPr id="71682" name="Rectangle 2"/>
          <p:cNvSpPr>
            <a:spLocks noGrp="1" noRot="1" noChangeAspect="1" noChangeArrowheads="1" noTextEdit="1"/>
          </p:cNvSpPr>
          <p:nvPr>
            <p:ph type="sldImg"/>
          </p:nvPr>
        </p:nvSpPr>
        <p:spPr>
          <a:solidFill>
            <a:srgbClr val="FFFFFF"/>
          </a:solidFill>
          <a:ln/>
        </p:spPr>
      </p:sp>
      <p:sp>
        <p:nvSpPr>
          <p:cNvPr id="71683" name="Rectangle 3"/>
          <p:cNvSpPr>
            <a:spLocks noGrp="1" noChangeArrowheads="1"/>
          </p:cNvSpPr>
          <p:nvPr>
            <p:ph type="body" idx="1"/>
          </p:nvPr>
        </p:nvSpPr>
        <p:spPr>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85725" indent="-85725" eaLnBrk="1" hangingPunct="1">
              <a:spcBef>
                <a:spcPct val="50000"/>
              </a:spcBef>
            </a:pPr>
            <a:r>
              <a:rPr lang="en-US" altLang="ja-JP" sz="1800" dirty="0">
                <a:latin typeface="ＭＳ Ｐゴシック" panose="020B0600070205080204" pitchFamily="50" charset="-128"/>
              </a:rPr>
              <a:t>6939.6018</a:t>
            </a:r>
            <a:r>
              <a:rPr lang="ja-JP" altLang="en-US" sz="1800" dirty="0">
                <a:latin typeface="ＭＳ Ｐゴシック" panose="020B0600070205080204" pitchFamily="50" charset="-128"/>
              </a:rPr>
              <a:t>（約</a:t>
            </a:r>
            <a:r>
              <a:rPr lang="en-US" altLang="ja-JP" sz="1800" dirty="0">
                <a:latin typeface="ＭＳ Ｐゴシック" panose="020B0600070205080204" pitchFamily="50" charset="-128"/>
              </a:rPr>
              <a:t>19</a:t>
            </a:r>
            <a:r>
              <a:rPr lang="ja-JP" altLang="en-US" sz="1800" dirty="0">
                <a:latin typeface="ＭＳ Ｐゴシック" panose="020B0600070205080204" pitchFamily="50" charset="-128"/>
              </a:rPr>
              <a:t>年と</a:t>
            </a:r>
            <a:r>
              <a:rPr lang="en-US" altLang="ja-JP" sz="1800" dirty="0">
                <a:latin typeface="ＭＳ Ｐゴシック" panose="020B0600070205080204" pitchFamily="50" charset="-128"/>
              </a:rPr>
              <a:t>11</a:t>
            </a:r>
            <a:r>
              <a:rPr lang="ja-JP" altLang="en-US" sz="1800" dirty="0">
                <a:latin typeface="ＭＳ Ｐゴシック" panose="020B0600070205080204" pitchFamily="50" charset="-128"/>
              </a:rPr>
              <a:t>日）　ごとに、太陽と月とは一致するので、ほぼ同じような日食がおきる。ただし、完全に同じ時刻に合わないため、少しずつずれてる。（約３回（</a:t>
            </a:r>
            <a:r>
              <a:rPr lang="en-US" altLang="ja-JP" sz="1800" dirty="0">
                <a:latin typeface="ＭＳ Ｐゴシック" panose="020B0600070205080204" pitchFamily="50" charset="-128"/>
              </a:rPr>
              <a:t>54</a:t>
            </a:r>
            <a:r>
              <a:rPr lang="ja-JP" altLang="en-US" sz="1800" dirty="0">
                <a:latin typeface="ＭＳ Ｐゴシック" panose="020B0600070205080204" pitchFamily="50" charset="-128"/>
              </a:rPr>
              <a:t>年）で元に戻る　日食は、皆既日食、金環日食</a:t>
            </a:r>
            <a:endParaRPr lang="en-US" altLang="ja-JP" sz="1800" dirty="0">
              <a:latin typeface="ＭＳ Ｐゴシック" panose="020B0600070205080204" pitchFamily="50" charset="-128"/>
            </a:endParaRPr>
          </a:p>
          <a:p>
            <a:pPr marL="85725" indent="-85725" eaLnBrk="1" hangingPunct="1">
              <a:spcBef>
                <a:spcPct val="50000"/>
              </a:spcBef>
            </a:pPr>
            <a:r>
              <a:rPr lang="ja-JP" altLang="en-US" sz="1800" dirty="0">
                <a:latin typeface="ＭＳ Ｐゴシック" panose="020B0600070205080204" pitchFamily="50" charset="-128"/>
              </a:rPr>
              <a:t>、部分日食などいろいろあるが、</a:t>
            </a:r>
            <a:r>
              <a:rPr lang="en-US" altLang="ja-JP" sz="1800" dirty="0">
                <a:latin typeface="ＭＳ Ｐゴシック" panose="020B0600070205080204" pitchFamily="50" charset="-128"/>
              </a:rPr>
              <a:t>19</a:t>
            </a:r>
            <a:r>
              <a:rPr lang="ja-JP" altLang="en-US" sz="1800" dirty="0">
                <a:latin typeface="ＭＳ Ｐゴシック" panose="020B0600070205080204" pitchFamily="50" charset="-128"/>
              </a:rPr>
              <a:t>年と</a:t>
            </a:r>
            <a:r>
              <a:rPr lang="en-US" altLang="ja-JP" sz="1800" dirty="0">
                <a:latin typeface="ＭＳ Ｐゴシック" panose="020B0600070205080204" pitchFamily="50" charset="-128"/>
              </a:rPr>
              <a:t>11</a:t>
            </a:r>
            <a:r>
              <a:rPr lang="ja-JP" altLang="en-US" sz="1800" dirty="0">
                <a:latin typeface="ＭＳ Ｐゴシック" panose="020B0600070205080204" pitchFamily="50" charset="-128"/>
              </a:rPr>
              <a:t>日ごとにほぼ、同じものが見られる。</a:t>
            </a:r>
            <a:endParaRPr lang="en-US" altLang="ja-JP" sz="1800" dirty="0">
              <a:latin typeface="ＭＳ Ｐゴシック" panose="020B0600070205080204" pitchFamily="50" charset="-128"/>
            </a:endParaRPr>
          </a:p>
          <a:p>
            <a:pPr eaLnBrk="1" hangingPunct="1">
              <a:spcBef>
                <a:spcPct val="0"/>
              </a:spcBef>
            </a:pPr>
            <a:r>
              <a:rPr lang="ja-JP" altLang="en-US" sz="2800" b="0" i="0" dirty="0">
                <a:solidFill>
                  <a:srgbClr val="E9EDED"/>
                </a:solidFill>
                <a:effectLst/>
                <a:latin typeface="Meiryo" panose="020B0604030504040204" pitchFamily="50" charset="-128"/>
                <a:ea typeface="Meiryo" panose="020B0604030504040204" pitchFamily="50" charset="-128"/>
              </a:rPr>
              <a:t>すなわち、</a:t>
            </a:r>
            <a:r>
              <a:rPr lang="en-US" altLang="ja-JP" sz="2800" b="0" i="0" dirty="0">
                <a:solidFill>
                  <a:srgbClr val="E9EDED"/>
                </a:solidFill>
                <a:effectLst/>
                <a:latin typeface="Meiryo" panose="020B0604030504040204" pitchFamily="50" charset="-128"/>
                <a:ea typeface="Meiryo" panose="020B0604030504040204" pitchFamily="50" charset="-128"/>
              </a:rPr>
              <a:t>223</a:t>
            </a:r>
            <a:r>
              <a:rPr lang="ja-JP" altLang="en-US" sz="2800" b="0" i="0" dirty="0">
                <a:solidFill>
                  <a:srgbClr val="E9EDED"/>
                </a:solidFill>
                <a:effectLst/>
                <a:latin typeface="Meiryo" panose="020B0604030504040204" pitchFamily="50" charset="-128"/>
                <a:ea typeface="Meiryo" panose="020B0604030504040204" pitchFamily="50" charset="-128"/>
              </a:rPr>
              <a:t>朔望月が</a:t>
            </a:r>
            <a:r>
              <a:rPr lang="en-US" altLang="ja-JP" sz="2800" b="0" i="0" dirty="0">
                <a:solidFill>
                  <a:srgbClr val="E9EDED"/>
                </a:solidFill>
                <a:effectLst/>
                <a:latin typeface="Meiryo" panose="020B0604030504040204" pitchFamily="50" charset="-128"/>
                <a:ea typeface="Meiryo" panose="020B0604030504040204" pitchFamily="50" charset="-128"/>
              </a:rPr>
              <a:t>19</a:t>
            </a:r>
            <a:r>
              <a:rPr lang="ja-JP" altLang="en-US" sz="2800" b="0" i="0" dirty="0">
                <a:solidFill>
                  <a:srgbClr val="E9EDED"/>
                </a:solidFill>
                <a:effectLst/>
                <a:latin typeface="Meiryo" panose="020B0604030504040204" pitchFamily="50" charset="-128"/>
                <a:ea typeface="Meiryo" panose="020B0604030504040204" pitchFamily="50" charset="-128"/>
              </a:rPr>
              <a:t>食年に近いため、</a:t>
            </a:r>
            <a:r>
              <a:rPr lang="en-US" altLang="ja-JP" sz="2800" b="0" i="0" dirty="0">
                <a:solidFill>
                  <a:srgbClr val="E9EDED"/>
                </a:solidFill>
                <a:effectLst/>
                <a:latin typeface="Meiryo" panose="020B0604030504040204" pitchFamily="50" charset="-128"/>
                <a:ea typeface="Meiryo" panose="020B0604030504040204" pitchFamily="50" charset="-128"/>
              </a:rPr>
              <a:t>6585.32</a:t>
            </a:r>
            <a:r>
              <a:rPr lang="ja-JP" altLang="en-US" sz="2800" b="0" i="0" dirty="0">
                <a:solidFill>
                  <a:srgbClr val="E9EDED"/>
                </a:solidFill>
                <a:effectLst/>
                <a:latin typeface="Meiryo" panose="020B0604030504040204" pitchFamily="50" charset="-128"/>
                <a:ea typeface="Meiryo" panose="020B0604030504040204" pitchFamily="50" charset="-128"/>
              </a:rPr>
              <a:t>日ごとに日食が起こります。</a:t>
            </a:r>
            <a:r>
              <a:rPr lang="en-US" altLang="ja-JP" sz="2800" b="0" i="0" dirty="0">
                <a:solidFill>
                  <a:srgbClr val="E9EDED"/>
                </a:solidFill>
                <a:effectLst/>
                <a:latin typeface="Meiryo" panose="020B0604030504040204" pitchFamily="50" charset="-128"/>
                <a:ea typeface="Meiryo" panose="020B0604030504040204" pitchFamily="50" charset="-128"/>
              </a:rPr>
              <a:t>1</a:t>
            </a:r>
            <a:r>
              <a:rPr lang="ja-JP" altLang="en-US" sz="2800" b="0" i="0" dirty="0">
                <a:solidFill>
                  <a:srgbClr val="E9EDED"/>
                </a:solidFill>
                <a:effectLst/>
                <a:latin typeface="Meiryo" panose="020B0604030504040204" pitchFamily="50" charset="-128"/>
                <a:ea typeface="Meiryo" panose="020B0604030504040204" pitchFamily="50" charset="-128"/>
              </a:rPr>
              <a:t>年を</a:t>
            </a:r>
            <a:r>
              <a:rPr lang="en-US" altLang="ja-JP" sz="2800" b="0" i="0" dirty="0">
                <a:solidFill>
                  <a:srgbClr val="E9EDED"/>
                </a:solidFill>
                <a:effectLst/>
                <a:latin typeface="Meiryo" panose="020B0604030504040204" pitchFamily="50" charset="-128"/>
                <a:ea typeface="Meiryo" panose="020B0604030504040204" pitchFamily="50" charset="-128"/>
              </a:rPr>
              <a:t>365</a:t>
            </a:r>
            <a:r>
              <a:rPr lang="ja-JP" altLang="en-US" sz="2800" b="0" i="0" dirty="0">
                <a:solidFill>
                  <a:srgbClr val="E9EDED"/>
                </a:solidFill>
                <a:effectLst/>
                <a:latin typeface="Meiryo" panose="020B0604030504040204" pitchFamily="50" charset="-128"/>
                <a:ea typeface="Meiryo" panose="020B0604030504040204" pitchFamily="50" charset="-128"/>
              </a:rPr>
              <a:t>日とすれと</a:t>
            </a:r>
            <a:r>
              <a:rPr lang="en-US" altLang="ja-JP" sz="2800" b="0" i="0" dirty="0">
                <a:solidFill>
                  <a:srgbClr val="E9EDED"/>
                </a:solidFill>
                <a:effectLst/>
                <a:latin typeface="Meiryo" panose="020B0604030504040204" pitchFamily="50" charset="-128"/>
                <a:ea typeface="Meiryo" panose="020B0604030504040204" pitchFamily="50" charset="-128"/>
              </a:rPr>
              <a:t>18</a:t>
            </a:r>
            <a:r>
              <a:rPr lang="ja-JP" altLang="en-US" sz="2800" b="0" i="0" dirty="0">
                <a:solidFill>
                  <a:srgbClr val="E9EDED"/>
                </a:solidFill>
                <a:effectLst/>
                <a:latin typeface="Meiryo" panose="020B0604030504040204" pitchFamily="50" charset="-128"/>
                <a:ea typeface="Meiryo" panose="020B0604030504040204" pitchFamily="50" charset="-128"/>
              </a:rPr>
              <a:t>年と</a:t>
            </a:r>
            <a:r>
              <a:rPr lang="en-US" altLang="ja-JP" sz="2800" b="0" i="0" dirty="0">
                <a:solidFill>
                  <a:srgbClr val="E9EDED"/>
                </a:solidFill>
                <a:effectLst/>
                <a:latin typeface="Meiryo" panose="020B0604030504040204" pitchFamily="50" charset="-128"/>
                <a:ea typeface="Meiryo" panose="020B0604030504040204" pitchFamily="50" charset="-128"/>
              </a:rPr>
              <a:t>15.32</a:t>
            </a:r>
            <a:r>
              <a:rPr lang="ja-JP" altLang="en-US" sz="2800" b="0" i="0" dirty="0">
                <a:solidFill>
                  <a:srgbClr val="E9EDED"/>
                </a:solidFill>
                <a:effectLst/>
                <a:latin typeface="Meiryo" panose="020B0604030504040204" pitchFamily="50" charset="-128"/>
                <a:ea typeface="Meiryo" panose="020B0604030504040204" pitchFamily="50" charset="-128"/>
              </a:rPr>
              <a:t>日として定義されます。しかし実際にはその間に、</a:t>
            </a:r>
            <a:r>
              <a:rPr lang="en-US" altLang="ja-JP" sz="2800" b="0" i="0" dirty="0">
                <a:solidFill>
                  <a:srgbClr val="E9EDED"/>
                </a:solidFill>
                <a:effectLst/>
                <a:latin typeface="Meiryo" panose="020B0604030504040204" pitchFamily="50" charset="-128"/>
                <a:ea typeface="Meiryo" panose="020B0604030504040204" pitchFamily="50" charset="-128"/>
              </a:rPr>
              <a:t>5</a:t>
            </a:r>
            <a:r>
              <a:rPr lang="ja-JP" altLang="en-US" sz="2800" b="0" i="0" dirty="0">
                <a:solidFill>
                  <a:srgbClr val="E9EDED"/>
                </a:solidFill>
                <a:effectLst/>
                <a:latin typeface="Meiryo" panose="020B0604030504040204" pitchFamily="50" charset="-128"/>
                <a:ea typeface="Meiryo" panose="020B0604030504040204" pitchFamily="50" charset="-128"/>
              </a:rPr>
              <a:t>回、あるいは</a:t>
            </a:r>
            <a:r>
              <a:rPr lang="en-US" altLang="ja-JP" sz="2800" b="0" i="0" dirty="0">
                <a:solidFill>
                  <a:srgbClr val="E9EDED"/>
                </a:solidFill>
                <a:effectLst/>
                <a:latin typeface="Meiryo" panose="020B0604030504040204" pitchFamily="50" charset="-128"/>
                <a:ea typeface="Meiryo" panose="020B0604030504040204" pitchFamily="50" charset="-128"/>
              </a:rPr>
              <a:t>4</a:t>
            </a:r>
            <a:r>
              <a:rPr lang="ja-JP" altLang="en-US" sz="2800" b="0" i="0" dirty="0">
                <a:solidFill>
                  <a:srgbClr val="E9EDED"/>
                </a:solidFill>
                <a:effectLst/>
                <a:latin typeface="Meiryo" panose="020B0604030504040204" pitchFamily="50" charset="-128"/>
                <a:ea typeface="Meiryo" panose="020B0604030504040204" pitchFamily="50" charset="-128"/>
              </a:rPr>
              <a:t>回のうるう年が入ってくるので、その日数がマイナスされて、</a:t>
            </a:r>
            <a:r>
              <a:rPr lang="en-US" altLang="ja-JP" sz="2800" b="0" i="0" dirty="0">
                <a:solidFill>
                  <a:srgbClr val="E9EDED"/>
                </a:solidFill>
                <a:effectLst/>
                <a:latin typeface="Meiryo" panose="020B0604030504040204" pitchFamily="50" charset="-128"/>
                <a:ea typeface="Meiryo" panose="020B0604030504040204" pitchFamily="50" charset="-128"/>
              </a:rPr>
              <a:t>18</a:t>
            </a:r>
            <a:r>
              <a:rPr lang="ja-JP" altLang="en-US" sz="2800" b="0" i="0" dirty="0">
                <a:solidFill>
                  <a:srgbClr val="E9EDED"/>
                </a:solidFill>
                <a:effectLst/>
                <a:latin typeface="Meiryo" panose="020B0604030504040204" pitchFamily="50" charset="-128"/>
                <a:ea typeface="Meiryo" panose="020B0604030504040204" pitchFamily="50" charset="-128"/>
              </a:rPr>
              <a:t>年と</a:t>
            </a:r>
            <a:r>
              <a:rPr lang="en-US" altLang="ja-JP" sz="2800" b="0" i="0" dirty="0">
                <a:solidFill>
                  <a:srgbClr val="E9EDED"/>
                </a:solidFill>
                <a:effectLst/>
                <a:latin typeface="Meiryo" panose="020B0604030504040204" pitchFamily="50" charset="-128"/>
                <a:ea typeface="Meiryo" panose="020B0604030504040204" pitchFamily="50" charset="-128"/>
              </a:rPr>
              <a:t>10.32</a:t>
            </a:r>
            <a:r>
              <a:rPr lang="ja-JP" altLang="en-US" sz="2800" b="0" i="0" dirty="0">
                <a:solidFill>
                  <a:srgbClr val="E9EDED"/>
                </a:solidFill>
                <a:effectLst/>
                <a:latin typeface="Meiryo" panose="020B0604030504040204" pitchFamily="50" charset="-128"/>
                <a:ea typeface="Meiryo" panose="020B0604030504040204" pitchFamily="50" charset="-128"/>
              </a:rPr>
              <a:t>日あるいは</a:t>
            </a:r>
            <a:r>
              <a:rPr lang="en-US" altLang="ja-JP" sz="2800" b="0" i="0" dirty="0">
                <a:solidFill>
                  <a:srgbClr val="E9EDED"/>
                </a:solidFill>
                <a:effectLst/>
                <a:latin typeface="Meiryo" panose="020B0604030504040204" pitchFamily="50" charset="-128"/>
                <a:ea typeface="Meiryo" panose="020B0604030504040204" pitchFamily="50" charset="-128"/>
              </a:rPr>
              <a:t>18</a:t>
            </a:r>
            <a:r>
              <a:rPr lang="ja-JP" altLang="en-US" sz="2800" b="0" i="0" dirty="0">
                <a:solidFill>
                  <a:srgbClr val="E9EDED"/>
                </a:solidFill>
                <a:effectLst/>
                <a:latin typeface="Meiryo" panose="020B0604030504040204" pitchFamily="50" charset="-128"/>
                <a:ea typeface="Meiryo" panose="020B0604030504040204" pitchFamily="50" charset="-128"/>
              </a:rPr>
              <a:t>年と</a:t>
            </a:r>
            <a:r>
              <a:rPr lang="en-US" altLang="ja-JP" sz="2800" b="0" i="0" dirty="0">
                <a:solidFill>
                  <a:srgbClr val="E9EDED"/>
                </a:solidFill>
                <a:effectLst/>
                <a:latin typeface="Meiryo" panose="020B0604030504040204" pitchFamily="50" charset="-128"/>
                <a:ea typeface="Meiryo" panose="020B0604030504040204" pitchFamily="50" charset="-128"/>
              </a:rPr>
              <a:t>11.32</a:t>
            </a:r>
            <a:r>
              <a:rPr lang="ja-JP" altLang="en-US" sz="2800" b="0" i="0" dirty="0">
                <a:solidFill>
                  <a:srgbClr val="E9EDED"/>
                </a:solidFill>
                <a:effectLst/>
                <a:latin typeface="Meiryo" panose="020B0604030504040204" pitchFamily="50" charset="-128"/>
                <a:ea typeface="Meiryo" panose="020B0604030504040204" pitchFamily="50" charset="-128"/>
              </a:rPr>
              <a:t>日ごとに日食が起こることになります。小数点部分の</a:t>
            </a:r>
            <a:r>
              <a:rPr lang="en-US" altLang="ja-JP" sz="2800" b="0" i="0" dirty="0">
                <a:solidFill>
                  <a:srgbClr val="E9EDED"/>
                </a:solidFill>
                <a:effectLst/>
                <a:latin typeface="Meiryo" panose="020B0604030504040204" pitchFamily="50" charset="-128"/>
                <a:ea typeface="Meiryo" panose="020B0604030504040204" pitchFamily="50" charset="-128"/>
              </a:rPr>
              <a:t>0.32</a:t>
            </a:r>
            <a:r>
              <a:rPr lang="ja-JP" altLang="en-US" sz="2800" b="0" i="0" dirty="0">
                <a:solidFill>
                  <a:srgbClr val="E9EDED"/>
                </a:solidFill>
                <a:effectLst/>
                <a:latin typeface="Meiryo" panose="020B0604030504040204" pitchFamily="50" charset="-128"/>
                <a:ea typeface="Meiryo" panose="020B0604030504040204" pitchFamily="50" charset="-128"/>
              </a:rPr>
              <a:t>日は時間になおすと約</a:t>
            </a:r>
            <a:r>
              <a:rPr lang="en-US" altLang="ja-JP" sz="2800" b="0" i="0" dirty="0">
                <a:solidFill>
                  <a:srgbClr val="E9EDED"/>
                </a:solidFill>
                <a:effectLst/>
                <a:latin typeface="Meiryo" panose="020B0604030504040204" pitchFamily="50" charset="-128"/>
                <a:ea typeface="Meiryo" panose="020B0604030504040204" pitchFamily="50" charset="-128"/>
              </a:rPr>
              <a:t>8</a:t>
            </a:r>
            <a:r>
              <a:rPr lang="ja-JP" altLang="en-US" sz="2800" b="0" i="0" dirty="0">
                <a:solidFill>
                  <a:srgbClr val="E9EDED"/>
                </a:solidFill>
                <a:effectLst/>
                <a:latin typeface="Meiryo" panose="020B0604030504040204" pitchFamily="50" charset="-128"/>
                <a:ea typeface="Meiryo" panose="020B0604030504040204" pitchFamily="50" charset="-128"/>
              </a:rPr>
              <a:t>時間であり、これを経度に換算すると</a:t>
            </a:r>
            <a:r>
              <a:rPr lang="en-US" altLang="ja-JP" sz="2800" b="0" i="0" dirty="0">
                <a:solidFill>
                  <a:srgbClr val="E9EDED"/>
                </a:solidFill>
                <a:effectLst/>
                <a:latin typeface="Meiryo" panose="020B0604030504040204" pitchFamily="50" charset="-128"/>
                <a:ea typeface="Meiryo" panose="020B0604030504040204" pitchFamily="50" charset="-128"/>
              </a:rPr>
              <a:t>120</a:t>
            </a:r>
            <a:r>
              <a:rPr lang="ja-JP" altLang="en-US" sz="2800" b="0" i="0" dirty="0">
                <a:solidFill>
                  <a:srgbClr val="E9EDED"/>
                </a:solidFill>
                <a:effectLst/>
                <a:latin typeface="Meiryo" panose="020B0604030504040204" pitchFamily="50" charset="-128"/>
                <a:ea typeface="Meiryo" panose="020B0604030504040204" pitchFamily="50" charset="-128"/>
              </a:rPr>
              <a:t>度となります。次の日食が経度方向に</a:t>
            </a:r>
            <a:r>
              <a:rPr lang="en-US" altLang="ja-JP" sz="2800" b="0" i="0" dirty="0">
                <a:solidFill>
                  <a:srgbClr val="E9EDED"/>
                </a:solidFill>
                <a:effectLst/>
                <a:latin typeface="Meiryo" panose="020B0604030504040204" pitchFamily="50" charset="-128"/>
                <a:ea typeface="Meiryo" panose="020B0604030504040204" pitchFamily="50" charset="-128"/>
              </a:rPr>
              <a:t>120</a:t>
            </a:r>
            <a:r>
              <a:rPr lang="ja-JP" altLang="en-US" sz="2800" b="0" i="0" dirty="0">
                <a:solidFill>
                  <a:srgbClr val="E9EDED"/>
                </a:solidFill>
                <a:effectLst/>
                <a:latin typeface="Meiryo" panose="020B0604030504040204" pitchFamily="50" charset="-128"/>
                <a:ea typeface="Meiryo" panose="020B0604030504040204" pitchFamily="50" charset="-128"/>
              </a:rPr>
              <a:t>度西にずれて起こるのはこのためです。</a:t>
            </a:r>
            <a:endParaRPr lang="en-US" altLang="ja-JP" sz="1800" dirty="0">
              <a:ea typeface="ＭＳ Ｐゴシック" panose="020B0600070205080204" pitchFamily="50" charset="-128"/>
            </a:endParaRPr>
          </a:p>
          <a:p>
            <a:pPr eaLnBrk="1" hangingPunct="1">
              <a:spcBef>
                <a:spcPct val="0"/>
              </a:spcBef>
            </a:pPr>
            <a:endParaRPr lang="en-US" altLang="ja-JP" sz="1800" dirty="0">
              <a:ea typeface="ＭＳ Ｐゴシック" panose="020B0600070205080204" pitchFamily="50" charset="-128"/>
            </a:endParaRPr>
          </a:p>
          <a:p>
            <a:pPr eaLnBrk="1" hangingPunct="1">
              <a:spcBef>
                <a:spcPct val="0"/>
              </a:spcBef>
            </a:pPr>
            <a:r>
              <a:rPr lang="ja-JP" altLang="en-US" sz="2800" b="0" i="0" dirty="0">
                <a:solidFill>
                  <a:srgbClr val="333333"/>
                </a:solidFill>
                <a:effectLst/>
                <a:latin typeface="Meiryo" panose="020B0604030504040204" pitchFamily="50" charset="-128"/>
                <a:ea typeface="Meiryo" panose="020B0604030504040204" pitchFamily="50" charset="-128"/>
              </a:rPr>
              <a:t>「二十四節気」は、旧暦では冬至を基点として</a:t>
            </a:r>
            <a:r>
              <a:rPr lang="en-US" altLang="ja-JP" sz="2800" b="0" i="0" dirty="0">
                <a:solidFill>
                  <a:srgbClr val="333333"/>
                </a:solidFill>
                <a:effectLst/>
                <a:latin typeface="Meiryo" panose="020B0604030504040204" pitchFamily="50" charset="-128"/>
                <a:ea typeface="Meiryo" panose="020B0604030504040204" pitchFamily="50" charset="-128"/>
              </a:rPr>
              <a:t>1</a:t>
            </a:r>
            <a:r>
              <a:rPr lang="ja-JP" altLang="en-US" sz="2800" b="0" i="0" dirty="0">
                <a:solidFill>
                  <a:srgbClr val="333333"/>
                </a:solidFill>
                <a:effectLst/>
                <a:latin typeface="Meiryo" panose="020B0604030504040204" pitchFamily="50" charset="-128"/>
                <a:ea typeface="Meiryo" panose="020B0604030504040204" pitchFamily="50" charset="-128"/>
              </a:rPr>
              <a:t>年の長さを</a:t>
            </a:r>
            <a:r>
              <a:rPr lang="en-US" altLang="ja-JP" sz="2800" b="0" i="0" dirty="0">
                <a:solidFill>
                  <a:srgbClr val="333333"/>
                </a:solidFill>
                <a:effectLst/>
                <a:latin typeface="Meiryo" panose="020B0604030504040204" pitchFamily="50" charset="-128"/>
                <a:ea typeface="Meiryo" panose="020B0604030504040204" pitchFamily="50" charset="-128"/>
              </a:rPr>
              <a:t>24</a:t>
            </a:r>
            <a:r>
              <a:rPr lang="ja-JP" altLang="en-US" sz="2800" b="0" i="0" dirty="0">
                <a:solidFill>
                  <a:srgbClr val="333333"/>
                </a:solidFill>
                <a:effectLst/>
                <a:latin typeface="Meiryo" panose="020B0604030504040204" pitchFamily="50" charset="-128"/>
                <a:ea typeface="Meiryo" panose="020B0604030504040204" pitchFamily="50" charset="-128"/>
              </a:rPr>
              <a:t>等分し、表に示したようにそれぞれに季節感のある名前がついたものである。</a:t>
            </a:r>
            <a:endParaRPr lang="en-US" altLang="ja-JP" sz="1800" dirty="0">
              <a:ea typeface="ＭＳ Ｐゴシック" panose="020B0600070205080204" pitchFamily="50" charset="-128"/>
            </a:endParaRPr>
          </a:p>
          <a:p>
            <a:pPr eaLnBrk="1" hangingPunct="1">
              <a:spcBef>
                <a:spcPct val="0"/>
              </a:spcBef>
            </a:pPr>
            <a:endParaRPr lang="ja-JP" altLang="en-US" sz="1800" dirty="0">
              <a:ea typeface="ＭＳ Ｐゴシック" panose="020B0600070205080204" pitchFamily="50" charset="-128"/>
            </a:endParaRPr>
          </a:p>
        </p:txBody>
      </p:sp>
      <p:sp>
        <p:nvSpPr>
          <p:cNvPr id="71684" name="スライド番号プレースホルダー 1"/>
          <p:cNvSpPr txBox="1">
            <a:spLocks noGrp="1"/>
          </p:cNvSpPr>
          <p:nvPr/>
        </p:nvSpPr>
        <p:spPr bwMode="auto">
          <a:xfrm>
            <a:off x="3884613" y="9445625"/>
            <a:ext cx="29718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546" tIns="46273" rIns="92546" bIns="46273" anchor="b"/>
          <a:lstStyle>
            <a:lvl1pPr defTabSz="925513"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defTabSz="925513"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defTabSz="925513"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925513"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defTabSz="925513"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defTabSz="925513"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defTabSz="925513"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defTabSz="925513"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defTabSz="925513"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r" eaLnBrk="1" hangingPunct="1"/>
            <a:fld id="{255D45C6-C647-44F4-83CF-6CFA2E3C0BB1}" type="slidenum">
              <a:rPr lang="en-US" altLang="ja-JP" sz="1800">
                <a:latin typeface="游ゴシック" panose="020B0400000000000000" pitchFamily="50" charset="-128"/>
              </a:rPr>
              <a:pPr algn="r" eaLnBrk="1" hangingPunct="1"/>
              <a:t>60</a:t>
            </a:fld>
            <a:endParaRPr lang="en-US" altLang="ja-JP" sz="1800" dirty="0">
              <a:latin typeface="游ゴシック" panose="020B0400000000000000" pitchFamily="50" charset="-128"/>
            </a:endParaRPr>
          </a:p>
        </p:txBody>
      </p:sp>
    </p:spTree>
    <p:extLst>
      <p:ext uri="{BB962C8B-B14F-4D97-AF65-F5344CB8AC3E}">
        <p14:creationId xmlns:p14="http://schemas.microsoft.com/office/powerpoint/2010/main" val="38310885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0" i="0" dirty="0">
                <a:solidFill>
                  <a:srgbClr val="EAF5FC"/>
                </a:solidFill>
                <a:effectLst/>
                <a:latin typeface="Hiragino Kaku Gothic ProN"/>
              </a:rPr>
              <a:t>おとめ座は、全天で</a:t>
            </a:r>
            <a:r>
              <a:rPr lang="en-US" altLang="ja-JP" b="0" i="0" dirty="0">
                <a:solidFill>
                  <a:srgbClr val="EAF5FC"/>
                </a:solidFill>
                <a:effectLst/>
                <a:latin typeface="Hiragino Kaku Gothic ProN"/>
              </a:rPr>
              <a:t>2</a:t>
            </a:r>
            <a:r>
              <a:rPr lang="ja-JP" altLang="en-US" b="0" i="0" dirty="0">
                <a:solidFill>
                  <a:srgbClr val="EAF5FC"/>
                </a:solidFill>
                <a:effectLst/>
                <a:latin typeface="Hiragino Kaku Gothic ProN"/>
              </a:rPr>
              <a:t>番目の大きな星座です。しかし、広い範囲に星がちらばっていて、暗い星も多く星座像は観察がむずかしいです。</a:t>
            </a:r>
            <a:br>
              <a:rPr lang="ja-JP" altLang="en-US" dirty="0"/>
            </a:br>
            <a:r>
              <a:rPr lang="ja-JP" altLang="en-US" b="0" i="0" dirty="0">
                <a:solidFill>
                  <a:srgbClr val="EAF5FC"/>
                </a:solidFill>
                <a:effectLst/>
                <a:latin typeface="Hiragino Kaku Gothic ProN"/>
              </a:rPr>
              <a:t>おとめ座には春の大曲線の一部でもあるスピカが輝いてします。このスピカのある左手に麦の穂を持っていて、スピカとはラテン語で「穀物」の意味を表しています。ギリシア神話では、麦の穂を持っていることから農業の女神とする説が多いようです。</a:t>
            </a:r>
            <a:br>
              <a:rPr lang="ja-JP" altLang="en-US" dirty="0"/>
            </a:br>
            <a:r>
              <a:rPr lang="ja-JP" altLang="en-US" b="0" i="0" dirty="0">
                <a:solidFill>
                  <a:srgbClr val="EAF5FC"/>
                </a:solidFill>
                <a:effectLst/>
                <a:latin typeface="Hiragino Kaku Gothic ProN"/>
              </a:rPr>
              <a:t>他にも</a:t>
            </a:r>
            <a:endParaRPr lang="en-US" altLang="ja-JP" b="0" i="0" dirty="0">
              <a:solidFill>
                <a:srgbClr val="EAF5FC"/>
              </a:solidFill>
              <a:effectLst/>
              <a:latin typeface="Hiragino Kaku Gothic ProN"/>
            </a:endParaRPr>
          </a:p>
          <a:p>
            <a:r>
              <a:rPr lang="ja-JP" altLang="en-US" b="0" i="0" dirty="0">
                <a:solidFill>
                  <a:srgbClr val="EAF5FC"/>
                </a:solidFill>
                <a:effectLst/>
                <a:latin typeface="Hiragino Kaku Gothic ProN"/>
              </a:rPr>
              <a:t>おとめ座のとなりにてんびん座があるので、正義の女神とする神話も多くあります。</a:t>
            </a:r>
            <a:endParaRPr lang="en-US" altLang="ja-JP" b="0" i="0" dirty="0">
              <a:solidFill>
                <a:srgbClr val="EAF5FC"/>
              </a:solidFill>
              <a:effectLst/>
              <a:latin typeface="Hiragino Kaku Gothic ProN"/>
            </a:endParaRPr>
          </a:p>
          <a:p>
            <a:r>
              <a:rPr lang="ja-JP" altLang="en-US" b="0" i="0" dirty="0">
                <a:solidFill>
                  <a:srgbClr val="252525"/>
                </a:solidFill>
                <a:effectLst/>
                <a:latin typeface="Helvetica" panose="020B0604020202020204" pitchFamily="34" charset="0"/>
              </a:rPr>
              <a:t>恒星の色は温度が低い順に</a:t>
            </a:r>
            <a:r>
              <a:rPr lang="ja-JP" altLang="en-US" b="1" i="0" dirty="0">
                <a:solidFill>
                  <a:srgbClr val="252525"/>
                </a:solidFill>
                <a:effectLst/>
                <a:latin typeface="Helvetica" panose="020B0604020202020204" pitchFamily="34" charset="0"/>
              </a:rPr>
              <a:t>赤→橙→黄→白→青</a:t>
            </a:r>
            <a:r>
              <a:rPr lang="ja-JP" altLang="en-US" b="0" i="0" dirty="0">
                <a:solidFill>
                  <a:srgbClr val="252525"/>
                </a:solidFill>
                <a:effectLst/>
                <a:latin typeface="Helvetica" panose="020B0604020202020204" pitchFamily="34" charset="0"/>
              </a:rPr>
              <a:t>と変化していきますが、スピカは</a:t>
            </a:r>
            <a:r>
              <a:rPr lang="ja-JP" altLang="en-US" b="1" i="0" dirty="0">
                <a:solidFill>
                  <a:srgbClr val="252525"/>
                </a:solidFill>
                <a:effectLst/>
                <a:latin typeface="Helvetica" panose="020B0604020202020204" pitchFamily="34" charset="0"/>
              </a:rPr>
              <a:t>色が非常に青いことで有名です。</a:t>
            </a:r>
            <a:endParaRPr lang="en-US" altLang="ja-JP" b="1" i="0" dirty="0">
              <a:solidFill>
                <a:srgbClr val="252525"/>
              </a:solidFill>
              <a:effectLst/>
              <a:latin typeface="Helvetica" panose="020B0604020202020204" pitchFamily="34" charset="0"/>
            </a:endParaRPr>
          </a:p>
          <a:p>
            <a:pPr algn="l"/>
            <a:r>
              <a:rPr lang="ja-JP" altLang="en-US" b="0" i="0" dirty="0">
                <a:solidFill>
                  <a:srgbClr val="252525"/>
                </a:solidFill>
                <a:effectLst/>
                <a:latin typeface="Helvetica" panose="020B0604020202020204" pitchFamily="34" charset="0"/>
              </a:rPr>
              <a:t>太陽と比較すると、その</a:t>
            </a:r>
            <a:r>
              <a:rPr lang="ja-JP" altLang="en-US" b="1" i="0" dirty="0">
                <a:solidFill>
                  <a:srgbClr val="252525"/>
                </a:solidFill>
                <a:effectLst/>
                <a:latin typeface="Helvetica" panose="020B0604020202020204" pitchFamily="34" charset="0"/>
              </a:rPr>
              <a:t>半径の大きさは</a:t>
            </a:r>
            <a:r>
              <a:rPr lang="en-US" altLang="ja-JP" b="1" i="0" dirty="0">
                <a:solidFill>
                  <a:srgbClr val="252525"/>
                </a:solidFill>
                <a:effectLst/>
                <a:latin typeface="Helvetica" panose="020B0604020202020204" pitchFamily="34" charset="0"/>
              </a:rPr>
              <a:t>7</a:t>
            </a:r>
            <a:r>
              <a:rPr lang="ja-JP" altLang="en-US" b="1" i="0" dirty="0">
                <a:solidFill>
                  <a:srgbClr val="252525"/>
                </a:solidFill>
                <a:effectLst/>
                <a:latin typeface="Helvetica" panose="020B0604020202020204" pitchFamily="34" charset="0"/>
              </a:rPr>
              <a:t>倍</a:t>
            </a:r>
            <a:r>
              <a:rPr lang="ja-JP" altLang="en-US" b="0" i="0" dirty="0">
                <a:solidFill>
                  <a:srgbClr val="252525"/>
                </a:solidFill>
                <a:effectLst/>
                <a:latin typeface="Helvetica" panose="020B0604020202020204" pitchFamily="34" charset="0"/>
              </a:rPr>
              <a:t>ほどです。</a:t>
            </a:r>
          </a:p>
          <a:p>
            <a:pPr algn="l"/>
            <a:r>
              <a:rPr lang="ja-JP" altLang="en-US" b="0" i="0" dirty="0">
                <a:solidFill>
                  <a:srgbClr val="252525"/>
                </a:solidFill>
                <a:effectLst/>
                <a:latin typeface="Helvetica" panose="020B0604020202020204" pitchFamily="34" charset="0"/>
              </a:rPr>
              <a:t>恒星としてはかなり大きいですが、太陽の数</a:t>
            </a:r>
            <a:r>
              <a:rPr lang="en-US" altLang="ja-JP" b="0" i="0" dirty="0">
                <a:solidFill>
                  <a:srgbClr val="252525"/>
                </a:solidFill>
                <a:effectLst/>
                <a:latin typeface="Helvetica" panose="020B0604020202020204" pitchFamily="34" charset="0"/>
              </a:rPr>
              <a:t>10</a:t>
            </a:r>
            <a:r>
              <a:rPr lang="ja-JP" altLang="en-US" b="0" i="0" dirty="0">
                <a:solidFill>
                  <a:srgbClr val="252525"/>
                </a:solidFill>
                <a:effectLst/>
                <a:latin typeface="Helvetica" panose="020B0604020202020204" pitchFamily="34" charset="0"/>
              </a:rPr>
              <a:t>倍から数百倍もあるような巨大星と比べると控えめなサイズです！</a:t>
            </a:r>
          </a:p>
          <a:p>
            <a:pPr algn="l"/>
            <a:r>
              <a:rPr lang="ja-JP" altLang="en-US" b="0" i="0" dirty="0">
                <a:solidFill>
                  <a:srgbClr val="252525"/>
                </a:solidFill>
                <a:effectLst/>
                <a:latin typeface="Helvetica" panose="020B0604020202020204" pitchFamily="34" charset="0"/>
              </a:rPr>
              <a:t>スピカの温度、半径から計算すると、スピカの放出エネルギーは</a:t>
            </a:r>
            <a:r>
              <a:rPr lang="ja-JP" altLang="en-US" b="1" i="0" dirty="0">
                <a:solidFill>
                  <a:srgbClr val="252525"/>
                </a:solidFill>
                <a:effectLst/>
                <a:latin typeface="Helvetica" panose="020B0604020202020204" pitchFamily="34" charset="0"/>
              </a:rPr>
              <a:t>太陽のなんと</a:t>
            </a:r>
            <a:r>
              <a:rPr lang="en-US" altLang="ja-JP" b="1" i="0" dirty="0">
                <a:solidFill>
                  <a:srgbClr val="252525"/>
                </a:solidFill>
                <a:effectLst/>
                <a:latin typeface="Helvetica" panose="020B0604020202020204" pitchFamily="34" charset="0"/>
              </a:rPr>
              <a:t>1700</a:t>
            </a:r>
            <a:r>
              <a:rPr lang="ja-JP" altLang="en-US" b="1" i="0" dirty="0">
                <a:solidFill>
                  <a:srgbClr val="252525"/>
                </a:solidFill>
                <a:effectLst/>
                <a:latin typeface="Helvetica" panose="020B0604020202020204" pitchFamily="34" charset="0"/>
              </a:rPr>
              <a:t>～</a:t>
            </a:r>
            <a:r>
              <a:rPr lang="en-US" altLang="ja-JP" b="1" i="0" dirty="0">
                <a:solidFill>
                  <a:srgbClr val="252525"/>
                </a:solidFill>
                <a:effectLst/>
                <a:latin typeface="Helvetica" panose="020B0604020202020204" pitchFamily="34" charset="0"/>
              </a:rPr>
              <a:t>13000</a:t>
            </a:r>
            <a:r>
              <a:rPr lang="ja-JP" altLang="en-US" b="1" i="0" dirty="0">
                <a:solidFill>
                  <a:srgbClr val="252525"/>
                </a:solidFill>
                <a:effectLst/>
                <a:latin typeface="Helvetica" panose="020B0604020202020204" pitchFamily="34" charset="0"/>
              </a:rPr>
              <a:t>倍</a:t>
            </a:r>
            <a:r>
              <a:rPr lang="ja-JP" altLang="en-US" b="0" i="0" dirty="0">
                <a:solidFill>
                  <a:srgbClr val="252525"/>
                </a:solidFill>
                <a:effectLst/>
                <a:latin typeface="Helvetica" panose="020B0604020202020204" pitchFamily="34" charset="0"/>
              </a:rPr>
              <a:t>にもなります！</a:t>
            </a:r>
            <a:endParaRPr lang="en-US" altLang="ja-JP" b="0" i="0" dirty="0">
              <a:solidFill>
                <a:srgbClr val="252525"/>
              </a:solidFill>
              <a:effectLst/>
              <a:latin typeface="Helvetica" panose="020B0604020202020204" pitchFamily="34" charset="0"/>
            </a:endParaRPr>
          </a:p>
          <a:p>
            <a:pPr algn="l"/>
            <a:r>
              <a:rPr lang="ja-JP" altLang="en-US" b="1" i="0" dirty="0">
                <a:solidFill>
                  <a:srgbClr val="FF0000"/>
                </a:solidFill>
                <a:effectLst/>
                <a:latin typeface="Helvetica" panose="020B0604020202020204" pitchFamily="34" charset="0"/>
              </a:rPr>
              <a:t>なんとスピカは連星を成していました！</a:t>
            </a:r>
            <a:endParaRPr lang="ja-JP" altLang="en-US" b="0" i="0" dirty="0">
              <a:solidFill>
                <a:srgbClr val="252525"/>
              </a:solidFill>
              <a:effectLst/>
              <a:latin typeface="Helvetica" panose="020B0604020202020204" pitchFamily="34" charset="0"/>
            </a:endParaRPr>
          </a:p>
          <a:p>
            <a:pPr algn="l"/>
            <a:r>
              <a:rPr lang="ja-JP" altLang="en-US" b="0" i="0" dirty="0">
                <a:solidFill>
                  <a:srgbClr val="252525"/>
                </a:solidFill>
                <a:effectLst/>
                <a:latin typeface="Helvetica" panose="020B0604020202020204" pitchFamily="34" charset="0"/>
              </a:rPr>
              <a:t>このソフトでは</a:t>
            </a:r>
            <a:r>
              <a:rPr lang="en-US" altLang="ja-JP" b="0" i="0" dirty="0">
                <a:solidFill>
                  <a:srgbClr val="252525"/>
                </a:solidFill>
                <a:effectLst/>
                <a:latin typeface="Helvetica" panose="020B0604020202020204" pitchFamily="34" charset="0"/>
              </a:rPr>
              <a:t>2</a:t>
            </a:r>
            <a:r>
              <a:rPr lang="ja-JP" altLang="en-US" b="0" i="0" dirty="0">
                <a:solidFill>
                  <a:srgbClr val="252525"/>
                </a:solidFill>
                <a:effectLst/>
                <a:latin typeface="Helvetica" panose="020B0604020202020204" pitchFamily="34" charset="0"/>
              </a:rPr>
              <a:t>つの星のみの表示ですが、実際はなんと</a:t>
            </a:r>
            <a:r>
              <a:rPr lang="en-US" altLang="ja-JP" b="1" i="0" dirty="0">
                <a:solidFill>
                  <a:srgbClr val="252525"/>
                </a:solidFill>
                <a:effectLst/>
                <a:latin typeface="Helvetica" panose="020B0604020202020204" pitchFamily="34" charset="0"/>
              </a:rPr>
              <a:t>5</a:t>
            </a:r>
            <a:r>
              <a:rPr lang="ja-JP" altLang="en-US" b="1" i="0" dirty="0">
                <a:solidFill>
                  <a:srgbClr val="252525"/>
                </a:solidFill>
                <a:effectLst/>
                <a:latin typeface="Helvetica" panose="020B0604020202020204" pitchFamily="34" charset="0"/>
              </a:rPr>
              <a:t>つもの恒星</a:t>
            </a:r>
            <a:r>
              <a:rPr lang="ja-JP" altLang="en-US" b="0" i="0" dirty="0">
                <a:solidFill>
                  <a:srgbClr val="252525"/>
                </a:solidFill>
                <a:effectLst/>
                <a:latin typeface="Helvetica" panose="020B0604020202020204" pitchFamily="34" charset="0"/>
              </a:rPr>
              <a:t>が重力的に結びついているそうです！</a:t>
            </a:r>
          </a:p>
          <a:p>
            <a:pPr algn="l"/>
            <a:r>
              <a:rPr lang="ja-JP" altLang="en-US" b="0" i="0" dirty="0">
                <a:solidFill>
                  <a:srgbClr val="252525"/>
                </a:solidFill>
                <a:effectLst/>
                <a:latin typeface="Helvetica" panose="020B0604020202020204" pitchFamily="34" charset="0"/>
              </a:rPr>
              <a:t>先ほどまで太陽系で猛威を振るっていたのがこのスピカ</a:t>
            </a:r>
            <a:r>
              <a:rPr lang="en-US" altLang="ja-JP" b="0" i="0" dirty="0">
                <a:solidFill>
                  <a:srgbClr val="252525"/>
                </a:solidFill>
                <a:effectLst/>
                <a:latin typeface="Helvetica" panose="020B0604020202020204" pitchFamily="34" charset="0"/>
              </a:rPr>
              <a:t>A</a:t>
            </a:r>
            <a:r>
              <a:rPr lang="ja-JP" altLang="en-US" b="0" i="0" dirty="0">
                <a:solidFill>
                  <a:srgbClr val="252525"/>
                </a:solidFill>
                <a:effectLst/>
                <a:latin typeface="Helvetica" panose="020B0604020202020204" pitchFamily="34" charset="0"/>
              </a:rPr>
              <a:t>で、そのすぐ近くにあるのがスピカ</a:t>
            </a:r>
            <a:r>
              <a:rPr lang="en-US" altLang="ja-JP" b="0" i="0" dirty="0">
                <a:solidFill>
                  <a:srgbClr val="252525"/>
                </a:solidFill>
                <a:effectLst/>
                <a:latin typeface="Helvetica" panose="020B0604020202020204" pitchFamily="34" charset="0"/>
              </a:rPr>
              <a:t>B</a:t>
            </a:r>
            <a:r>
              <a:rPr lang="ja-JP" altLang="en-US" b="0" i="0" dirty="0">
                <a:solidFill>
                  <a:srgbClr val="252525"/>
                </a:solidFill>
                <a:effectLst/>
                <a:latin typeface="Helvetica" panose="020B0604020202020204" pitchFamily="34" charset="0"/>
              </a:rPr>
              <a:t>です。</a:t>
            </a:r>
          </a:p>
          <a:p>
            <a:pPr algn="l"/>
            <a:r>
              <a:rPr lang="ja-JP" altLang="en-US" b="0" i="0" dirty="0">
                <a:solidFill>
                  <a:srgbClr val="252525"/>
                </a:solidFill>
                <a:effectLst/>
                <a:latin typeface="Helvetica" panose="020B0604020202020204" pitchFamily="34" charset="0"/>
              </a:rPr>
              <a:t>お互いの距離はなんと</a:t>
            </a:r>
            <a:r>
              <a:rPr lang="ja-JP" altLang="en-US" b="1" i="0" dirty="0">
                <a:solidFill>
                  <a:srgbClr val="252525"/>
                </a:solidFill>
                <a:effectLst/>
                <a:latin typeface="Helvetica" panose="020B0604020202020204" pitchFamily="34" charset="0"/>
              </a:rPr>
              <a:t>地球と太陽の距離の</a:t>
            </a:r>
            <a:r>
              <a:rPr lang="en-US" altLang="ja-JP" b="1" i="0" dirty="0">
                <a:solidFill>
                  <a:srgbClr val="252525"/>
                </a:solidFill>
                <a:effectLst/>
                <a:latin typeface="Helvetica" panose="020B0604020202020204" pitchFamily="34" charset="0"/>
              </a:rPr>
              <a:t>12</a:t>
            </a:r>
            <a:r>
              <a:rPr lang="ja-JP" altLang="en-US" b="1" i="0" dirty="0">
                <a:solidFill>
                  <a:srgbClr val="252525"/>
                </a:solidFill>
                <a:effectLst/>
                <a:latin typeface="Helvetica" panose="020B0604020202020204" pitchFamily="34" charset="0"/>
              </a:rPr>
              <a:t>％</a:t>
            </a:r>
            <a:r>
              <a:rPr lang="ja-JP" altLang="en-US" b="0" i="0" dirty="0">
                <a:solidFill>
                  <a:srgbClr val="252525"/>
                </a:solidFill>
                <a:effectLst/>
                <a:latin typeface="Helvetica" panose="020B0604020202020204" pitchFamily="34" charset="0"/>
              </a:rPr>
              <a:t>しか離れていません！</a:t>
            </a:r>
          </a:p>
          <a:p>
            <a:pPr algn="l"/>
            <a:r>
              <a:rPr lang="ja-JP" altLang="en-US" b="0" i="0" dirty="0">
                <a:solidFill>
                  <a:srgbClr val="252525"/>
                </a:solidFill>
                <a:effectLst/>
                <a:latin typeface="Helvetica" panose="020B0604020202020204" pitchFamily="34" charset="0"/>
              </a:rPr>
              <a:t>あまりに近いため</a:t>
            </a:r>
            <a:r>
              <a:rPr lang="ja-JP" altLang="en-US" b="1" i="0" dirty="0">
                <a:solidFill>
                  <a:srgbClr val="252525"/>
                </a:solidFill>
                <a:effectLst/>
                <a:latin typeface="Helvetica" panose="020B0604020202020204" pitchFamily="34" charset="0"/>
              </a:rPr>
              <a:t>公転周期はたったの</a:t>
            </a:r>
            <a:r>
              <a:rPr lang="en-US" altLang="ja-JP" b="1" i="0" dirty="0">
                <a:solidFill>
                  <a:srgbClr val="252525"/>
                </a:solidFill>
                <a:effectLst/>
                <a:latin typeface="Helvetica" panose="020B0604020202020204" pitchFamily="34" charset="0"/>
              </a:rPr>
              <a:t>4</a:t>
            </a:r>
            <a:r>
              <a:rPr lang="ja-JP" altLang="en-US" b="1" i="0" dirty="0">
                <a:solidFill>
                  <a:srgbClr val="252525"/>
                </a:solidFill>
                <a:effectLst/>
                <a:latin typeface="Helvetica" panose="020B0604020202020204" pitchFamily="34" charset="0"/>
              </a:rPr>
              <a:t>日！</a:t>
            </a:r>
            <a:endParaRPr lang="ja-JP" altLang="en-US" b="0" i="0" dirty="0">
              <a:solidFill>
                <a:srgbClr val="252525"/>
              </a:solidFill>
              <a:effectLst/>
              <a:latin typeface="Helvetica" panose="020B0604020202020204" pitchFamily="34" charset="0"/>
            </a:endParaRPr>
          </a:p>
          <a:p>
            <a:pPr algn="l"/>
            <a:r>
              <a:rPr lang="ja-JP" altLang="en-US" b="0" i="0" dirty="0">
                <a:solidFill>
                  <a:srgbClr val="252525"/>
                </a:solidFill>
                <a:effectLst/>
                <a:latin typeface="Helvetica" panose="020B0604020202020204" pitchFamily="34" charset="0"/>
              </a:rPr>
              <a:t>お互いの引力が強すぎて、スピカは恒星の形が球から楕円体となっています。</a:t>
            </a:r>
          </a:p>
          <a:p>
            <a:pPr algn="l"/>
            <a:endParaRPr lang="ja-JP" altLang="en-US" b="0" i="0" dirty="0">
              <a:solidFill>
                <a:srgbClr val="252525"/>
              </a:solidFill>
              <a:effectLst/>
              <a:latin typeface="Helvetica" panose="020B0604020202020204" pitchFamily="34" charset="0"/>
            </a:endParaRPr>
          </a:p>
          <a:p>
            <a:endParaRPr lang="en-US" altLang="ja-JP" b="0" i="0" dirty="0">
              <a:solidFill>
                <a:srgbClr val="EAF5FC"/>
              </a:solidFill>
              <a:effectLst/>
              <a:latin typeface="Hiragino Kaku Gothic ProN"/>
            </a:endParaRPr>
          </a:p>
          <a:p>
            <a:endParaRPr kumimoji="1" lang="en-US" altLang="ja-JP" b="0" i="0" dirty="0">
              <a:solidFill>
                <a:srgbClr val="EAF5FC"/>
              </a:solidFill>
              <a:effectLst/>
              <a:latin typeface="Hiragino Kaku Gothic ProN"/>
            </a:endParaRPr>
          </a:p>
          <a:p>
            <a:r>
              <a:rPr lang="ja-JP" altLang="en-US" dirty="0"/>
              <a:t>主な恒星符号名前意味等級距離</a:t>
            </a:r>
            <a:r>
              <a:rPr lang="en-US" altLang="ja-JP" dirty="0"/>
              <a:t>α</a:t>
            </a:r>
            <a:r>
              <a:rPr lang="ja-JP" altLang="en-US" dirty="0"/>
              <a:t>スピカ穂先</a:t>
            </a:r>
            <a:r>
              <a:rPr lang="en-US" altLang="ja-JP" dirty="0"/>
              <a:t>1.0350</a:t>
            </a:r>
            <a:r>
              <a:rPr lang="ja-JP" altLang="en-US" dirty="0"/>
              <a:t>女神が持つ麦の穂先に輝く</a:t>
            </a:r>
            <a:r>
              <a:rPr lang="en-US" altLang="ja-JP" dirty="0"/>
              <a:t>1</a:t>
            </a:r>
            <a:r>
              <a:rPr lang="ja-JP" altLang="en-US" dirty="0"/>
              <a:t>等星．スペクトル型：</a:t>
            </a:r>
            <a:r>
              <a:rPr lang="en-US" altLang="ja-JP" dirty="0"/>
              <a:t>B1Ⅲ-Ⅳ+B2Ⅴ</a:t>
            </a:r>
            <a:r>
              <a:rPr lang="ja-JP" altLang="en-US" dirty="0"/>
              <a:t>．</a:t>
            </a:r>
            <a:br>
              <a:rPr lang="ja-JP" altLang="en-US" dirty="0"/>
            </a:br>
            <a:r>
              <a:rPr lang="ja-JP" altLang="en-US" dirty="0"/>
              <a:t>連星であり，伴星とわずか</a:t>
            </a:r>
            <a:r>
              <a:rPr lang="en-US" altLang="ja-JP" dirty="0"/>
              <a:t>4</a:t>
            </a:r>
            <a:r>
              <a:rPr lang="ja-JP" altLang="en-US" dirty="0"/>
              <a:t>日周期で回り合っている． 日本ではその輝きから「真珠星」と呼ぶところがある． 黄道のすぐそばにあるため，時々惑星と並ぶ． 日本ではアークツルス</a:t>
            </a:r>
            <a:r>
              <a:rPr lang="en-US" altLang="ja-JP" dirty="0"/>
              <a:t>(</a:t>
            </a:r>
            <a:r>
              <a:rPr lang="ja-JP" altLang="en-US" dirty="0"/>
              <a:t>うしかい座</a:t>
            </a:r>
            <a:r>
              <a:rPr lang="en-US" altLang="ja-JP" dirty="0"/>
              <a:t>)</a:t>
            </a:r>
            <a:r>
              <a:rPr lang="ja-JP" altLang="en-US" dirty="0"/>
              <a:t>と対にして夫婦</a:t>
            </a:r>
            <a:r>
              <a:rPr lang="en-US" altLang="ja-JP" dirty="0"/>
              <a:t>(</a:t>
            </a:r>
            <a:r>
              <a:rPr lang="ja-JP" altLang="en-US" dirty="0"/>
              <a:t>めおと</a:t>
            </a:r>
            <a:r>
              <a:rPr lang="en-US" altLang="ja-JP" dirty="0"/>
              <a:t>)</a:t>
            </a:r>
            <a:r>
              <a:rPr lang="ja-JP" altLang="en-US" dirty="0"/>
              <a:t>星とよんでいた． スピカが妻にあたる． アークツルス</a:t>
            </a:r>
            <a:r>
              <a:rPr lang="en-US" altLang="ja-JP" dirty="0"/>
              <a:t>(</a:t>
            </a:r>
            <a:r>
              <a:rPr lang="ja-JP" altLang="en-US" dirty="0"/>
              <a:t>うしかい座</a:t>
            </a:r>
            <a:r>
              <a:rPr lang="en-US" altLang="ja-JP" dirty="0"/>
              <a:t>)</a:t>
            </a:r>
            <a:r>
              <a:rPr lang="ja-JP" altLang="en-US" dirty="0"/>
              <a:t>とデネボラ</a:t>
            </a:r>
            <a:r>
              <a:rPr lang="en-US" altLang="ja-JP" dirty="0"/>
              <a:t>(</a:t>
            </a:r>
            <a:r>
              <a:rPr lang="ja-JP" altLang="en-US" dirty="0"/>
              <a:t>しし座，</a:t>
            </a:r>
            <a:r>
              <a:rPr lang="en-US" altLang="ja-JP" dirty="0"/>
              <a:t>2</a:t>
            </a:r>
            <a:r>
              <a:rPr lang="ja-JP" altLang="en-US" dirty="0"/>
              <a:t>等星</a:t>
            </a:r>
            <a:r>
              <a:rPr lang="en-US" altLang="ja-JP" dirty="0"/>
              <a:t>)</a:t>
            </a:r>
            <a:r>
              <a:rPr lang="ja-JP" altLang="en-US" dirty="0"/>
              <a:t>の</a:t>
            </a:r>
            <a:r>
              <a:rPr lang="en-US" altLang="ja-JP" dirty="0"/>
              <a:t>3</a:t>
            </a:r>
            <a:r>
              <a:rPr lang="ja-JP" altLang="en-US" dirty="0"/>
              <a:t>星で「春の大三角形」を構成する．</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E55BAF99-145A-4A58-B71D-0DD6354E2CEA}" type="slidenum">
              <a:rPr lang="en-US" altLang="ja-JP" smtClean="0"/>
              <a:pPr/>
              <a:t>61</a:t>
            </a:fld>
            <a:endParaRPr lang="en-US" altLang="ja-JP" dirty="0"/>
          </a:p>
        </p:txBody>
      </p:sp>
    </p:spTree>
    <p:extLst>
      <p:ext uri="{BB962C8B-B14F-4D97-AF65-F5344CB8AC3E}">
        <p14:creationId xmlns:p14="http://schemas.microsoft.com/office/powerpoint/2010/main" val="195814134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endParaRPr kumimoji="1" lang="en-US" altLang="ja-JP" dirty="0"/>
          </a:p>
          <a:p>
            <a:pPr algn="l"/>
            <a:endParaRPr lang="ja-JP" altLang="en-US" b="0" i="0" dirty="0">
              <a:solidFill>
                <a:srgbClr val="212529"/>
              </a:solidFill>
              <a:effectLst/>
              <a:latin typeface="system-ui"/>
            </a:endParaRPr>
          </a:p>
          <a:p>
            <a:endParaRPr kumimoji="1" lang="en-US" altLang="ja-JP" dirty="0"/>
          </a:p>
          <a:p>
            <a:r>
              <a:rPr kumimoji="1" lang="en-US" altLang="ja-JP" dirty="0"/>
              <a:t>1</a:t>
            </a:r>
            <a:r>
              <a:rPr kumimoji="1" lang="ja-JP" altLang="en-US" dirty="0"/>
              <a:t>等星は全天で</a:t>
            </a:r>
            <a:r>
              <a:rPr kumimoji="1" lang="en-US" altLang="ja-JP" dirty="0"/>
              <a:t>21</a:t>
            </a:r>
            <a:r>
              <a:rPr kumimoji="1" lang="ja-JP" altLang="en-US" dirty="0"/>
              <a:t>個。</a:t>
            </a:r>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その内、スピカ、アンタレス、アルデバラン、レグルスのみ。</a:t>
            </a:r>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ja-JP" altLang="en-US" dirty="0"/>
          </a:p>
          <a:p>
            <a:r>
              <a:rPr lang="ja-JP" altLang="en-US" b="0" i="0" dirty="0">
                <a:solidFill>
                  <a:srgbClr val="EAF5FC"/>
                </a:solidFill>
                <a:effectLst/>
                <a:latin typeface="Hiragino Kaku Gothic ProN"/>
              </a:rPr>
              <a:t>おとめ座は、全天で</a:t>
            </a:r>
            <a:r>
              <a:rPr lang="en-US" altLang="ja-JP" b="0" i="0" dirty="0">
                <a:solidFill>
                  <a:srgbClr val="EAF5FC"/>
                </a:solidFill>
                <a:effectLst/>
                <a:latin typeface="Hiragino Kaku Gothic ProN"/>
              </a:rPr>
              <a:t>2</a:t>
            </a:r>
            <a:r>
              <a:rPr lang="ja-JP" altLang="en-US" b="0" i="0" dirty="0">
                <a:solidFill>
                  <a:srgbClr val="EAF5FC"/>
                </a:solidFill>
                <a:effectLst/>
                <a:latin typeface="Hiragino Kaku Gothic ProN"/>
              </a:rPr>
              <a:t>番目の大きな星座です。しかし、広い範囲に星がちらばっていて、暗い星も多く星座像は観察がむずかしいです。</a:t>
            </a:r>
            <a:br>
              <a:rPr lang="ja-JP" altLang="en-US" dirty="0"/>
            </a:br>
            <a:r>
              <a:rPr lang="ja-JP" altLang="en-US" b="0" i="0" dirty="0">
                <a:solidFill>
                  <a:srgbClr val="EAF5FC"/>
                </a:solidFill>
                <a:effectLst/>
                <a:latin typeface="Hiragino Kaku Gothic ProN"/>
              </a:rPr>
              <a:t>おとめ座には春の大曲線の一部でもあるスピカが輝いてします。このスピカのある左手に麦の穂を持っていて、スピカとはラテン語で「穀物」の意味を表しています。ギリシア神話では、麦の穂を持っていることから農業の女神とする説が多いようです。</a:t>
            </a:r>
            <a:br>
              <a:rPr lang="ja-JP" altLang="en-US" dirty="0"/>
            </a:br>
            <a:r>
              <a:rPr lang="ja-JP" altLang="en-US" b="0" i="0" dirty="0">
                <a:solidFill>
                  <a:srgbClr val="EAF5FC"/>
                </a:solidFill>
                <a:effectLst/>
                <a:latin typeface="Hiragino Kaku Gothic ProN"/>
              </a:rPr>
              <a:t>他にも</a:t>
            </a:r>
            <a:endParaRPr lang="en-US" altLang="ja-JP" b="0" i="0" dirty="0">
              <a:solidFill>
                <a:srgbClr val="EAF5FC"/>
              </a:solidFill>
              <a:effectLst/>
              <a:latin typeface="Hiragino Kaku Gothic ProN"/>
            </a:endParaRPr>
          </a:p>
          <a:p>
            <a:r>
              <a:rPr lang="ja-JP" altLang="en-US" b="0" i="0" dirty="0">
                <a:solidFill>
                  <a:srgbClr val="EAF5FC"/>
                </a:solidFill>
                <a:effectLst/>
                <a:latin typeface="Hiragino Kaku Gothic ProN"/>
              </a:rPr>
              <a:t>おとめ座のとなりにてんびん座があるので、正義の女神とする神話も多くあります。</a:t>
            </a:r>
            <a:endParaRPr lang="en-US" altLang="ja-JP" b="0" i="0" dirty="0">
              <a:solidFill>
                <a:srgbClr val="EAF5FC"/>
              </a:solidFill>
              <a:effectLst/>
              <a:latin typeface="Hiragino Kaku Gothic ProN"/>
            </a:endParaRPr>
          </a:p>
          <a:p>
            <a:endParaRPr kumimoji="1" lang="en-US" altLang="ja-JP" b="0" i="0" dirty="0">
              <a:solidFill>
                <a:srgbClr val="EAF5FC"/>
              </a:solidFill>
              <a:effectLst/>
              <a:latin typeface="Hiragino Kaku Gothic ProN"/>
            </a:endParaRPr>
          </a:p>
          <a:p>
            <a:r>
              <a:rPr lang="ja-JP" altLang="en-US" dirty="0"/>
              <a:t>主な恒星符号名前意味等級距離</a:t>
            </a:r>
            <a:r>
              <a:rPr lang="en-US" altLang="ja-JP" dirty="0"/>
              <a:t>α</a:t>
            </a:r>
            <a:r>
              <a:rPr lang="ja-JP" altLang="en-US" dirty="0"/>
              <a:t>スピカ穂先</a:t>
            </a:r>
            <a:r>
              <a:rPr lang="en-US" altLang="ja-JP" dirty="0"/>
              <a:t>1.0350</a:t>
            </a:r>
            <a:r>
              <a:rPr lang="ja-JP" altLang="en-US" dirty="0"/>
              <a:t>女神が持つ麦の穂先に輝く</a:t>
            </a:r>
            <a:r>
              <a:rPr lang="en-US" altLang="ja-JP" dirty="0"/>
              <a:t>1</a:t>
            </a:r>
            <a:r>
              <a:rPr lang="ja-JP" altLang="en-US" dirty="0"/>
              <a:t>等星．スペクトル型：</a:t>
            </a:r>
            <a:r>
              <a:rPr lang="en-US" altLang="ja-JP" dirty="0"/>
              <a:t>B1Ⅲ-Ⅳ+B2Ⅴ</a:t>
            </a:r>
            <a:r>
              <a:rPr lang="ja-JP" altLang="en-US" dirty="0"/>
              <a:t>．</a:t>
            </a:r>
            <a:br>
              <a:rPr lang="ja-JP" altLang="en-US" dirty="0"/>
            </a:br>
            <a:r>
              <a:rPr lang="ja-JP" altLang="en-US" dirty="0"/>
              <a:t>連星であり，伴星とわずか</a:t>
            </a:r>
            <a:r>
              <a:rPr lang="en-US" altLang="ja-JP" dirty="0"/>
              <a:t>4</a:t>
            </a:r>
            <a:r>
              <a:rPr lang="ja-JP" altLang="en-US" dirty="0"/>
              <a:t>日周期で回り合っている． 日本ではその輝きから「真珠星」と呼ぶところがある． 黄道のすぐそばにあるため，時々惑星と並ぶ． 日本ではアークツルス</a:t>
            </a:r>
            <a:r>
              <a:rPr lang="en-US" altLang="ja-JP" dirty="0"/>
              <a:t>(</a:t>
            </a:r>
            <a:r>
              <a:rPr lang="ja-JP" altLang="en-US" dirty="0"/>
              <a:t>うしかい座</a:t>
            </a:r>
            <a:r>
              <a:rPr lang="en-US" altLang="ja-JP" dirty="0"/>
              <a:t>)</a:t>
            </a:r>
            <a:r>
              <a:rPr lang="ja-JP" altLang="en-US" dirty="0"/>
              <a:t>と対にして夫婦</a:t>
            </a:r>
            <a:r>
              <a:rPr lang="en-US" altLang="ja-JP" dirty="0"/>
              <a:t>(</a:t>
            </a:r>
            <a:r>
              <a:rPr lang="ja-JP" altLang="en-US" dirty="0"/>
              <a:t>めおと</a:t>
            </a:r>
            <a:r>
              <a:rPr lang="en-US" altLang="ja-JP" dirty="0"/>
              <a:t>)</a:t>
            </a:r>
            <a:r>
              <a:rPr lang="ja-JP" altLang="en-US" dirty="0"/>
              <a:t>星とよんでいた． スピカが妻にあたる． アークツルス</a:t>
            </a:r>
            <a:r>
              <a:rPr lang="en-US" altLang="ja-JP" dirty="0"/>
              <a:t>(</a:t>
            </a:r>
            <a:r>
              <a:rPr lang="ja-JP" altLang="en-US" dirty="0"/>
              <a:t>うしかい座</a:t>
            </a:r>
            <a:r>
              <a:rPr lang="en-US" altLang="ja-JP" dirty="0"/>
              <a:t>)</a:t>
            </a:r>
            <a:r>
              <a:rPr lang="ja-JP" altLang="en-US" dirty="0"/>
              <a:t>とデネボラ</a:t>
            </a:r>
            <a:r>
              <a:rPr lang="en-US" altLang="ja-JP" dirty="0"/>
              <a:t>(</a:t>
            </a:r>
            <a:r>
              <a:rPr lang="ja-JP" altLang="en-US" dirty="0"/>
              <a:t>しし座，</a:t>
            </a:r>
            <a:r>
              <a:rPr lang="en-US" altLang="ja-JP" dirty="0"/>
              <a:t>2</a:t>
            </a:r>
            <a:r>
              <a:rPr lang="ja-JP" altLang="en-US" dirty="0"/>
              <a:t>等星</a:t>
            </a:r>
            <a:r>
              <a:rPr lang="en-US" altLang="ja-JP" dirty="0"/>
              <a:t>)</a:t>
            </a:r>
            <a:r>
              <a:rPr lang="ja-JP" altLang="en-US" dirty="0"/>
              <a:t>の</a:t>
            </a:r>
            <a:r>
              <a:rPr lang="en-US" altLang="ja-JP" dirty="0"/>
              <a:t>3</a:t>
            </a:r>
            <a:r>
              <a:rPr lang="ja-JP" altLang="en-US" dirty="0"/>
              <a:t>星で「春の大三角形」を構成する．</a:t>
            </a:r>
            <a:endParaRPr kumimoji="1" lang="ja-JP" altLang="en-US" dirty="0"/>
          </a:p>
        </p:txBody>
      </p:sp>
      <p:sp>
        <p:nvSpPr>
          <p:cNvPr id="4" name="スライド番号プレースホルダー 3"/>
          <p:cNvSpPr>
            <a:spLocks noGrp="1"/>
          </p:cNvSpPr>
          <p:nvPr>
            <p:ph type="sldNum" sz="quarter" idx="5"/>
          </p:nvPr>
        </p:nvSpPr>
        <p:spPr/>
        <p:txBody>
          <a:bodyPr/>
          <a:lstStyle/>
          <a:p>
            <a:fld id="{E55BAF99-145A-4A58-B71D-0DD6354E2CEA}" type="slidenum">
              <a:rPr lang="en-US" altLang="ja-JP" smtClean="0"/>
              <a:pPr/>
              <a:t>63</a:t>
            </a:fld>
            <a:endParaRPr lang="en-US" altLang="ja-JP" dirty="0"/>
          </a:p>
        </p:txBody>
      </p:sp>
    </p:spTree>
    <p:extLst>
      <p:ext uri="{BB962C8B-B14F-4D97-AF65-F5344CB8AC3E}">
        <p14:creationId xmlns:p14="http://schemas.microsoft.com/office/powerpoint/2010/main" val="419855720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sz="1800" b="0" i="0" dirty="0">
                <a:solidFill>
                  <a:srgbClr val="333333"/>
                </a:solidFill>
                <a:effectLst/>
                <a:latin typeface="Helvetica Neue"/>
              </a:rPr>
              <a:t>食連星を観測する意義</a:t>
            </a:r>
            <a:endParaRPr lang="ja-JP" altLang="en-US" b="0" i="0" dirty="0">
              <a:solidFill>
                <a:srgbClr val="000000"/>
              </a:solidFill>
              <a:effectLst/>
              <a:latin typeface="Helvetica Neue"/>
            </a:endParaRPr>
          </a:p>
          <a:p>
            <a:pPr algn="l"/>
            <a:r>
              <a:rPr lang="ja-JP" altLang="en-US" b="0" i="0" dirty="0">
                <a:solidFill>
                  <a:srgbClr val="000000"/>
                </a:solidFill>
                <a:effectLst/>
                <a:latin typeface="Helvetica Neue"/>
              </a:rPr>
              <a:t>　食連星は、その明るさの変化と、スペクトル観測のデータをあわせることにより、星の質量、半径、光度、温度など基本的な物理量を決定することができるので、天体物理学上たいへん重要な位置を占めている。また、実際に観測されて決定された主極小の時刻は、公転周期変化の原因を探るうえでも貴重なデータとなる。このため、世界中で食連星の観測が行われており、多くのアマチュアも参画している分野である。読者の方もぜひチャレンジされてはいかがだろうか。</a:t>
            </a:r>
            <a:endParaRPr lang="en-US" altLang="ja-JP" b="0" i="0" dirty="0">
              <a:solidFill>
                <a:srgbClr val="000000"/>
              </a:solidFill>
              <a:effectLst/>
              <a:latin typeface="Helvetica Neue"/>
            </a:endParaRPr>
          </a:p>
          <a:p>
            <a:pPr algn="l"/>
            <a:endParaRPr lang="en-US" altLang="ja-JP" b="0" i="0" dirty="0">
              <a:solidFill>
                <a:srgbClr val="000000"/>
              </a:solidFill>
              <a:effectLst/>
              <a:latin typeface="Helvetica Neue"/>
            </a:endParaRPr>
          </a:p>
          <a:p>
            <a:pPr algn="l"/>
            <a:endParaRPr lang="en-US" altLang="ja-JP" b="0" i="0" dirty="0">
              <a:solidFill>
                <a:srgbClr val="000000"/>
              </a:solidFill>
              <a:effectLst/>
              <a:latin typeface="Helvetica Neue"/>
            </a:endParaRPr>
          </a:p>
          <a:p>
            <a:pPr algn="l"/>
            <a:endParaRPr lang="en-US" altLang="ja-JP" b="0" i="0" dirty="0">
              <a:solidFill>
                <a:srgbClr val="000000"/>
              </a:solidFill>
              <a:effectLst/>
              <a:latin typeface="Helvetica Neue"/>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b="0" i="0" dirty="0">
                <a:solidFill>
                  <a:srgbClr val="000000"/>
                </a:solidFill>
                <a:effectLst/>
                <a:latin typeface="ＭＳ 明朝" panose="02020609040205080304" pitchFamily="17" charset="-128"/>
                <a:ea typeface="ＭＳ 明朝" panose="02020609040205080304" pitchFamily="17" charset="-128"/>
              </a:rPr>
              <a:t>まず、恒星の位置を決定するために用いられます。</a:t>
            </a:r>
          </a:p>
          <a:p>
            <a:pPr algn="l"/>
            <a:endParaRPr lang="en-US" altLang="ja-JP" b="0" i="0" dirty="0">
              <a:solidFill>
                <a:srgbClr val="000000"/>
              </a:solidFill>
              <a:effectLst/>
              <a:latin typeface="Helvetica Neue"/>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b="0" i="0" dirty="0">
                <a:solidFill>
                  <a:srgbClr val="000000"/>
                </a:solidFill>
                <a:effectLst/>
                <a:latin typeface="ＭＳ 明朝" panose="02020609040205080304" pitchFamily="17" charset="-128"/>
                <a:ea typeface="ＭＳ 明朝" panose="02020609040205080304" pitchFamily="17" charset="-128"/>
              </a:rPr>
              <a:t>星食観測は数百年前から、主として航海暦の作成や活用をするために、継続的に行われてきています。星食観測を継続することにより、月の運動や地球の自転など、様々な経年変化をとらえることができます。</a:t>
            </a:r>
          </a:p>
          <a:p>
            <a:pPr algn="l"/>
            <a:endParaRPr lang="en-US" altLang="ja-JP" b="0" i="0" dirty="0">
              <a:solidFill>
                <a:srgbClr val="000000"/>
              </a:solidFill>
              <a:effectLst/>
              <a:latin typeface="Helvetica Neue"/>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b="0" i="0" dirty="0">
                <a:solidFill>
                  <a:srgbClr val="000000"/>
                </a:solidFill>
                <a:effectLst/>
                <a:latin typeface="ＭＳ 明朝" panose="02020609040205080304" pitchFamily="17" charset="-128"/>
                <a:ea typeface="ＭＳ 明朝" panose="02020609040205080304" pitchFamily="17" charset="-128"/>
              </a:rPr>
              <a:t>　星食観測のもう一つの目的として、月の形状を精度よく求める、ということがあげられます。月の地表に対する相対速度は日本付近で平均</a:t>
            </a:r>
            <a:r>
              <a:rPr lang="en-US" altLang="ja-JP" b="0" i="0" dirty="0">
                <a:solidFill>
                  <a:srgbClr val="000000"/>
                </a:solidFill>
                <a:effectLst/>
                <a:latin typeface="ＭＳ 明朝" panose="02020609040205080304" pitchFamily="17" charset="-128"/>
                <a:ea typeface="ＭＳ 明朝" panose="02020609040205080304" pitchFamily="17" charset="-128"/>
              </a:rPr>
              <a:t>700m/</a:t>
            </a:r>
            <a:r>
              <a:rPr lang="ja-JP" altLang="en-US" b="0" i="0" dirty="0">
                <a:solidFill>
                  <a:srgbClr val="000000"/>
                </a:solidFill>
                <a:effectLst/>
                <a:latin typeface="ＭＳ 明朝" panose="02020609040205080304" pitchFamily="17" charset="-128"/>
                <a:ea typeface="ＭＳ 明朝" panose="02020609040205080304" pitchFamily="17" charset="-128"/>
              </a:rPr>
              <a:t>秒くらいです。ビデオ観測の時刻精度が</a:t>
            </a:r>
            <a:r>
              <a:rPr lang="en-US" altLang="ja-JP" b="0" i="0" dirty="0">
                <a:solidFill>
                  <a:srgbClr val="000000"/>
                </a:solidFill>
                <a:effectLst/>
                <a:latin typeface="ＭＳ 明朝" panose="02020609040205080304" pitchFamily="17" charset="-128"/>
                <a:ea typeface="ＭＳ 明朝" panose="02020609040205080304" pitchFamily="17" charset="-128"/>
              </a:rPr>
              <a:t>1/30</a:t>
            </a:r>
            <a:r>
              <a:rPr lang="ja-JP" altLang="en-US" b="0" i="0" dirty="0">
                <a:solidFill>
                  <a:srgbClr val="000000"/>
                </a:solidFill>
                <a:effectLst/>
                <a:latin typeface="ＭＳ 明朝" panose="02020609040205080304" pitchFamily="17" charset="-128"/>
                <a:ea typeface="ＭＳ 明朝" panose="02020609040205080304" pitchFamily="17" charset="-128"/>
              </a:rPr>
              <a:t>秒ですから、月の縁の形状を</a:t>
            </a:r>
            <a:r>
              <a:rPr lang="en-US" altLang="ja-JP" b="0" i="0" dirty="0">
                <a:solidFill>
                  <a:srgbClr val="000000"/>
                </a:solidFill>
                <a:effectLst/>
                <a:latin typeface="ＭＳ 明朝" panose="02020609040205080304" pitchFamily="17" charset="-128"/>
                <a:ea typeface="ＭＳ 明朝" panose="02020609040205080304" pitchFamily="17" charset="-128"/>
              </a:rPr>
              <a:t>25m</a:t>
            </a:r>
            <a:r>
              <a:rPr lang="ja-JP" altLang="en-US" b="0" i="0" dirty="0">
                <a:solidFill>
                  <a:srgbClr val="000000"/>
                </a:solidFill>
                <a:effectLst/>
                <a:latin typeface="ＭＳ 明朝" panose="02020609040205080304" pitchFamily="17" charset="-128"/>
                <a:ea typeface="ＭＳ 明朝" panose="02020609040205080304" pitchFamily="17" charset="-128"/>
              </a:rPr>
              <a:t>（フィールド単位の解析の場合は、</a:t>
            </a:r>
            <a:r>
              <a:rPr lang="en-US" altLang="ja-JP" b="0" i="0" dirty="0">
                <a:solidFill>
                  <a:srgbClr val="000000"/>
                </a:solidFill>
                <a:effectLst/>
                <a:latin typeface="ＭＳ 明朝" panose="02020609040205080304" pitchFamily="17" charset="-128"/>
                <a:ea typeface="ＭＳ 明朝" panose="02020609040205080304" pitchFamily="17" charset="-128"/>
              </a:rPr>
              <a:t>12m</a:t>
            </a:r>
            <a:r>
              <a:rPr lang="ja-JP" altLang="en-US" b="0" i="0" dirty="0">
                <a:solidFill>
                  <a:srgbClr val="000000"/>
                </a:solidFill>
                <a:effectLst/>
                <a:latin typeface="ＭＳ 明朝" panose="02020609040205080304" pitchFamily="17" charset="-128"/>
                <a:ea typeface="ＭＳ 明朝" panose="02020609040205080304" pitchFamily="17" charset="-128"/>
              </a:rPr>
              <a:t>）の精度で観測することができます。これは月探査機「かぐや」と同程度の精度になります。</a:t>
            </a:r>
          </a:p>
          <a:p>
            <a:pPr algn="l"/>
            <a:endParaRPr lang="en-US" altLang="ja-JP" b="0" i="0" dirty="0">
              <a:solidFill>
                <a:srgbClr val="000000"/>
              </a:solidFill>
              <a:effectLst/>
              <a:latin typeface="Helvetica Neue"/>
            </a:endParaRPr>
          </a:p>
          <a:p>
            <a:pPr algn="l"/>
            <a:endParaRPr lang="en-US" altLang="ja-JP" b="0" i="0" dirty="0">
              <a:solidFill>
                <a:srgbClr val="000000"/>
              </a:solidFill>
              <a:effectLst/>
              <a:latin typeface="Helvetica Neue"/>
            </a:endParaRPr>
          </a:p>
          <a:p>
            <a:pPr algn="l"/>
            <a:endParaRPr lang="ja-JP" altLang="en-US" b="0" i="0" dirty="0">
              <a:solidFill>
                <a:srgbClr val="000000"/>
              </a:solidFill>
              <a:effectLst/>
              <a:latin typeface="Helvetica Neue"/>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b="0" i="0" dirty="0">
                <a:solidFill>
                  <a:srgbClr val="000000"/>
                </a:solidFill>
                <a:effectLst/>
                <a:latin typeface="ＭＳ 明朝" panose="02020609040205080304" pitchFamily="17" charset="-128"/>
                <a:ea typeface="ＭＳ 明朝" panose="02020609040205080304" pitchFamily="17" charset="-128"/>
              </a:rPr>
              <a:t>　また、近年、重星の発見と観測について星食観測への期待が高まってきています。望遠鏡では分離できないようなたいへん接近した重星が月に隠されるとき、両者の間にわずかな時間差が生じます。このとき、一方の恒星が隠されると全体の光度が少し暗くなり、もう一方が隠されたときに星が消えます。グラフに描くと、階段状の光度変化を示すのです。これを観測するためには、かつては光電測光装置などの特殊な機器が必要でしたが、近年はビデオ画像を解析するソフトウエアが登場し、ビデオから光度変化の曲線が得られるようになりました。撮影したビデオから、重星を発見したり、重星に関する情報を得ることができるようになったのです。特に、同じ重星について、離れた</a:t>
            </a:r>
            <a:r>
              <a:rPr lang="en-US" altLang="ja-JP" b="0" i="0" dirty="0">
                <a:solidFill>
                  <a:srgbClr val="000000"/>
                </a:solidFill>
                <a:effectLst/>
                <a:latin typeface="ＭＳ 明朝" panose="02020609040205080304" pitchFamily="17" charset="-128"/>
                <a:ea typeface="ＭＳ 明朝" panose="02020609040205080304" pitchFamily="17" charset="-128"/>
              </a:rPr>
              <a:t>2</a:t>
            </a:r>
            <a:r>
              <a:rPr lang="ja-JP" altLang="en-US" b="0" i="0" dirty="0">
                <a:solidFill>
                  <a:srgbClr val="000000"/>
                </a:solidFill>
                <a:effectLst/>
                <a:latin typeface="ＭＳ 明朝" panose="02020609040205080304" pitchFamily="17" charset="-128"/>
                <a:ea typeface="ＭＳ 明朝" panose="02020609040205080304" pitchFamily="17" charset="-128"/>
              </a:rPr>
              <a:t>箇所で観測できれば、二つの星の位置関係を求めることができます。これらにより得られた結果は、</a:t>
            </a:r>
            <a:r>
              <a:rPr lang="en-US" altLang="ja-JP" b="0" i="0" dirty="0">
                <a:solidFill>
                  <a:srgbClr val="000000"/>
                </a:solidFill>
                <a:effectLst/>
                <a:latin typeface="ＭＳ 明朝" panose="02020609040205080304" pitchFamily="17" charset="-128"/>
                <a:ea typeface="ＭＳ 明朝" panose="02020609040205080304" pitchFamily="17" charset="-128"/>
              </a:rPr>
              <a:t>IOTA</a:t>
            </a:r>
            <a:r>
              <a:rPr lang="ja-JP" altLang="en-US" b="0" i="0" dirty="0">
                <a:solidFill>
                  <a:srgbClr val="000000"/>
                </a:solidFill>
                <a:effectLst/>
                <a:latin typeface="ＭＳ 明朝" panose="02020609040205080304" pitchFamily="17" charset="-128"/>
                <a:ea typeface="ＭＳ 明朝" panose="02020609040205080304" pitchFamily="17" charset="-128"/>
              </a:rPr>
              <a:t>の重星ファイルや</a:t>
            </a:r>
            <a:r>
              <a:rPr lang="en-US" altLang="ja-JP" b="0" i="0" dirty="0">
                <a:solidFill>
                  <a:srgbClr val="000000"/>
                </a:solidFill>
                <a:effectLst/>
                <a:latin typeface="ＭＳ 明朝" panose="02020609040205080304" pitchFamily="17" charset="-128"/>
                <a:ea typeface="ＭＳ 明朝" panose="02020609040205080304" pitchFamily="17" charset="-128"/>
              </a:rPr>
              <a:t>WDS(</a:t>
            </a:r>
            <a:r>
              <a:rPr lang="ja-JP" altLang="en-US" b="0" i="0" dirty="0">
                <a:solidFill>
                  <a:srgbClr val="000000"/>
                </a:solidFill>
                <a:effectLst/>
                <a:latin typeface="ＭＳ 明朝" panose="02020609040205080304" pitchFamily="17" charset="-128"/>
                <a:ea typeface="ＭＳ 明朝" panose="02020609040205080304" pitchFamily="17" charset="-128"/>
              </a:rPr>
              <a:t>ワシントン重星カタログ</a:t>
            </a:r>
            <a:r>
              <a:rPr lang="en-US" altLang="ja-JP" b="0" i="0" dirty="0">
                <a:solidFill>
                  <a:srgbClr val="000000"/>
                </a:solidFill>
                <a:effectLst/>
                <a:latin typeface="ＭＳ 明朝" panose="02020609040205080304" pitchFamily="17" charset="-128"/>
                <a:ea typeface="ＭＳ 明朝" panose="02020609040205080304" pitchFamily="17" charset="-128"/>
              </a:rPr>
              <a:t>)</a:t>
            </a:r>
            <a:r>
              <a:rPr lang="ja-JP" altLang="en-US" b="0" i="0" dirty="0">
                <a:solidFill>
                  <a:srgbClr val="000000"/>
                </a:solidFill>
                <a:effectLst/>
                <a:latin typeface="ＭＳ 明朝" panose="02020609040205080304" pitchFamily="17" charset="-128"/>
                <a:ea typeface="ＭＳ 明朝" panose="02020609040205080304" pitchFamily="17" charset="-128"/>
              </a:rPr>
              <a:t>に登録されます。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E55BAF99-145A-4A58-B71D-0DD6354E2CEA}" type="slidenum">
              <a:rPr lang="en-US" altLang="ja-JP" smtClean="0"/>
              <a:pPr/>
              <a:t>64</a:t>
            </a:fld>
            <a:endParaRPr lang="en-US" altLang="ja-JP" dirty="0"/>
          </a:p>
        </p:txBody>
      </p:sp>
    </p:spTree>
    <p:extLst>
      <p:ext uri="{BB962C8B-B14F-4D97-AF65-F5344CB8AC3E}">
        <p14:creationId xmlns:p14="http://schemas.microsoft.com/office/powerpoint/2010/main" val="32315434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PPT</a:t>
            </a:r>
            <a:r>
              <a:rPr kumimoji="1" lang="ja-JP" altLang="en-US" dirty="0"/>
              <a:t>の</a:t>
            </a:r>
            <a:r>
              <a:rPr kumimoji="1" lang="en-US" altLang="ja-JP" dirty="0"/>
              <a:t>P21</a:t>
            </a:r>
            <a:r>
              <a:rPr kumimoji="1" lang="ja-JP" altLang="en-US" dirty="0"/>
              <a:t>に</a:t>
            </a:r>
            <a:r>
              <a:rPr kumimoji="1" lang="en-US" altLang="ja-JP" dirty="0"/>
              <a:t>2024</a:t>
            </a:r>
            <a:r>
              <a:rPr kumimoji="1" lang="ja-JP" altLang="en-US" dirty="0"/>
              <a:t>年のレイアウト図を作ってみました。データは、ホームページに掲載する予定です。</a:t>
            </a:r>
            <a:endParaRPr kumimoji="1" lang="en-US" altLang="ja-JP" dirty="0"/>
          </a:p>
          <a:p>
            <a:r>
              <a:rPr kumimoji="1" lang="en-US" altLang="ja-JP" dirty="0"/>
              <a:t>(</a:t>
            </a:r>
            <a:r>
              <a:rPr kumimoji="1" lang="ja-JP" altLang="en-US" dirty="0"/>
              <a:t>アドレスは同じで</a:t>
            </a:r>
            <a:r>
              <a:rPr kumimoji="1" lang="en-US" altLang="ja-JP" dirty="0"/>
              <a:t>8</a:t>
            </a:r>
            <a:r>
              <a:rPr kumimoji="1" lang="ja-JP" altLang="en-US" dirty="0"/>
              <a:t>月</a:t>
            </a:r>
            <a:r>
              <a:rPr kumimoji="1" lang="en-US" altLang="ja-JP" dirty="0"/>
              <a:t>1</a:t>
            </a:r>
            <a:r>
              <a:rPr kumimoji="1" lang="ja-JP" altLang="en-US" dirty="0"/>
              <a:t>日のファイル名を予定）</a:t>
            </a:r>
            <a:endParaRPr kumimoji="1" lang="en-US" altLang="ja-JP" dirty="0"/>
          </a:p>
          <a:p>
            <a:endParaRPr kumimoji="1" lang="en-US" altLang="ja-JP" dirty="0"/>
          </a:p>
          <a:p>
            <a:r>
              <a:rPr kumimoji="1" lang="ja-JP" altLang="en-US" dirty="0"/>
              <a:t>１．説明資料の追加印刷について</a:t>
            </a:r>
            <a:endParaRPr kumimoji="1" lang="en-US" altLang="ja-JP" dirty="0"/>
          </a:p>
          <a:p>
            <a:r>
              <a:rPr kumimoji="1" lang="en-US" altLang="ja-JP" dirty="0"/>
              <a:t>(1)</a:t>
            </a:r>
            <a:r>
              <a:rPr kumimoji="1" lang="ja-JP" altLang="en-US" dirty="0"/>
              <a:t>本スライド　</a:t>
            </a:r>
            <a:r>
              <a:rPr kumimoji="1" lang="en-US" altLang="ja-JP" dirty="0"/>
              <a:t>P30</a:t>
            </a:r>
            <a:r>
              <a:rPr kumimoji="1" lang="ja-JP" altLang="en-US" dirty="0"/>
              <a:t>　望遠鏡等・・・～</a:t>
            </a:r>
            <a:r>
              <a:rPr kumimoji="1" lang="en-US" altLang="ja-JP" dirty="0"/>
              <a:t>P34</a:t>
            </a:r>
            <a:r>
              <a:rPr kumimoji="1" lang="ja-JP" altLang="en-US" dirty="0"/>
              <a:t>　、</a:t>
            </a:r>
            <a:r>
              <a:rPr kumimoji="1" lang="en-US" altLang="ja-JP" dirty="0"/>
              <a:t>P52</a:t>
            </a:r>
            <a:r>
              <a:rPr kumimoji="1" lang="ja-JP" altLang="en-US" dirty="0"/>
              <a:t>，</a:t>
            </a:r>
            <a:r>
              <a:rPr kumimoji="1" lang="en-US" altLang="ja-JP" dirty="0"/>
              <a:t>53</a:t>
            </a:r>
            <a:r>
              <a:rPr kumimoji="1" lang="ja-JP" altLang="en-US" dirty="0"/>
              <a:t>　計７枚の追加印刷。</a:t>
            </a:r>
            <a:endParaRPr kumimoji="1" lang="en-US" altLang="ja-JP" dirty="0"/>
          </a:p>
          <a:p>
            <a:endParaRPr kumimoji="1" lang="en-US" altLang="ja-JP" dirty="0"/>
          </a:p>
          <a:p>
            <a:r>
              <a:rPr kumimoji="1" lang="ja-JP" altLang="en-US" dirty="0"/>
              <a:t>２．パネルと机の追加について　</a:t>
            </a:r>
            <a:endParaRPr kumimoji="1" lang="en-US" altLang="ja-JP" dirty="0"/>
          </a:p>
          <a:p>
            <a:r>
              <a:rPr kumimoji="1" lang="ja-JP" altLang="en-US" dirty="0"/>
              <a:t>スライドの追加に伴い、パネルと机の追加を配置。</a:t>
            </a:r>
            <a:endParaRPr kumimoji="1" lang="en-US" altLang="ja-JP" dirty="0"/>
          </a:p>
          <a:p>
            <a:endParaRPr kumimoji="1" lang="en-US" altLang="ja-JP" dirty="0"/>
          </a:p>
          <a:p>
            <a:r>
              <a:rPr kumimoji="1" lang="ja-JP" altLang="en-US" dirty="0"/>
              <a:t>３．当日のスケジュール</a:t>
            </a:r>
            <a:endParaRPr kumimoji="1" lang="en-US" altLang="ja-JP" dirty="0"/>
          </a:p>
          <a:p>
            <a:r>
              <a:rPr kumimoji="1" lang="ja-JP" altLang="en-US" dirty="0"/>
              <a:t>私（武村）は</a:t>
            </a:r>
            <a:r>
              <a:rPr kumimoji="1" lang="en-US" altLang="ja-JP" dirty="0"/>
              <a:t>1</a:t>
            </a:r>
            <a:r>
              <a:rPr kumimoji="1" lang="ja-JP" altLang="en-US" dirty="0"/>
              <a:t>日、休みになっています。夕方前から、現地に行く予定です。</a:t>
            </a:r>
            <a:endParaRPr kumimoji="1" lang="en-US" altLang="ja-JP" dirty="0"/>
          </a:p>
          <a:p>
            <a:endParaRPr kumimoji="1" lang="en-US" altLang="ja-JP" dirty="0"/>
          </a:p>
          <a:p>
            <a:r>
              <a:rPr kumimoji="1" lang="ja-JP" altLang="en-US" dirty="0"/>
              <a:t>４．その他</a:t>
            </a:r>
            <a:endParaRPr kumimoji="1" lang="en-US" altLang="ja-JP" dirty="0"/>
          </a:p>
          <a:p>
            <a:r>
              <a:rPr kumimoji="1" lang="en-US" altLang="ja-JP" dirty="0"/>
              <a:t>P21</a:t>
            </a:r>
            <a:r>
              <a:rPr kumimoji="1" lang="ja-JP" altLang="en-US" dirty="0"/>
              <a:t>のレイアウトは、グーグルからの引用です。真北が上になっています。風土記の丘の</a:t>
            </a:r>
            <a:endParaRPr kumimoji="1" lang="en-US" altLang="ja-JP" dirty="0"/>
          </a:p>
          <a:p>
            <a:r>
              <a:rPr kumimoji="1" lang="ja-JP" altLang="en-US" dirty="0"/>
              <a:t>日時計がやや西にずれています。グーグルの地図が真北でないのか。あるいは、磁方位</a:t>
            </a:r>
            <a:endParaRPr kumimoji="1" lang="en-US" altLang="ja-JP" dirty="0"/>
          </a:p>
          <a:p>
            <a:r>
              <a:rPr kumimoji="1" lang="ja-JP" altLang="en-US" dirty="0"/>
              <a:t>も考慮して、敢えて西側にずらしているのか？</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E55BAF99-145A-4A58-B71D-0DD6354E2CEA}" type="slidenum">
              <a:rPr lang="en-US" altLang="ja-JP" smtClean="0"/>
              <a:pPr/>
              <a:t>65</a:t>
            </a:fld>
            <a:endParaRPr lang="en-US" altLang="ja-JP" dirty="0"/>
          </a:p>
        </p:txBody>
      </p:sp>
    </p:spTree>
    <p:extLst>
      <p:ext uri="{BB962C8B-B14F-4D97-AF65-F5344CB8AC3E}">
        <p14:creationId xmlns:p14="http://schemas.microsoft.com/office/powerpoint/2010/main" val="28955353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１．夏の太陽　昼は太陽が南に高い。満月のときは、昼間は見えない。</a:t>
            </a:r>
            <a:endParaRPr kumimoji="1" lang="en-US" altLang="ja-JP" dirty="0"/>
          </a:p>
          <a:p>
            <a:r>
              <a:rPr kumimoji="1" lang="ja-JP" altLang="en-US" dirty="0"/>
              <a:t>２．夏の月　　夜は月は南に低い。</a:t>
            </a:r>
          </a:p>
        </p:txBody>
      </p:sp>
      <p:sp>
        <p:nvSpPr>
          <p:cNvPr id="4" name="スライド番号プレースホルダー 3"/>
          <p:cNvSpPr>
            <a:spLocks noGrp="1"/>
          </p:cNvSpPr>
          <p:nvPr>
            <p:ph type="sldNum" sz="quarter" idx="5"/>
          </p:nvPr>
        </p:nvSpPr>
        <p:spPr/>
        <p:txBody>
          <a:bodyPr/>
          <a:lstStyle/>
          <a:p>
            <a:fld id="{E55BAF99-145A-4A58-B71D-0DD6354E2CEA}" type="slidenum">
              <a:rPr lang="en-US" altLang="ja-JP" smtClean="0"/>
              <a:pPr/>
              <a:t>66</a:t>
            </a:fld>
            <a:endParaRPr lang="en-US" altLang="ja-JP" dirty="0"/>
          </a:p>
        </p:txBody>
      </p:sp>
    </p:spTree>
    <p:extLst>
      <p:ext uri="{BB962C8B-B14F-4D97-AF65-F5344CB8AC3E}">
        <p14:creationId xmlns:p14="http://schemas.microsoft.com/office/powerpoint/2010/main" val="32868148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b="1" dirty="0"/>
              <a:t>潮汐が起きるわけ</a:t>
            </a:r>
            <a:br>
              <a:rPr lang="ja-JP" altLang="en-US" dirty="0"/>
            </a:br>
            <a:r>
              <a:rPr lang="ja-JP" altLang="en-US" b="0" i="0" dirty="0">
                <a:solidFill>
                  <a:srgbClr val="EEEEEE"/>
                </a:solidFill>
                <a:effectLst/>
                <a:latin typeface="Meiryo" panose="020B0604030504040204" pitchFamily="50" charset="-128"/>
                <a:ea typeface="Meiryo" panose="020B0604030504040204" pitchFamily="50" charset="-128"/>
              </a:rPr>
              <a:t>　</a:t>
            </a:r>
            <a:r>
              <a:rPr lang="ja-JP" altLang="en-US" b="1" i="0" dirty="0">
                <a:solidFill>
                  <a:srgbClr val="EEEEEE"/>
                </a:solidFill>
                <a:effectLst/>
                <a:latin typeface="Meiryo" panose="020B0604030504040204" pitchFamily="50" charset="-128"/>
                <a:ea typeface="Meiryo" panose="020B0604030504040204" pitchFamily="50" charset="-128"/>
              </a:rPr>
              <a:t>海</a:t>
            </a:r>
            <a:r>
              <a:rPr lang="ja-JP" altLang="en-US" b="0" i="0" dirty="0">
                <a:solidFill>
                  <a:srgbClr val="EEEEEE"/>
                </a:solidFill>
                <a:effectLst/>
                <a:latin typeface="Meiryo" panose="020B0604030504040204" pitchFamily="50" charset="-128"/>
                <a:ea typeface="Meiryo" panose="020B0604030504040204" pitchFamily="50" charset="-128"/>
              </a:rPr>
              <a:t>面が周期的に上下することを潮汐といいますが，これは，月や太陽の引力が原因になっています。地球は太陽の引力によって公転しているので，地球には遠心力がはたらいています。下の図のように，地球の軌道上では，遠心力と引力がつりあっていますが，太陽に近い地表では引力のほうが大きく，逆に遠い地表では遠心力のほうが大きくなります。この効果 で，海が地球と太陽を結ぶ線の両側に引っ張られ，潮汐や潮流が生じます。こうした現象は，月の引力によっても起こります。地球に潮汐を起こす力は，</a:t>
            </a:r>
            <a:r>
              <a:rPr lang="ja-JP" altLang="en-US" b="1" i="0" dirty="0">
                <a:solidFill>
                  <a:srgbClr val="EEEEEE"/>
                </a:solidFill>
                <a:effectLst/>
                <a:latin typeface="Meiryo" panose="020B0604030504040204" pitchFamily="50" charset="-128"/>
                <a:ea typeface="Meiryo" panose="020B0604030504040204" pitchFamily="50" charset="-128"/>
              </a:rPr>
              <a:t>潮汐力</a:t>
            </a:r>
            <a:r>
              <a:rPr lang="ja-JP" altLang="en-US" b="0" i="0" dirty="0">
                <a:solidFill>
                  <a:srgbClr val="EEEEEE"/>
                </a:solidFill>
                <a:effectLst/>
                <a:latin typeface="Meiryo" panose="020B0604030504040204" pitchFamily="50" charset="-128"/>
                <a:ea typeface="Meiryo" panose="020B0604030504040204" pitchFamily="50" charset="-128"/>
              </a:rPr>
              <a:t> </a:t>
            </a:r>
            <a:r>
              <a:rPr lang="en-US" altLang="ja-JP" b="0" i="0" dirty="0">
                <a:solidFill>
                  <a:srgbClr val="EEEEEE"/>
                </a:solidFill>
                <a:effectLst/>
                <a:latin typeface="Meiryo" panose="020B0604030504040204" pitchFamily="50" charset="-128"/>
                <a:ea typeface="Meiryo" panose="020B0604030504040204" pitchFamily="50" charset="-128"/>
              </a:rPr>
              <a:t>(</a:t>
            </a:r>
            <a:r>
              <a:rPr lang="ja-JP" altLang="en-US" b="0" i="0" dirty="0">
                <a:solidFill>
                  <a:srgbClr val="EEEEEE"/>
                </a:solidFill>
                <a:effectLst/>
                <a:latin typeface="Meiryo" panose="020B0604030504040204" pitchFamily="50" charset="-128"/>
                <a:ea typeface="Meiryo" panose="020B0604030504040204" pitchFamily="50" charset="-128"/>
              </a:rPr>
              <a:t>起潮力</a:t>
            </a:r>
            <a:r>
              <a:rPr lang="en-US" altLang="ja-JP" b="0" i="0" dirty="0">
                <a:solidFill>
                  <a:srgbClr val="EEEEEE"/>
                </a:solidFill>
                <a:effectLst/>
                <a:latin typeface="Meiryo" panose="020B0604030504040204" pitchFamily="50" charset="-128"/>
                <a:ea typeface="Meiryo" panose="020B0604030504040204" pitchFamily="50" charset="-128"/>
              </a:rPr>
              <a:t>) </a:t>
            </a:r>
            <a:r>
              <a:rPr lang="ja-JP" altLang="en-US" b="0" i="0" dirty="0">
                <a:solidFill>
                  <a:srgbClr val="EEEEEE"/>
                </a:solidFill>
                <a:effectLst/>
                <a:latin typeface="Meiryo" panose="020B0604030504040204" pitchFamily="50" charset="-128"/>
                <a:ea typeface="Meiryo" panose="020B0604030504040204" pitchFamily="50" charset="-128"/>
              </a:rPr>
              <a:t>とよばれていて，その大きさは</a:t>
            </a:r>
            <a:r>
              <a:rPr lang="en-US" altLang="ja-JP" b="0" i="0" dirty="0">
                <a:solidFill>
                  <a:srgbClr val="EEEEEE"/>
                </a:solidFill>
                <a:effectLst/>
                <a:latin typeface="Meiryo" panose="020B0604030504040204" pitchFamily="50" charset="-128"/>
                <a:ea typeface="Meiryo" panose="020B0604030504040204" pitchFamily="50" charset="-128"/>
              </a:rPr>
              <a:t>〔</a:t>
            </a:r>
            <a:r>
              <a:rPr lang="ja-JP" altLang="en-US" b="0" i="0" dirty="0">
                <a:solidFill>
                  <a:srgbClr val="EEEEEE"/>
                </a:solidFill>
                <a:effectLst/>
                <a:latin typeface="Meiryo" panose="020B0604030504040204" pitchFamily="50" charset="-128"/>
                <a:ea typeface="Meiryo" panose="020B0604030504040204" pitchFamily="50" charset="-128"/>
              </a:rPr>
              <a:t>力を及ぼす天体の質量</a:t>
            </a:r>
            <a:r>
              <a:rPr lang="en-US" altLang="ja-JP" b="0" i="0" dirty="0">
                <a:solidFill>
                  <a:srgbClr val="EEEEEE"/>
                </a:solidFill>
                <a:effectLst/>
                <a:latin typeface="Meiryo" panose="020B0604030504040204" pitchFamily="50" charset="-128"/>
                <a:ea typeface="Meiryo" panose="020B0604030504040204" pitchFamily="50" charset="-128"/>
              </a:rPr>
              <a:t>〕</a:t>
            </a:r>
            <a:r>
              <a:rPr lang="ja-JP" altLang="en-US" b="0" i="0" dirty="0">
                <a:solidFill>
                  <a:srgbClr val="EEEEEE"/>
                </a:solidFill>
                <a:effectLst/>
                <a:latin typeface="Meiryo" panose="020B0604030504040204" pitchFamily="50" charset="-128"/>
                <a:ea typeface="Meiryo" panose="020B0604030504040204" pitchFamily="50" charset="-128"/>
              </a:rPr>
              <a:t>に比例し，</a:t>
            </a:r>
            <a:r>
              <a:rPr lang="en-US" altLang="ja-JP" b="0" i="0" dirty="0">
                <a:solidFill>
                  <a:srgbClr val="EEEEEE"/>
                </a:solidFill>
                <a:effectLst/>
                <a:latin typeface="Meiryo" panose="020B0604030504040204" pitchFamily="50" charset="-128"/>
                <a:ea typeface="Meiryo" panose="020B0604030504040204" pitchFamily="50" charset="-128"/>
              </a:rPr>
              <a:t>〔</a:t>
            </a:r>
            <a:r>
              <a:rPr lang="ja-JP" altLang="en-US" b="0" i="0" dirty="0">
                <a:solidFill>
                  <a:srgbClr val="EEEEEE"/>
                </a:solidFill>
                <a:effectLst/>
                <a:latin typeface="Meiryo" panose="020B0604030504040204" pitchFamily="50" charset="-128"/>
                <a:ea typeface="Meiryo" panose="020B0604030504040204" pitchFamily="50" charset="-128"/>
              </a:rPr>
              <a:t>地球から天体までの距離</a:t>
            </a:r>
            <a:r>
              <a:rPr lang="en-US" altLang="ja-JP" b="0" i="0" dirty="0">
                <a:solidFill>
                  <a:srgbClr val="EEEEEE"/>
                </a:solidFill>
                <a:effectLst/>
                <a:latin typeface="Meiryo" panose="020B0604030504040204" pitchFamily="50" charset="-128"/>
                <a:ea typeface="Meiryo" panose="020B0604030504040204" pitchFamily="50" charset="-128"/>
              </a:rPr>
              <a:t>〕</a:t>
            </a:r>
            <a:r>
              <a:rPr lang="ja-JP" altLang="en-US" b="0" i="0" dirty="0">
                <a:solidFill>
                  <a:srgbClr val="EEEEEE"/>
                </a:solidFill>
                <a:effectLst/>
                <a:latin typeface="Meiryo" panose="020B0604030504040204" pitchFamily="50" charset="-128"/>
                <a:ea typeface="Meiryo" panose="020B0604030504040204" pitchFamily="50" charset="-128"/>
              </a:rPr>
              <a:t>の３乗に反比例します。月は，太陽の</a:t>
            </a:r>
            <a:r>
              <a:rPr lang="en-US" altLang="ja-JP" b="0" i="0" dirty="0">
                <a:solidFill>
                  <a:srgbClr val="EEEEEE"/>
                </a:solidFill>
                <a:effectLst/>
                <a:latin typeface="Meiryo" panose="020B0604030504040204" pitchFamily="50" charset="-128"/>
                <a:ea typeface="Meiryo" panose="020B0604030504040204" pitchFamily="50" charset="-128"/>
              </a:rPr>
              <a:t>2660</a:t>
            </a:r>
            <a:r>
              <a:rPr lang="ja-JP" altLang="en-US" b="0" i="0" dirty="0">
                <a:solidFill>
                  <a:srgbClr val="EEEEEE"/>
                </a:solidFill>
                <a:effectLst/>
                <a:latin typeface="Meiryo" panose="020B0604030504040204" pitchFamily="50" charset="-128"/>
                <a:ea typeface="Meiryo" panose="020B0604030504040204" pitchFamily="50" charset="-128"/>
              </a:rPr>
              <a:t>万分の１の質量 しかありませんが，地球までの距離は太陽の</a:t>
            </a:r>
            <a:r>
              <a:rPr lang="en-US" altLang="ja-JP" b="0" i="0" dirty="0">
                <a:solidFill>
                  <a:srgbClr val="EEEEEE"/>
                </a:solidFill>
                <a:effectLst/>
                <a:latin typeface="Meiryo" panose="020B0604030504040204" pitchFamily="50" charset="-128"/>
                <a:ea typeface="Meiryo" panose="020B0604030504040204" pitchFamily="50" charset="-128"/>
              </a:rPr>
              <a:t>390</a:t>
            </a:r>
            <a:r>
              <a:rPr lang="ja-JP" altLang="en-US" b="0" i="0" dirty="0">
                <a:solidFill>
                  <a:srgbClr val="EEEEEE"/>
                </a:solidFill>
                <a:effectLst/>
                <a:latin typeface="Meiryo" panose="020B0604030504040204" pitchFamily="50" charset="-128"/>
                <a:ea typeface="Meiryo" panose="020B0604030504040204" pitchFamily="50" charset="-128"/>
              </a:rPr>
              <a:t>分の１ほどです。この値をもとに，月と太陽の潮汐力を比べてみると，月の潮汐力は，太陽の約２倍になります。その他の天体からの潮汐力は，月や太陽のそれと比べて，はるかに小さくなります。</a:t>
            </a:r>
            <a:br>
              <a:rPr lang="ja-JP" altLang="en-US" dirty="0"/>
            </a:br>
            <a:r>
              <a:rPr lang="ja-JP" altLang="en-US" b="0" i="0" dirty="0">
                <a:solidFill>
                  <a:srgbClr val="EEEEEE"/>
                </a:solidFill>
                <a:effectLst/>
                <a:latin typeface="Meiryo" panose="020B0604030504040204" pitchFamily="50" charset="-128"/>
                <a:ea typeface="Meiryo" panose="020B0604030504040204" pitchFamily="50" charset="-128"/>
              </a:rPr>
              <a:t>　地球の潮汐は，月の潮汐力と太陽の潮汐力の重ね合わせで起こります。新月や満月のときは，月と太陽の潮汐力が重なり，１日の干満の差が最も大きくなります。これを</a:t>
            </a:r>
            <a:r>
              <a:rPr lang="ja-JP" altLang="en-US" b="1" i="0" dirty="0">
                <a:solidFill>
                  <a:srgbClr val="EEEEEE"/>
                </a:solidFill>
                <a:effectLst/>
                <a:latin typeface="Meiryo" panose="020B0604030504040204" pitchFamily="50" charset="-128"/>
                <a:ea typeface="Meiryo" panose="020B0604030504040204" pitchFamily="50" charset="-128"/>
              </a:rPr>
              <a:t>大潮</a:t>
            </a:r>
            <a:r>
              <a:rPr lang="ja-JP" altLang="en-US" b="0" i="0" dirty="0">
                <a:solidFill>
                  <a:srgbClr val="EEEEEE"/>
                </a:solidFill>
                <a:effectLst/>
                <a:latin typeface="Meiryo" panose="020B0604030504040204" pitchFamily="50" charset="-128"/>
                <a:ea typeface="Meiryo" panose="020B0604030504040204" pitchFamily="50" charset="-128"/>
              </a:rPr>
              <a:t>といいます。</a:t>
            </a:r>
          </a:p>
          <a:p>
            <a:pPr algn="l"/>
            <a:br>
              <a:rPr lang="ja-JP" altLang="en-US" dirty="0"/>
            </a:br>
            <a:r>
              <a:rPr lang="ja-JP" altLang="en-US" b="0" i="0" dirty="0">
                <a:solidFill>
                  <a:srgbClr val="EEEEEE"/>
                </a:solidFill>
                <a:effectLst/>
                <a:latin typeface="Meiryo" panose="020B0604030504040204" pitchFamily="50" charset="-128"/>
                <a:ea typeface="Meiryo" panose="020B0604030504040204" pitchFamily="50" charset="-128"/>
              </a:rPr>
              <a:t>　また，上弦の月や下弦の月のときは，月と太陽の潮汐力が互いに直角にはたらきあって，１日の干満の差は最も小さくなります。これを</a:t>
            </a:r>
            <a:r>
              <a:rPr lang="ja-JP" altLang="en-US" b="1" i="0" dirty="0">
                <a:solidFill>
                  <a:srgbClr val="EEEEEE"/>
                </a:solidFill>
                <a:effectLst/>
                <a:latin typeface="Meiryo" panose="020B0604030504040204" pitchFamily="50" charset="-128"/>
                <a:ea typeface="Meiryo" panose="020B0604030504040204" pitchFamily="50" charset="-128"/>
              </a:rPr>
              <a:t>小潮</a:t>
            </a:r>
            <a:r>
              <a:rPr lang="ja-JP" altLang="en-US" b="0" i="0" dirty="0">
                <a:solidFill>
                  <a:srgbClr val="EEEEEE"/>
                </a:solidFill>
                <a:effectLst/>
                <a:latin typeface="Meiryo" panose="020B0604030504040204" pitchFamily="50" charset="-128"/>
                <a:ea typeface="Meiryo" panose="020B0604030504040204" pitchFamily="50" charset="-128"/>
              </a:rPr>
              <a:t>といいます。</a:t>
            </a:r>
            <a:br>
              <a:rPr lang="ja-JP" altLang="en-US" dirty="0"/>
            </a:br>
            <a:r>
              <a:rPr lang="ja-JP" altLang="en-US" b="0" i="0" dirty="0">
                <a:solidFill>
                  <a:srgbClr val="EEEEEE"/>
                </a:solidFill>
                <a:effectLst/>
                <a:latin typeface="Meiryo" panose="020B0604030504040204" pitchFamily="50" charset="-128"/>
                <a:ea typeface="Meiryo" panose="020B0604030504040204" pitchFamily="50" charset="-128"/>
              </a:rPr>
              <a:t>　月は，およそ</a:t>
            </a:r>
            <a:r>
              <a:rPr lang="en-US" altLang="ja-JP" b="0" i="0" dirty="0">
                <a:solidFill>
                  <a:srgbClr val="EEEEEE"/>
                </a:solidFill>
                <a:effectLst/>
                <a:latin typeface="Meiryo" panose="020B0604030504040204" pitchFamily="50" charset="-128"/>
                <a:ea typeface="Meiryo" panose="020B0604030504040204" pitchFamily="50" charset="-128"/>
              </a:rPr>
              <a:t>30</a:t>
            </a:r>
            <a:r>
              <a:rPr lang="ja-JP" altLang="en-US" b="0" i="0" dirty="0">
                <a:solidFill>
                  <a:srgbClr val="EEEEEE"/>
                </a:solidFill>
                <a:effectLst/>
                <a:latin typeface="Meiryo" panose="020B0604030504040204" pitchFamily="50" charset="-128"/>
                <a:ea typeface="Meiryo" panose="020B0604030504040204" pitchFamily="50" charset="-128"/>
              </a:rPr>
              <a:t>日で地球を１周するので，大潮から次の大潮までは，約</a:t>
            </a:r>
            <a:r>
              <a:rPr lang="en-US" altLang="ja-JP" b="0" i="0" dirty="0">
                <a:solidFill>
                  <a:srgbClr val="EEEEEE"/>
                </a:solidFill>
                <a:effectLst/>
                <a:latin typeface="Meiryo" panose="020B0604030504040204" pitchFamily="50" charset="-128"/>
                <a:ea typeface="Meiryo" panose="020B0604030504040204" pitchFamily="50" charset="-128"/>
              </a:rPr>
              <a:t>15</a:t>
            </a:r>
            <a:r>
              <a:rPr lang="ja-JP" altLang="en-US" b="0" i="0" dirty="0">
                <a:solidFill>
                  <a:srgbClr val="EEEEEE"/>
                </a:solidFill>
                <a:effectLst/>
                <a:latin typeface="Meiryo" panose="020B0604030504040204" pitchFamily="50" charset="-128"/>
                <a:ea typeface="Meiryo" panose="020B0604030504040204" pitchFamily="50" charset="-128"/>
              </a:rPr>
              <a:t>日かかることになります。</a:t>
            </a:r>
            <a:endParaRPr lang="en-US" altLang="ja-JP" b="0" i="0" dirty="0">
              <a:solidFill>
                <a:srgbClr val="EEEEEE"/>
              </a:solidFill>
              <a:effectLst/>
              <a:latin typeface="Meiryo" panose="020B0604030504040204" pitchFamily="50" charset="-128"/>
              <a:ea typeface="Meiryo" panose="020B0604030504040204" pitchFamily="50" charset="-128"/>
            </a:endParaRPr>
          </a:p>
          <a:p>
            <a:pPr algn="l"/>
            <a:r>
              <a:rPr lang="ja-JP" altLang="en-US" b="1" i="0" dirty="0">
                <a:solidFill>
                  <a:srgbClr val="333333"/>
                </a:solidFill>
                <a:effectLst/>
                <a:latin typeface="Meiryo" panose="020B0604030504040204" pitchFamily="50" charset="-128"/>
                <a:ea typeface="Meiryo" panose="020B0604030504040204" pitchFamily="50" charset="-128"/>
              </a:rPr>
              <a:t>潮位の季節変化</a:t>
            </a:r>
          </a:p>
          <a:p>
            <a:pPr algn="l"/>
            <a:r>
              <a:rPr lang="ja-JP" altLang="en-US" b="0" i="0" dirty="0">
                <a:solidFill>
                  <a:srgbClr val="333333"/>
                </a:solidFill>
                <a:effectLst/>
                <a:latin typeface="Meiryo" panose="020B0604030504040204" pitchFamily="50" charset="-128"/>
                <a:ea typeface="Meiryo" panose="020B0604030504040204" pitchFamily="50" charset="-128"/>
              </a:rPr>
              <a:t>気温に季節の変化があるのと同様に、潮位にも季節変化があります。 日本の多くの沿岸では夏から秋にかけて潮位が高くなりますが、地域によって傾向に差があります。</a:t>
            </a:r>
          </a:p>
          <a:p>
            <a:pPr algn="l"/>
            <a:br>
              <a:rPr lang="ja-JP" altLang="en-US" dirty="0"/>
            </a:br>
            <a:r>
              <a:rPr lang="ja-JP" altLang="en-US" b="0" i="0" dirty="0">
                <a:solidFill>
                  <a:srgbClr val="000000"/>
                </a:solidFill>
                <a:effectLst/>
                <a:latin typeface="Meiryo" panose="020B0604030504040204" pitchFamily="50" charset="-128"/>
                <a:ea typeface="Meiryo" panose="020B0604030504040204" pitchFamily="50" charset="-128"/>
              </a:rPr>
              <a:t>　では、この大潮のときはどのくらい潮位（海面の高さ）が変化するのでしょうか？</a:t>
            </a:r>
            <a:br>
              <a:rPr lang="ja-JP" altLang="en-US" dirty="0"/>
            </a:br>
            <a:br>
              <a:rPr lang="ja-JP" altLang="en-US" dirty="0"/>
            </a:br>
            <a:r>
              <a:rPr lang="ja-JP" altLang="en-US" b="0" i="0" dirty="0">
                <a:solidFill>
                  <a:srgbClr val="000000"/>
                </a:solidFill>
                <a:effectLst/>
                <a:latin typeface="Meiryo" panose="020B0604030504040204" pitchFamily="50" charset="-128"/>
                <a:ea typeface="Meiryo" panose="020B0604030504040204" pitchFamily="50" charset="-128"/>
              </a:rPr>
              <a:t>　日本海側では０．４ｍ程度、太平洋側でも２ｍ程度ですが、九州の有明海では最大６ｍで日本では最も大きな干満が起こっています。日本の隣国では、朝鮮半島西岸にある仁川（韓国）では最大１０ｍにもなります。</a:t>
            </a:r>
            <a:br>
              <a:rPr lang="ja-JP" altLang="en-US" dirty="0"/>
            </a:br>
            <a:br>
              <a:rPr lang="ja-JP" altLang="en-US" dirty="0"/>
            </a:br>
            <a:r>
              <a:rPr lang="ja-JP" altLang="en-US" b="0" i="0" dirty="0">
                <a:solidFill>
                  <a:srgbClr val="000000"/>
                </a:solidFill>
                <a:effectLst/>
                <a:latin typeface="Meiryo" panose="020B0604030504040204" pitchFamily="50" charset="-128"/>
                <a:ea typeface="Meiryo" panose="020B0604030504040204" pitchFamily="50" charset="-128"/>
              </a:rPr>
              <a:t>　では、世界で最も干満が大きいのは？と言いますと”カナダ東岸のファンデー湾”です。ファンデー湾では１５ｍにもなり、建物で計算すると４階建てのビルに相当します。</a:t>
            </a:r>
            <a:br>
              <a:rPr lang="ja-JP" altLang="en-US" dirty="0"/>
            </a:br>
            <a:br>
              <a:rPr lang="ja-JP" altLang="en-US" dirty="0"/>
            </a:br>
            <a:r>
              <a:rPr lang="ja-JP" altLang="en-US" b="0" i="0" dirty="0">
                <a:solidFill>
                  <a:srgbClr val="000000"/>
                </a:solidFill>
                <a:effectLst/>
                <a:latin typeface="Meiryo" panose="020B0604030504040204" pitchFamily="50" charset="-128"/>
                <a:ea typeface="Meiryo" panose="020B0604030504040204" pitchFamily="50" charset="-128"/>
              </a:rPr>
              <a:t>　このように、その場所により干満の差が大きく違うことが分かりますね。</a:t>
            </a:r>
            <a:endParaRPr lang="en-US" altLang="ja-JP" b="0" i="0" dirty="0">
              <a:solidFill>
                <a:srgbClr val="EEEEEE"/>
              </a:solidFill>
              <a:effectLst/>
              <a:latin typeface="Meiryo" panose="020B0604030504040204" pitchFamily="50" charset="-128"/>
              <a:ea typeface="Meiryo" panose="020B0604030504040204" pitchFamily="50" charset="-128"/>
            </a:endParaRPr>
          </a:p>
          <a:p>
            <a:pPr algn="l"/>
            <a:endParaRPr lang="ja-JP" altLang="en-US" b="0" i="0" dirty="0">
              <a:solidFill>
                <a:srgbClr val="EEEEEE"/>
              </a:solidFill>
              <a:effectLst/>
              <a:latin typeface="Meiryo" panose="020B0604030504040204" pitchFamily="50" charset="-128"/>
              <a:ea typeface="Meiryo" panose="020B0604030504040204" pitchFamily="50" charset="-128"/>
            </a:endParaRPr>
          </a:p>
          <a:p>
            <a:br>
              <a:rPr lang="ja-JP" altLang="en-US" dirty="0"/>
            </a:br>
            <a:endParaRPr lang="ja-JP" altLang="en-US" b="0" i="0" dirty="0">
              <a:solidFill>
                <a:srgbClr val="EEEEEE"/>
              </a:solidFill>
              <a:effectLst/>
              <a:latin typeface="Meiryo" panose="020B0604030504040204" pitchFamily="50" charset="-128"/>
              <a:ea typeface="Meiryo" panose="020B0604030504040204" pitchFamily="50" charset="-128"/>
            </a:endParaRPr>
          </a:p>
          <a:p>
            <a:br>
              <a:rPr lang="ja-JP" altLang="en-US" dirty="0"/>
            </a:br>
            <a:endParaRPr kumimoji="1" lang="ja-JP" altLang="en-US" dirty="0"/>
          </a:p>
        </p:txBody>
      </p:sp>
      <p:sp>
        <p:nvSpPr>
          <p:cNvPr id="4" name="スライド番号プレースホルダー 3"/>
          <p:cNvSpPr>
            <a:spLocks noGrp="1"/>
          </p:cNvSpPr>
          <p:nvPr>
            <p:ph type="sldNum" sz="quarter" idx="5"/>
          </p:nvPr>
        </p:nvSpPr>
        <p:spPr/>
        <p:txBody>
          <a:bodyPr/>
          <a:lstStyle/>
          <a:p>
            <a:fld id="{E55BAF99-145A-4A58-B71D-0DD6354E2CEA}" type="slidenum">
              <a:rPr lang="en-US" altLang="ja-JP" smtClean="0"/>
              <a:pPr/>
              <a:t>67</a:t>
            </a:fld>
            <a:endParaRPr lang="en-US" altLang="ja-JP" dirty="0"/>
          </a:p>
        </p:txBody>
      </p:sp>
    </p:spTree>
    <p:extLst>
      <p:ext uri="{BB962C8B-B14F-4D97-AF65-F5344CB8AC3E}">
        <p14:creationId xmlns:p14="http://schemas.microsoft.com/office/powerpoint/2010/main" val="40017534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en-US" b="0" i="0" dirty="0">
                <a:solidFill>
                  <a:srgbClr val="212529"/>
                </a:solidFill>
                <a:effectLst/>
                <a:latin typeface="system-ui"/>
              </a:rPr>
              <a:t>太陽系で地球の</a:t>
            </a:r>
            <a:r>
              <a:rPr lang="en-US" altLang="ja-JP" b="0" i="0" dirty="0">
                <a:solidFill>
                  <a:srgbClr val="212529"/>
                </a:solidFill>
                <a:effectLst/>
                <a:latin typeface="system-ui"/>
              </a:rPr>
              <a:t>1</a:t>
            </a:r>
            <a:r>
              <a:rPr lang="ja-JP" altLang="en-US" b="0" i="0" dirty="0">
                <a:solidFill>
                  <a:srgbClr val="212529"/>
                </a:solidFill>
                <a:effectLst/>
                <a:latin typeface="system-ui"/>
              </a:rPr>
              <a:t>つ内側を公転している金星は、大きさも質量も地球によく似た惑星です。自転周期が</a:t>
            </a:r>
            <a:r>
              <a:rPr lang="en-US" altLang="ja-JP" b="0" i="0" dirty="0">
                <a:solidFill>
                  <a:srgbClr val="212529"/>
                </a:solidFill>
                <a:effectLst/>
                <a:latin typeface="system-ui"/>
              </a:rPr>
              <a:t>243</a:t>
            </a:r>
            <a:r>
              <a:rPr lang="ja-JP" altLang="en-US" b="0" i="0" dirty="0">
                <a:solidFill>
                  <a:srgbClr val="212529"/>
                </a:solidFill>
                <a:effectLst/>
                <a:latin typeface="system-ui"/>
              </a:rPr>
              <a:t>日と非常に長く（惑星のなかで最長）、しかも公転の方向と逆回転に自転している（惑星の中で金星と天王星のみ）という、不思議な特徴があります。</a:t>
            </a:r>
          </a:p>
          <a:p>
            <a:pPr algn="just"/>
            <a:r>
              <a:rPr lang="ja-JP" altLang="en-US" b="0" i="0" dirty="0">
                <a:solidFill>
                  <a:srgbClr val="212529"/>
                </a:solidFill>
                <a:effectLst/>
                <a:latin typeface="system-ui"/>
              </a:rPr>
              <a:t>金星は二酸化炭素を主成分とする厚い大気を持ち、地表付近の大気圧が</a:t>
            </a:r>
            <a:r>
              <a:rPr lang="en-US" altLang="ja-JP" b="0" i="0" dirty="0">
                <a:solidFill>
                  <a:srgbClr val="212529"/>
                </a:solidFill>
                <a:effectLst/>
                <a:latin typeface="system-ui"/>
              </a:rPr>
              <a:t>90</a:t>
            </a:r>
            <a:r>
              <a:rPr lang="ja-JP" altLang="en-US" b="0" i="0" dirty="0">
                <a:solidFill>
                  <a:srgbClr val="212529"/>
                </a:solidFill>
                <a:effectLst/>
                <a:latin typeface="system-ui"/>
              </a:rPr>
              <a:t>気圧にも達します。また、温室効果で地表の温度は約</a:t>
            </a:r>
            <a:r>
              <a:rPr lang="en-US" altLang="ja-JP" b="0" i="0" dirty="0">
                <a:solidFill>
                  <a:srgbClr val="212529"/>
                </a:solidFill>
                <a:effectLst/>
                <a:latin typeface="system-ui"/>
              </a:rPr>
              <a:t>470℃</a:t>
            </a:r>
            <a:r>
              <a:rPr lang="ja-JP" altLang="en-US" b="0" i="0" dirty="0">
                <a:solidFill>
                  <a:srgbClr val="212529"/>
                </a:solidFill>
                <a:effectLst/>
                <a:latin typeface="system-ui"/>
              </a:rPr>
              <a:t>にもなります。</a:t>
            </a:r>
          </a:p>
          <a:p>
            <a:pPr algn="just"/>
            <a:r>
              <a:rPr lang="ja-JP" altLang="en-US" b="0" i="0" dirty="0">
                <a:solidFill>
                  <a:srgbClr val="212529"/>
                </a:solidFill>
                <a:effectLst/>
                <a:latin typeface="system-ui"/>
              </a:rPr>
              <a:t>この高温高圧に加えて、金星では二酸化硫黄の雲から硫酸の雨が降っており、上空には時速</a:t>
            </a:r>
            <a:r>
              <a:rPr lang="en-US" altLang="ja-JP" b="0" i="0" dirty="0">
                <a:solidFill>
                  <a:srgbClr val="212529"/>
                </a:solidFill>
                <a:effectLst/>
                <a:latin typeface="system-ui"/>
              </a:rPr>
              <a:t>400km</a:t>
            </a:r>
            <a:r>
              <a:rPr lang="ja-JP" altLang="en-US" b="0" i="0" dirty="0">
                <a:solidFill>
                  <a:srgbClr val="212529"/>
                </a:solidFill>
                <a:effectLst/>
                <a:latin typeface="system-ui"/>
              </a:rPr>
              <a:t>と自転の</a:t>
            </a:r>
            <a:r>
              <a:rPr lang="en-US" altLang="ja-JP" b="0" i="0" dirty="0">
                <a:solidFill>
                  <a:srgbClr val="212529"/>
                </a:solidFill>
                <a:effectLst/>
                <a:latin typeface="system-ui"/>
              </a:rPr>
              <a:t>60</a:t>
            </a:r>
            <a:r>
              <a:rPr lang="ja-JP" altLang="en-US" b="0" i="0" dirty="0">
                <a:solidFill>
                  <a:srgbClr val="212529"/>
                </a:solidFill>
                <a:effectLst/>
                <a:latin typeface="system-ui"/>
              </a:rPr>
              <a:t>倍も速い暴風（「スーパーローテーション」）が吹いています。金星は、ローマ神話の美の女神「ウェヌス（ヴィーナス）」の名を冠した惑星とは思えないほどの過酷な環境が広がっているのです。</a:t>
            </a:r>
            <a:endParaRPr lang="en-US" altLang="ja-JP" b="0" i="0" dirty="0">
              <a:solidFill>
                <a:srgbClr val="212529"/>
              </a:solidFill>
              <a:effectLst/>
              <a:latin typeface="system-ui"/>
            </a:endParaRPr>
          </a:p>
          <a:p>
            <a:pPr algn="l"/>
            <a:r>
              <a:rPr lang="ja-JP" altLang="en-US" b="1" i="0" dirty="0">
                <a:solidFill>
                  <a:srgbClr val="000000"/>
                </a:solidFill>
                <a:effectLst/>
                <a:latin typeface="Meiryo" panose="020B0604030504040204" pitchFamily="50" charset="-128"/>
                <a:ea typeface="Meiryo" panose="020B0604030504040204" pitchFamily="50" charset="-128"/>
              </a:rPr>
              <a:t>金星の見かけの形と</a:t>
            </a:r>
            <a:br>
              <a:rPr lang="ja-JP" altLang="en-US" b="1" i="0" dirty="0">
                <a:solidFill>
                  <a:srgbClr val="000000"/>
                </a:solidFill>
                <a:effectLst/>
                <a:latin typeface="Meiryo" panose="020B0604030504040204" pitchFamily="50" charset="-128"/>
                <a:ea typeface="Meiryo" panose="020B0604030504040204" pitchFamily="50" charset="-128"/>
              </a:rPr>
            </a:br>
            <a:r>
              <a:rPr lang="ja-JP" altLang="en-US" b="1" i="0" dirty="0">
                <a:solidFill>
                  <a:srgbClr val="000000"/>
                </a:solidFill>
                <a:effectLst/>
                <a:latin typeface="Meiryo" panose="020B0604030504040204" pitchFamily="50" charset="-128"/>
                <a:ea typeface="Meiryo" panose="020B0604030504040204" pitchFamily="50" charset="-128"/>
              </a:rPr>
              <a:t>大きさ</a:t>
            </a:r>
            <a:endParaRPr lang="ja-JP" altLang="en-US" b="0" i="0" dirty="0">
              <a:solidFill>
                <a:srgbClr val="000000"/>
              </a:solidFill>
              <a:effectLst/>
              <a:latin typeface="Meiryo" panose="020B0604030504040204" pitchFamily="50" charset="-128"/>
              <a:ea typeface="Meiryo" panose="020B0604030504040204" pitchFamily="50" charset="-128"/>
            </a:endParaRPr>
          </a:p>
          <a:p>
            <a:pPr algn="l"/>
            <a:r>
              <a:rPr lang="ja-JP" altLang="en-US" b="0" i="0" dirty="0">
                <a:solidFill>
                  <a:srgbClr val="000000"/>
                </a:solidFill>
                <a:effectLst/>
                <a:latin typeface="Meiryo" panose="020B0604030504040204" pitchFamily="50" charset="-128"/>
                <a:ea typeface="Meiryo" panose="020B0604030504040204" pitchFamily="50" charset="-128"/>
              </a:rPr>
              <a:t>地球から距離が近いほど大きく、遠いほど小さく見える</a:t>
            </a:r>
          </a:p>
          <a:p>
            <a:pPr algn="l"/>
            <a:r>
              <a:rPr lang="ja-JP" altLang="en-US" b="0" i="0" dirty="0">
                <a:solidFill>
                  <a:srgbClr val="000000"/>
                </a:solidFill>
                <a:effectLst/>
                <a:latin typeface="Meiryo" panose="020B0604030504040204" pitchFamily="50" charset="-128"/>
                <a:ea typeface="Meiryo" panose="020B0604030504040204" pitchFamily="50" charset="-128"/>
              </a:rPr>
              <a:t>地球に近づくほど、</a:t>
            </a:r>
            <a:br>
              <a:rPr lang="ja-JP" altLang="en-US" b="0" i="0" dirty="0">
                <a:solidFill>
                  <a:srgbClr val="000000"/>
                </a:solidFill>
                <a:effectLst/>
                <a:latin typeface="Meiryo" panose="020B0604030504040204" pitchFamily="50" charset="-128"/>
                <a:ea typeface="Meiryo" panose="020B0604030504040204" pitchFamily="50" charset="-128"/>
              </a:rPr>
            </a:br>
            <a:r>
              <a:rPr lang="ja-JP" altLang="en-US" b="0" i="0" dirty="0">
                <a:solidFill>
                  <a:srgbClr val="000000"/>
                </a:solidFill>
                <a:effectLst/>
                <a:latin typeface="Meiryo" panose="020B0604030504040204" pitchFamily="50" charset="-128"/>
                <a:ea typeface="Meiryo" panose="020B0604030504040204" pitchFamily="50" charset="-128"/>
              </a:rPr>
              <a:t>欠けて見える</a:t>
            </a:r>
            <a:endParaRPr lang="en-US" altLang="ja-JP" b="0" i="0" dirty="0">
              <a:solidFill>
                <a:srgbClr val="000000"/>
              </a:solidFill>
              <a:effectLst/>
              <a:latin typeface="Meiryo" panose="020B0604030504040204" pitchFamily="50" charset="-128"/>
              <a:ea typeface="Meiryo" panose="020B0604030504040204" pitchFamily="50" charset="-128"/>
            </a:endParaRPr>
          </a:p>
          <a:p>
            <a:pPr algn="l">
              <a:buFont typeface="Arial" panose="020B0604020202020204" pitchFamily="34" charset="0"/>
              <a:buChar char="•"/>
            </a:pPr>
            <a:r>
              <a:rPr lang="ja-JP" altLang="en-US" b="0" i="0" dirty="0">
                <a:solidFill>
                  <a:srgbClr val="000000"/>
                </a:solidFill>
                <a:effectLst/>
                <a:latin typeface="Meiryo" panose="020B0604030504040204" pitchFamily="50" charset="-128"/>
                <a:ea typeface="Meiryo" panose="020B0604030504040204" pitchFamily="50" charset="-128"/>
              </a:rPr>
              <a:t>太陽からの平均距離：</a:t>
            </a:r>
            <a:r>
              <a:rPr lang="en-US" altLang="ja-JP" b="0" i="0" dirty="0">
                <a:solidFill>
                  <a:srgbClr val="000000"/>
                </a:solidFill>
                <a:effectLst/>
                <a:latin typeface="Meiryo" panose="020B0604030504040204" pitchFamily="50" charset="-128"/>
                <a:ea typeface="Meiryo" panose="020B0604030504040204" pitchFamily="50" charset="-128"/>
              </a:rPr>
              <a:t>1</a:t>
            </a:r>
            <a:r>
              <a:rPr lang="ja-JP" altLang="en-US" b="0" i="0" dirty="0">
                <a:solidFill>
                  <a:srgbClr val="000000"/>
                </a:solidFill>
                <a:effectLst/>
                <a:latin typeface="Meiryo" panose="020B0604030504040204" pitchFamily="50" charset="-128"/>
                <a:ea typeface="Meiryo" panose="020B0604030504040204" pitchFamily="50" charset="-128"/>
              </a:rPr>
              <a:t>億</a:t>
            </a:r>
            <a:r>
              <a:rPr lang="en-US" altLang="ja-JP" b="0" i="0" dirty="0">
                <a:solidFill>
                  <a:srgbClr val="000000"/>
                </a:solidFill>
                <a:effectLst/>
                <a:latin typeface="Meiryo" panose="020B0604030504040204" pitchFamily="50" charset="-128"/>
                <a:ea typeface="Meiryo" panose="020B0604030504040204" pitchFamily="50" charset="-128"/>
              </a:rPr>
              <a:t>820</a:t>
            </a:r>
            <a:r>
              <a:rPr lang="ja-JP" altLang="en-US" b="0" i="0" dirty="0">
                <a:solidFill>
                  <a:srgbClr val="000000"/>
                </a:solidFill>
                <a:effectLst/>
                <a:latin typeface="Meiryo" panose="020B0604030504040204" pitchFamily="50" charset="-128"/>
                <a:ea typeface="Meiryo" panose="020B0604030504040204" pitchFamily="50" charset="-128"/>
              </a:rPr>
              <a:t>万</a:t>
            </a:r>
            <a:r>
              <a:rPr lang="en-US" altLang="ja-JP" b="0" i="0" dirty="0">
                <a:solidFill>
                  <a:srgbClr val="000000"/>
                </a:solidFill>
                <a:effectLst/>
                <a:latin typeface="Meiryo" panose="020B0604030504040204" pitchFamily="50" charset="-128"/>
                <a:ea typeface="Meiryo" panose="020B0604030504040204" pitchFamily="50" charset="-128"/>
              </a:rPr>
              <a:t>km</a:t>
            </a:r>
          </a:p>
          <a:p>
            <a:pPr algn="l">
              <a:buFont typeface="Arial" panose="020B0604020202020204" pitchFamily="34" charset="0"/>
              <a:buChar char="•"/>
            </a:pPr>
            <a:r>
              <a:rPr lang="ja-JP" altLang="en-US" b="0" i="0" dirty="0">
                <a:solidFill>
                  <a:srgbClr val="000000"/>
                </a:solidFill>
                <a:effectLst/>
                <a:latin typeface="Meiryo" panose="020B0604030504040204" pitchFamily="50" charset="-128"/>
                <a:ea typeface="Meiryo" panose="020B0604030504040204" pitchFamily="50" charset="-128"/>
              </a:rPr>
              <a:t>大きさ（赤道半径）：</a:t>
            </a:r>
            <a:r>
              <a:rPr lang="en-US" altLang="ja-JP" b="0" i="0" dirty="0">
                <a:solidFill>
                  <a:srgbClr val="000000"/>
                </a:solidFill>
                <a:effectLst/>
                <a:latin typeface="Meiryo" panose="020B0604030504040204" pitchFamily="50" charset="-128"/>
                <a:ea typeface="Meiryo" panose="020B0604030504040204" pitchFamily="50" charset="-128"/>
              </a:rPr>
              <a:t>6,052km</a:t>
            </a:r>
          </a:p>
          <a:p>
            <a:pPr algn="l">
              <a:buFont typeface="Arial" panose="020B0604020202020204" pitchFamily="34" charset="0"/>
              <a:buChar char="•"/>
            </a:pPr>
            <a:r>
              <a:rPr lang="ja-JP" altLang="en-US" b="0" i="0" dirty="0">
                <a:solidFill>
                  <a:srgbClr val="000000"/>
                </a:solidFill>
                <a:effectLst/>
                <a:latin typeface="Meiryo" panose="020B0604030504040204" pitchFamily="50" charset="-128"/>
                <a:ea typeface="Meiryo" panose="020B0604030504040204" pitchFamily="50" charset="-128"/>
              </a:rPr>
              <a:t>質量（地球に対して）：</a:t>
            </a:r>
            <a:r>
              <a:rPr lang="en-US" altLang="ja-JP" b="0" i="0" dirty="0">
                <a:solidFill>
                  <a:srgbClr val="000000"/>
                </a:solidFill>
                <a:effectLst/>
                <a:latin typeface="Meiryo" panose="020B0604030504040204" pitchFamily="50" charset="-128"/>
                <a:ea typeface="Meiryo" panose="020B0604030504040204" pitchFamily="50" charset="-128"/>
              </a:rPr>
              <a:t>0.815</a:t>
            </a:r>
            <a:r>
              <a:rPr lang="ja-JP" altLang="en-US" b="0" i="0" dirty="0">
                <a:solidFill>
                  <a:srgbClr val="000000"/>
                </a:solidFill>
                <a:effectLst/>
                <a:latin typeface="Meiryo" panose="020B0604030504040204" pitchFamily="50" charset="-128"/>
                <a:ea typeface="Meiryo" panose="020B0604030504040204" pitchFamily="50" charset="-128"/>
              </a:rPr>
              <a:t>倍</a:t>
            </a:r>
          </a:p>
          <a:p>
            <a:pPr algn="l">
              <a:buFont typeface="Arial" panose="020B0604020202020204" pitchFamily="34" charset="0"/>
              <a:buChar char="•"/>
            </a:pPr>
            <a:r>
              <a:rPr lang="ja-JP" altLang="en-US" b="0" i="0" dirty="0">
                <a:solidFill>
                  <a:srgbClr val="000000"/>
                </a:solidFill>
                <a:effectLst/>
                <a:latin typeface="Meiryo" panose="020B0604030504040204" pitchFamily="50" charset="-128"/>
                <a:ea typeface="Meiryo" panose="020B0604030504040204" pitchFamily="50" charset="-128"/>
              </a:rPr>
              <a:t>平均密度：</a:t>
            </a:r>
            <a:r>
              <a:rPr lang="en-US" altLang="ja-JP" b="0" i="0" dirty="0">
                <a:solidFill>
                  <a:srgbClr val="000000"/>
                </a:solidFill>
                <a:effectLst/>
                <a:latin typeface="Meiryo" panose="020B0604030504040204" pitchFamily="50" charset="-128"/>
                <a:ea typeface="Meiryo" panose="020B0604030504040204" pitchFamily="50" charset="-128"/>
              </a:rPr>
              <a:t>5.24g/cm³</a:t>
            </a:r>
          </a:p>
          <a:p>
            <a:pPr algn="l">
              <a:buFont typeface="Arial" panose="020B0604020202020204" pitchFamily="34" charset="0"/>
              <a:buChar char="•"/>
            </a:pPr>
            <a:r>
              <a:rPr lang="ja-JP" altLang="en-US" b="0" i="0" dirty="0">
                <a:solidFill>
                  <a:srgbClr val="000000"/>
                </a:solidFill>
                <a:effectLst/>
                <a:latin typeface="Meiryo" panose="020B0604030504040204" pitchFamily="50" charset="-128"/>
                <a:ea typeface="Meiryo" panose="020B0604030504040204" pitchFamily="50" charset="-128"/>
              </a:rPr>
              <a:t>公転周期：</a:t>
            </a:r>
            <a:r>
              <a:rPr lang="en-US" altLang="ja-JP" b="0" i="0" dirty="0">
                <a:solidFill>
                  <a:srgbClr val="000000"/>
                </a:solidFill>
                <a:effectLst/>
                <a:latin typeface="Meiryo" panose="020B0604030504040204" pitchFamily="50" charset="-128"/>
                <a:ea typeface="Meiryo" panose="020B0604030504040204" pitchFamily="50" charset="-128"/>
              </a:rPr>
              <a:t>224.7</a:t>
            </a:r>
            <a:r>
              <a:rPr lang="ja-JP" altLang="en-US" b="0" i="0" dirty="0">
                <a:solidFill>
                  <a:srgbClr val="000000"/>
                </a:solidFill>
                <a:effectLst/>
                <a:latin typeface="Meiryo" panose="020B0604030504040204" pitchFamily="50" charset="-128"/>
                <a:ea typeface="Meiryo" panose="020B0604030504040204" pitchFamily="50" charset="-128"/>
              </a:rPr>
              <a:t>日</a:t>
            </a:r>
          </a:p>
          <a:p>
            <a:pPr algn="l">
              <a:buFont typeface="Arial" panose="020B0604020202020204" pitchFamily="34" charset="0"/>
              <a:buChar char="•"/>
            </a:pPr>
            <a:r>
              <a:rPr lang="ja-JP" altLang="en-US" b="0" i="0" dirty="0">
                <a:solidFill>
                  <a:srgbClr val="000000"/>
                </a:solidFill>
                <a:effectLst/>
                <a:latin typeface="Meiryo" panose="020B0604030504040204" pitchFamily="50" charset="-128"/>
                <a:ea typeface="Meiryo" panose="020B0604030504040204" pitchFamily="50" charset="-128"/>
              </a:rPr>
              <a:t>自転周期：</a:t>
            </a:r>
            <a:r>
              <a:rPr lang="en-US" altLang="ja-JP" b="0" i="0" dirty="0">
                <a:solidFill>
                  <a:srgbClr val="000000"/>
                </a:solidFill>
                <a:effectLst/>
                <a:latin typeface="Meiryo" panose="020B0604030504040204" pitchFamily="50" charset="-128"/>
                <a:ea typeface="Meiryo" panose="020B0604030504040204" pitchFamily="50" charset="-128"/>
              </a:rPr>
              <a:t>243.02</a:t>
            </a:r>
            <a:r>
              <a:rPr lang="ja-JP" altLang="en-US" b="0" i="0" dirty="0">
                <a:solidFill>
                  <a:srgbClr val="000000"/>
                </a:solidFill>
                <a:effectLst/>
                <a:latin typeface="Meiryo" panose="020B0604030504040204" pitchFamily="50" charset="-128"/>
                <a:ea typeface="Meiryo" panose="020B0604030504040204" pitchFamily="50" charset="-128"/>
              </a:rPr>
              <a:t>日</a:t>
            </a:r>
          </a:p>
          <a:p>
            <a:pPr algn="l"/>
            <a:endParaRPr lang="en-US" altLang="ja-JP" b="0" i="0" dirty="0">
              <a:solidFill>
                <a:srgbClr val="000000"/>
              </a:solidFill>
              <a:effectLst/>
              <a:latin typeface="Meiryo" panose="020B0604030504040204" pitchFamily="50" charset="-128"/>
              <a:ea typeface="Meiryo" panose="020B0604030504040204" pitchFamily="50" charset="-128"/>
            </a:endParaRPr>
          </a:p>
          <a:p>
            <a:pPr algn="l"/>
            <a:r>
              <a:rPr lang="ja-JP" altLang="en-US" b="0" i="0" dirty="0">
                <a:solidFill>
                  <a:srgbClr val="EEEEEE"/>
                </a:solidFill>
                <a:effectLst/>
                <a:latin typeface="Lato" panose="020F0502020204030203" pitchFamily="34" charset="0"/>
              </a:rPr>
              <a:t>金星の形成</a:t>
            </a:r>
          </a:p>
          <a:p>
            <a:pPr algn="l"/>
            <a:r>
              <a:rPr lang="ja-JP" altLang="en-US" b="0" i="0" dirty="0">
                <a:solidFill>
                  <a:srgbClr val="EEEEEE"/>
                </a:solidFill>
                <a:effectLst/>
                <a:latin typeface="Lato" panose="020F0502020204030203" pitchFamily="34" charset="0"/>
              </a:rPr>
              <a:t>金星は他の太陽系の惑星と一緒に形成されました。約</a:t>
            </a:r>
            <a:r>
              <a:rPr lang="en-US" altLang="ja-JP" b="0" i="0" dirty="0">
                <a:solidFill>
                  <a:srgbClr val="EEEEEE"/>
                </a:solidFill>
                <a:effectLst/>
                <a:latin typeface="Lato" panose="020F0502020204030203" pitchFamily="34" charset="0"/>
              </a:rPr>
              <a:t>45</a:t>
            </a:r>
            <a:r>
              <a:rPr lang="ja-JP" altLang="en-US" b="0" i="0" dirty="0">
                <a:solidFill>
                  <a:srgbClr val="EEEEEE"/>
                </a:solidFill>
                <a:effectLst/>
                <a:latin typeface="Lato" panose="020F0502020204030203" pitchFamily="34" charset="0"/>
              </a:rPr>
              <a:t>億年前、星間ガスと塵の巨大な雲が自重で崩壊し、原始惑星系円盤に平らになりました。金星と他の岩石の惑星はこの円盤の内側に形成され、ガス巨人は若い太陽系の外側の領域に定住しました。</a:t>
            </a:r>
          </a:p>
          <a:p>
            <a:pPr algn="l"/>
            <a:r>
              <a:rPr lang="ja-JP" altLang="en-US" b="0" i="0" dirty="0">
                <a:solidFill>
                  <a:srgbClr val="EEEEEE"/>
                </a:solidFill>
                <a:effectLst/>
                <a:latin typeface="Lato" panose="020F0502020204030203" pitchFamily="34" charset="0"/>
              </a:rPr>
              <a:t>金星の構造</a:t>
            </a:r>
          </a:p>
          <a:p>
            <a:pPr algn="l"/>
            <a:endParaRPr lang="ja-JP" altLang="en-US" b="0" i="0" dirty="0">
              <a:solidFill>
                <a:srgbClr val="000000"/>
              </a:solidFill>
              <a:effectLst/>
              <a:latin typeface="Meiryo" panose="020B0604030504040204" pitchFamily="50" charset="-128"/>
              <a:ea typeface="Meiryo" panose="020B0604030504040204" pitchFamily="50" charset="-128"/>
            </a:endParaRPr>
          </a:p>
          <a:p>
            <a:pPr algn="just"/>
            <a:endParaRPr lang="ja-JP" altLang="en-US" b="0" i="0" dirty="0">
              <a:solidFill>
                <a:srgbClr val="212529"/>
              </a:solidFill>
              <a:effectLst/>
              <a:latin typeface="system-ui"/>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E55BAF99-145A-4A58-B71D-0DD6354E2CEA}" type="slidenum">
              <a:rPr lang="en-US" altLang="ja-JP" smtClean="0"/>
              <a:pPr/>
              <a:t>68</a:t>
            </a:fld>
            <a:endParaRPr lang="en-US" altLang="ja-JP" dirty="0"/>
          </a:p>
        </p:txBody>
      </p:sp>
    </p:spTree>
    <p:extLst>
      <p:ext uri="{BB962C8B-B14F-4D97-AF65-F5344CB8AC3E}">
        <p14:creationId xmlns:p14="http://schemas.microsoft.com/office/powerpoint/2010/main" val="156991768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a:r>
              <a:rPr lang="ja-JP" altLang="en-US" b="1" i="0" dirty="0">
                <a:solidFill>
                  <a:srgbClr val="000000"/>
                </a:solidFill>
                <a:effectLst/>
                <a:latin typeface="Meiryo" panose="020B0604030504040204" pitchFamily="50" charset="-128"/>
                <a:ea typeface="Meiryo" panose="020B0604030504040204" pitchFamily="50" charset="-128"/>
              </a:rPr>
              <a:t>金星の見かけの形と</a:t>
            </a:r>
            <a:br>
              <a:rPr lang="ja-JP" altLang="en-US" b="1" i="0" dirty="0">
                <a:solidFill>
                  <a:srgbClr val="000000"/>
                </a:solidFill>
                <a:effectLst/>
                <a:latin typeface="Meiryo" panose="020B0604030504040204" pitchFamily="50" charset="-128"/>
                <a:ea typeface="Meiryo" panose="020B0604030504040204" pitchFamily="50" charset="-128"/>
              </a:rPr>
            </a:br>
            <a:r>
              <a:rPr lang="ja-JP" altLang="en-US" b="1" i="0" dirty="0">
                <a:solidFill>
                  <a:srgbClr val="000000"/>
                </a:solidFill>
                <a:effectLst/>
                <a:latin typeface="Meiryo" panose="020B0604030504040204" pitchFamily="50" charset="-128"/>
                <a:ea typeface="Meiryo" panose="020B0604030504040204" pitchFamily="50" charset="-128"/>
              </a:rPr>
              <a:t>大きさ</a:t>
            </a:r>
            <a:endParaRPr lang="ja-JP" altLang="en-US" b="0" i="0" dirty="0">
              <a:solidFill>
                <a:srgbClr val="000000"/>
              </a:solidFill>
              <a:effectLst/>
              <a:latin typeface="Meiryo" panose="020B0604030504040204" pitchFamily="50" charset="-128"/>
              <a:ea typeface="Meiryo" panose="020B0604030504040204" pitchFamily="50" charset="-128"/>
            </a:endParaRPr>
          </a:p>
          <a:p>
            <a:pPr algn="l"/>
            <a:r>
              <a:rPr lang="ja-JP" altLang="en-US" b="0" i="0" dirty="0">
                <a:solidFill>
                  <a:srgbClr val="000000"/>
                </a:solidFill>
                <a:effectLst/>
                <a:latin typeface="Meiryo" panose="020B0604030504040204" pitchFamily="50" charset="-128"/>
                <a:ea typeface="Meiryo" panose="020B0604030504040204" pitchFamily="50" charset="-128"/>
              </a:rPr>
              <a:t>地球から距離が近いほど大きく、遠いほど小さく見える</a:t>
            </a:r>
          </a:p>
          <a:p>
            <a:pPr algn="l"/>
            <a:r>
              <a:rPr lang="ja-JP" altLang="en-US" b="0" i="0" dirty="0">
                <a:solidFill>
                  <a:srgbClr val="000000"/>
                </a:solidFill>
                <a:effectLst/>
                <a:latin typeface="Meiryo" panose="020B0604030504040204" pitchFamily="50" charset="-128"/>
                <a:ea typeface="Meiryo" panose="020B0604030504040204" pitchFamily="50" charset="-128"/>
              </a:rPr>
              <a:t>地球に近づくほど、</a:t>
            </a:r>
            <a:br>
              <a:rPr lang="ja-JP" altLang="en-US" b="0" i="0" dirty="0">
                <a:solidFill>
                  <a:srgbClr val="000000"/>
                </a:solidFill>
                <a:effectLst/>
                <a:latin typeface="Meiryo" panose="020B0604030504040204" pitchFamily="50" charset="-128"/>
                <a:ea typeface="Meiryo" panose="020B0604030504040204" pitchFamily="50" charset="-128"/>
              </a:rPr>
            </a:br>
            <a:r>
              <a:rPr lang="ja-JP" altLang="en-US" b="0" i="0" dirty="0">
                <a:solidFill>
                  <a:srgbClr val="000000"/>
                </a:solidFill>
                <a:effectLst/>
                <a:latin typeface="Meiryo" panose="020B0604030504040204" pitchFamily="50" charset="-128"/>
                <a:ea typeface="Meiryo" panose="020B0604030504040204" pitchFamily="50" charset="-128"/>
              </a:rPr>
              <a:t>欠けて見える</a:t>
            </a:r>
            <a:endParaRPr lang="en-US" altLang="ja-JP" b="0" i="0" dirty="0">
              <a:solidFill>
                <a:srgbClr val="000000"/>
              </a:solidFill>
              <a:effectLst/>
              <a:latin typeface="Meiryo" panose="020B0604030504040204" pitchFamily="50" charset="-128"/>
              <a:ea typeface="Meiryo" panose="020B0604030504040204" pitchFamily="50"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b="0" i="0" dirty="0">
                <a:solidFill>
                  <a:srgbClr val="000000"/>
                </a:solidFill>
                <a:effectLst/>
                <a:latin typeface="Meiryo" panose="020B0604030504040204" pitchFamily="50" charset="-128"/>
                <a:ea typeface="Meiryo" panose="020B0604030504040204" pitchFamily="50" charset="-128"/>
              </a:rPr>
              <a:t>最初に金星を訪れた探査機は、</a:t>
            </a:r>
            <a:r>
              <a:rPr lang="en-US" altLang="ja-JP" b="0" i="0" dirty="0">
                <a:solidFill>
                  <a:srgbClr val="000000"/>
                </a:solidFill>
                <a:effectLst/>
                <a:latin typeface="Meiryo" panose="020B0604030504040204" pitchFamily="50" charset="-128"/>
                <a:ea typeface="Meiryo" panose="020B0604030504040204" pitchFamily="50" charset="-128"/>
              </a:rPr>
              <a:t>1962</a:t>
            </a:r>
            <a:r>
              <a:rPr lang="ja-JP" altLang="en-US" b="0" i="0" dirty="0">
                <a:solidFill>
                  <a:srgbClr val="000000"/>
                </a:solidFill>
                <a:effectLst/>
                <a:latin typeface="Meiryo" panose="020B0604030504040204" pitchFamily="50" charset="-128"/>
                <a:ea typeface="Meiryo" panose="020B0604030504040204" pitchFamily="50" charset="-128"/>
              </a:rPr>
              <a:t>年の </a:t>
            </a:r>
            <a:r>
              <a:rPr lang="ja-JP" altLang="en-US" b="0" i="0" dirty="0">
                <a:solidFill>
                  <a:srgbClr val="000000"/>
                </a:solidFill>
                <a:effectLst/>
                <a:latin typeface="Meiryo" panose="020B0604030504040204" pitchFamily="50" charset="-128"/>
                <a:ea typeface="Meiryo" panose="020B0604030504040204" pitchFamily="50" charset="-128"/>
                <a:hlinkClick r:id="rId3"/>
              </a:rPr>
              <a:t>マリナー２号</a:t>
            </a:r>
            <a:r>
              <a:rPr lang="ja-JP" altLang="en-US" b="0" i="0" dirty="0">
                <a:solidFill>
                  <a:srgbClr val="000000"/>
                </a:solidFill>
                <a:effectLst/>
                <a:latin typeface="Meiryo" panose="020B0604030504040204" pitchFamily="50" charset="-128"/>
                <a:ea typeface="Meiryo" panose="020B0604030504040204" pitchFamily="50" charset="-128"/>
              </a:rPr>
              <a:t>でした。それに引き続いて、 </a:t>
            </a:r>
            <a:r>
              <a:rPr lang="ja-JP" altLang="en-US" b="0" i="0" dirty="0">
                <a:solidFill>
                  <a:srgbClr val="000000"/>
                </a:solidFill>
                <a:effectLst/>
                <a:latin typeface="Meiryo" panose="020B0604030504040204" pitchFamily="50" charset="-128"/>
                <a:ea typeface="Meiryo" panose="020B0604030504040204" pitchFamily="50" charset="-128"/>
                <a:hlinkClick r:id="rId4"/>
              </a:rPr>
              <a:t>パイオニア・ビーナス号</a:t>
            </a:r>
            <a:r>
              <a:rPr lang="ja-JP" altLang="en-US" b="0" i="0" dirty="0">
                <a:solidFill>
                  <a:srgbClr val="000000"/>
                </a:solidFill>
                <a:effectLst/>
                <a:latin typeface="Meiryo" panose="020B0604030504040204" pitchFamily="50" charset="-128"/>
                <a:ea typeface="Meiryo" panose="020B0604030504040204" pitchFamily="50" charset="-128"/>
              </a:rPr>
              <a:t>や、 最初に他の惑星に着陸したソ連の </a:t>
            </a:r>
            <a:r>
              <a:rPr lang="ja-JP" altLang="en-US" b="0" i="0" dirty="0">
                <a:solidFill>
                  <a:srgbClr val="000000"/>
                </a:solidFill>
                <a:effectLst/>
                <a:latin typeface="Meiryo" panose="020B0604030504040204" pitchFamily="50" charset="-128"/>
                <a:ea typeface="Meiryo" panose="020B0604030504040204" pitchFamily="50" charset="-128"/>
                <a:hlinkClick r:id="rId5"/>
              </a:rPr>
              <a:t>ヴェネラ７号</a:t>
            </a:r>
            <a:r>
              <a:rPr lang="ja-JP" altLang="en-US" b="0" i="0" dirty="0">
                <a:solidFill>
                  <a:srgbClr val="000000"/>
                </a:solidFill>
                <a:effectLst/>
                <a:latin typeface="Meiryo" panose="020B0604030504040204" pitchFamily="50" charset="-128"/>
                <a:ea typeface="Meiryo" panose="020B0604030504040204" pitchFamily="50" charset="-128"/>
              </a:rPr>
              <a:t>、 最初に金星表面の写真を送信してきた </a:t>
            </a:r>
            <a:r>
              <a:rPr lang="ja-JP" altLang="en-US" b="0" i="0" dirty="0">
                <a:solidFill>
                  <a:srgbClr val="000000"/>
                </a:solidFill>
                <a:effectLst/>
                <a:latin typeface="Meiryo" panose="020B0604030504040204" pitchFamily="50" charset="-128"/>
                <a:ea typeface="Meiryo" panose="020B0604030504040204" pitchFamily="50" charset="-128"/>
                <a:hlinkClick r:id="rId6"/>
              </a:rPr>
              <a:t>ヴェネラ９号</a:t>
            </a:r>
            <a:r>
              <a:rPr lang="ja-JP" altLang="en-US" b="0" i="0" dirty="0">
                <a:solidFill>
                  <a:srgbClr val="000000"/>
                </a:solidFill>
                <a:effectLst/>
                <a:latin typeface="Meiryo" panose="020B0604030504040204" pitchFamily="50" charset="-128"/>
                <a:ea typeface="Meiryo" panose="020B0604030504040204" pitchFamily="50" charset="-128"/>
              </a:rPr>
              <a:t>など数々の探査機が訪れています （全部で</a:t>
            </a:r>
            <a:r>
              <a:rPr lang="en-US" altLang="ja-JP" b="0" i="0" dirty="0">
                <a:solidFill>
                  <a:srgbClr val="000000"/>
                </a:solidFill>
                <a:effectLst/>
                <a:latin typeface="Meiryo" panose="020B0604030504040204" pitchFamily="50" charset="-128"/>
                <a:ea typeface="Meiryo" panose="020B0604030504040204" pitchFamily="50" charset="-128"/>
              </a:rPr>
              <a:t>20</a:t>
            </a:r>
            <a:r>
              <a:rPr lang="ja-JP" altLang="en-US" b="0" i="0" dirty="0">
                <a:solidFill>
                  <a:srgbClr val="000000"/>
                </a:solidFill>
                <a:effectLst/>
                <a:latin typeface="Meiryo" panose="020B0604030504040204" pitchFamily="50" charset="-128"/>
                <a:ea typeface="Meiryo" panose="020B0604030504040204" pitchFamily="50" charset="-128"/>
              </a:rPr>
              <a:t>以上になります）。 最近、アメリカの金星のまわりを回る探査機 </a:t>
            </a:r>
            <a:r>
              <a:rPr lang="ja-JP" altLang="en-US" b="0" i="0" dirty="0">
                <a:solidFill>
                  <a:srgbClr val="000000"/>
                </a:solidFill>
                <a:effectLst/>
                <a:latin typeface="Meiryo" panose="020B0604030504040204" pitchFamily="50" charset="-128"/>
                <a:ea typeface="Meiryo" panose="020B0604030504040204" pitchFamily="50" charset="-128"/>
                <a:hlinkClick r:id="rId7"/>
              </a:rPr>
              <a:t>マゼラン</a:t>
            </a:r>
            <a:r>
              <a:rPr lang="ja-JP" altLang="en-US" b="0" i="0" dirty="0">
                <a:solidFill>
                  <a:srgbClr val="000000"/>
                </a:solidFill>
                <a:effectLst/>
                <a:latin typeface="Meiryo" panose="020B0604030504040204" pitchFamily="50" charset="-128"/>
                <a:ea typeface="Meiryo" panose="020B0604030504040204" pitchFamily="50" charset="-128"/>
              </a:rPr>
              <a:t>は、 レーダーを使って金星表面の詳細な地図を作成しました。</a:t>
            </a:r>
          </a:p>
          <a:p>
            <a:pPr algn="l"/>
            <a:endParaRPr lang="en-US" altLang="ja-JP" b="0" i="0" dirty="0">
              <a:solidFill>
                <a:srgbClr val="000000"/>
              </a:solidFill>
              <a:effectLst/>
              <a:latin typeface="Meiryo" panose="020B0604030504040204" pitchFamily="50" charset="-128"/>
              <a:ea typeface="Meiryo" panose="020B0604030504040204" pitchFamily="50" charset="-128"/>
            </a:endParaRPr>
          </a:p>
          <a:p>
            <a:r>
              <a:rPr lang="ja-JP" altLang="en-US" b="0" i="0" dirty="0">
                <a:solidFill>
                  <a:srgbClr val="000000"/>
                </a:solidFill>
                <a:effectLst/>
                <a:latin typeface="ＭＳ Ｐゴシック" panose="020B0600070205080204" pitchFamily="50" charset="-128"/>
                <a:ea typeface="ＭＳ Ｐゴシック" panose="020B0600070205080204" pitchFamily="50" charset="-128"/>
              </a:rPr>
              <a:t>。プトレマイオスの天動説では、金星は地球の周りをまわりつつ、太陽よりも先行したり、遅れたりしている。だが、「周転円」というつじつまあわせの為の軌道を考慮しても、地球からの距離の順番としては、金星は太陽よりもち急に近い場所をめぐっているはずであった。したがって、金星画太陽の光を浴びて輝いてるとすれば、金星が大きく掛けて見えるのは天動説でも可能で、それほどおどろくべきことではない。天動説にしたがうならば、金星は太陽の向こう側、すなわち地球から大洋よりも遠いところにまわりこむことはない。したがって、金星の満ち欠けは、せいぜい半月止まりで、それよりも丸くなることは考えられず、満月のようにまるくならないはずだ。しかしガリレオが観察したのは、しだいにちいさく、そして丸くなっていく金星の姿であｔった。小さくなるのは、地球から遠ざかるのを示しているし、丸くなることは太陽の向こう側にまわりこむことを示している。子の観測結果こそ、金星が太陽の周りを回っている、つまり地動説の方が自然とガリレオが考えた理由のひとつである。</a:t>
            </a:r>
            <a:endParaRPr lang="en-US" altLang="ja-JP" b="0" i="0" dirty="0">
              <a:solidFill>
                <a:srgbClr val="000000"/>
              </a:solidFill>
              <a:effectLst/>
              <a:latin typeface="ＭＳ Ｐゴシック" panose="020B0600070205080204" pitchFamily="50" charset="-128"/>
              <a:ea typeface="ＭＳ Ｐゴシック" panose="020B0600070205080204" pitchFamily="50" charset="-128"/>
            </a:endParaRPr>
          </a:p>
          <a:p>
            <a:endParaRPr lang="en-US" altLang="ja-JP" b="0" i="0" dirty="0">
              <a:solidFill>
                <a:srgbClr val="000000"/>
              </a:solidFill>
              <a:effectLst/>
              <a:latin typeface="ＭＳ Ｐゴシック" panose="020B0600070205080204" pitchFamily="50" charset="-128"/>
              <a:ea typeface="ＭＳ Ｐゴシック" panose="020B0600070205080204" pitchFamily="50" charset="-128"/>
            </a:endParaRPr>
          </a:p>
          <a:p>
            <a:r>
              <a:rPr lang="ja-JP" altLang="en-US" b="0" i="0" dirty="0">
                <a:solidFill>
                  <a:srgbClr val="000000"/>
                </a:solidFill>
                <a:effectLst/>
                <a:latin typeface="ＭＳ Ｐゴシック" panose="020B0600070205080204" pitchFamily="50" charset="-128"/>
                <a:ea typeface="ＭＳ Ｐゴシック" panose="020B0600070205080204" pitchFamily="50" charset="-128"/>
              </a:rPr>
              <a:t>、</a:t>
            </a:r>
            <a:r>
              <a:rPr lang="en-US" altLang="ja-JP" b="0" i="0" dirty="0">
                <a:solidFill>
                  <a:srgbClr val="000000"/>
                </a:solidFill>
                <a:effectLst/>
                <a:latin typeface="ＭＳ Ｐゴシック" panose="020B0600070205080204" pitchFamily="50" charset="-128"/>
                <a:ea typeface="ＭＳ Ｐゴシック" panose="020B0600070205080204" pitchFamily="50" charset="-128"/>
              </a:rPr>
              <a:t>『</a:t>
            </a:r>
            <a:r>
              <a:rPr lang="ja-JP" altLang="en-US" b="0" i="0" dirty="0">
                <a:solidFill>
                  <a:srgbClr val="000000"/>
                </a:solidFill>
                <a:effectLst/>
                <a:latin typeface="ＭＳ Ｐゴシック" panose="020B0600070205080204" pitchFamily="50" charset="-128"/>
                <a:ea typeface="ＭＳ Ｐゴシック" panose="020B0600070205080204" pitchFamily="50" charset="-128"/>
              </a:rPr>
              <a:t>天動説</a:t>
            </a:r>
            <a:r>
              <a:rPr lang="en-US" altLang="ja-JP" b="0" i="0" dirty="0">
                <a:solidFill>
                  <a:srgbClr val="000000"/>
                </a:solidFill>
                <a:effectLst/>
                <a:latin typeface="ＭＳ Ｐゴシック" panose="020B0600070205080204" pitchFamily="50" charset="-128"/>
                <a:ea typeface="ＭＳ Ｐゴシック" panose="020B0600070205080204" pitchFamily="50" charset="-128"/>
              </a:rPr>
              <a:t>』</a:t>
            </a:r>
            <a:r>
              <a:rPr lang="ja-JP" altLang="en-US" b="0" i="0" dirty="0">
                <a:solidFill>
                  <a:srgbClr val="000000"/>
                </a:solidFill>
                <a:effectLst/>
                <a:latin typeface="ＭＳ Ｐゴシック" panose="020B0600070205080204" pitchFamily="50" charset="-128"/>
                <a:ea typeface="ＭＳ Ｐゴシック" panose="020B0600070205080204" pitchFamily="50" charset="-128"/>
              </a:rPr>
              <a:t>を覆した理論の、根拠でもあります。</a:t>
            </a:r>
            <a:endParaRPr lang="en-US" altLang="ja-JP" b="0" i="0" dirty="0">
              <a:solidFill>
                <a:srgbClr val="000000"/>
              </a:solidFill>
              <a:effectLst/>
              <a:latin typeface="ＭＳ Ｐゴシック" panose="020B0600070205080204" pitchFamily="50" charset="-128"/>
              <a:ea typeface="ＭＳ Ｐゴシック" panose="020B0600070205080204" pitchFamily="50" charset="-128"/>
            </a:endParaRPr>
          </a:p>
          <a:p>
            <a:r>
              <a:rPr lang="ja-JP" altLang="en-US" b="0" i="0" dirty="0">
                <a:solidFill>
                  <a:srgbClr val="000000"/>
                </a:solidFill>
                <a:effectLst/>
                <a:latin typeface="ＭＳ Ｐゴシック" panose="020B0600070205080204" pitchFamily="50" charset="-128"/>
                <a:ea typeface="ＭＳ Ｐゴシック" panose="020B0600070205080204" pitchFamily="50" charset="-128"/>
              </a:rPr>
              <a:t>金</a:t>
            </a:r>
            <a:endParaRPr lang="en-US" altLang="ja-JP" b="0" i="0" dirty="0">
              <a:solidFill>
                <a:srgbClr val="000000"/>
              </a:solidFill>
              <a:effectLst/>
              <a:latin typeface="ＭＳ Ｐゴシック" panose="020B0600070205080204" pitchFamily="50" charset="-128"/>
              <a:ea typeface="ＭＳ Ｐゴシック" panose="020B0600070205080204" pitchFamily="50" charset="-128"/>
            </a:endParaRPr>
          </a:p>
          <a:p>
            <a:endParaRPr lang="en-US" altLang="ja-JP" b="0" i="0" dirty="0">
              <a:solidFill>
                <a:srgbClr val="000000"/>
              </a:solidFill>
              <a:effectLst/>
              <a:latin typeface="ＭＳ Ｐゴシック" panose="020B0600070205080204" pitchFamily="50" charset="-128"/>
              <a:ea typeface="ＭＳ Ｐゴシック" panose="020B0600070205080204" pitchFamily="50" charset="-128"/>
            </a:endParaRPr>
          </a:p>
          <a:p>
            <a:endParaRPr lang="en-US" altLang="ja-JP" b="0" i="0" dirty="0">
              <a:solidFill>
                <a:srgbClr val="000000"/>
              </a:solidFill>
              <a:effectLst/>
              <a:latin typeface="ＭＳ Ｐゴシック" panose="020B0600070205080204" pitchFamily="50" charset="-128"/>
              <a:ea typeface="ＭＳ Ｐゴシック" panose="020B0600070205080204" pitchFamily="50" charset="-128"/>
            </a:endParaRPr>
          </a:p>
          <a:p>
            <a:endParaRPr lang="en-US" altLang="ja-JP" b="0" i="0" dirty="0">
              <a:solidFill>
                <a:srgbClr val="000000"/>
              </a:solidFill>
              <a:effectLst/>
              <a:latin typeface="ＭＳ Ｐゴシック" panose="020B0600070205080204" pitchFamily="50" charset="-128"/>
              <a:ea typeface="ＭＳ Ｐゴシック" panose="020B0600070205080204" pitchFamily="50" charset="-128"/>
            </a:endParaRPr>
          </a:p>
          <a:p>
            <a:r>
              <a:rPr lang="ja-JP" altLang="en-US" b="0" i="0" dirty="0">
                <a:solidFill>
                  <a:srgbClr val="000000"/>
                </a:solidFill>
                <a:effectLst/>
                <a:latin typeface="ＭＳ Ｐゴシック" panose="020B0600070205080204" pitchFamily="50" charset="-128"/>
                <a:ea typeface="ＭＳ Ｐゴシック" panose="020B0600070205080204" pitchFamily="50" charset="-128"/>
              </a:rPr>
              <a:t>星の満ち欠けは、せいぜい半月止まりで、それよりも丸くなることは考えられず、満月のようにまるくならないはずだ</a:t>
            </a:r>
            <a:endParaRPr kumimoji="1" lang="ja-JP" altLang="en-US" dirty="0"/>
          </a:p>
        </p:txBody>
      </p:sp>
      <p:sp>
        <p:nvSpPr>
          <p:cNvPr id="4" name="スライド番号プレースホルダー 3"/>
          <p:cNvSpPr>
            <a:spLocks noGrp="1"/>
          </p:cNvSpPr>
          <p:nvPr>
            <p:ph type="sldNum" sz="quarter" idx="5"/>
          </p:nvPr>
        </p:nvSpPr>
        <p:spPr/>
        <p:txBody>
          <a:bodyPr/>
          <a:lstStyle/>
          <a:p>
            <a:fld id="{E55BAF99-145A-4A58-B71D-0DD6354E2CEA}" type="slidenum">
              <a:rPr lang="en-US" altLang="ja-JP" smtClean="0"/>
              <a:pPr/>
              <a:t>69</a:t>
            </a:fld>
            <a:endParaRPr lang="en-US" altLang="ja-JP" dirty="0"/>
          </a:p>
        </p:txBody>
      </p:sp>
    </p:spTree>
    <p:extLst>
      <p:ext uri="{BB962C8B-B14F-4D97-AF65-F5344CB8AC3E}">
        <p14:creationId xmlns:p14="http://schemas.microsoft.com/office/powerpoint/2010/main" val="3922257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just"/>
            <a:r>
              <a:rPr lang="ja-JP" altLang="en-US" b="0" i="0" dirty="0">
                <a:solidFill>
                  <a:srgbClr val="333333"/>
                </a:solidFill>
                <a:effectLst/>
                <a:latin typeface="Helvetica Neue"/>
              </a:rPr>
              <a:t>月が生まれた原因に関する最も有力な仮説がジャイアントインパクト（巨大衝突）説だ。この説によれば、地球が作られて間もないころに、火星ほどの大きさの天体「テイア」が衝突し、飛び散った物質の中から月が形成されたとされる。</a:t>
            </a:r>
          </a:p>
          <a:p>
            <a:pPr algn="just"/>
            <a:r>
              <a:rPr lang="ja-JP" altLang="en-US" b="0" i="0" dirty="0">
                <a:solidFill>
                  <a:srgbClr val="333333"/>
                </a:solidFill>
                <a:effectLst/>
                <a:latin typeface="Helvetica Neue"/>
              </a:rPr>
              <a:t>地球にテイアが衝突して月が誕生する過程をシミュレーションで再現しようとする研究は何度も行われてきたが、ほとんどの場合、飛び散った破片が軌道上で集積して月が形成されるまでは数か月から数年かかることが示唆されている。これに対して、</a:t>
            </a:r>
            <a:r>
              <a:rPr lang="en-US" altLang="ja-JP" b="0" i="0" dirty="0">
                <a:solidFill>
                  <a:srgbClr val="333333"/>
                </a:solidFill>
                <a:effectLst/>
                <a:latin typeface="Helvetica Neue"/>
              </a:rPr>
              <a:t>NASA</a:t>
            </a:r>
            <a:r>
              <a:rPr lang="ja-JP" altLang="en-US" b="0" i="0" dirty="0">
                <a:solidFill>
                  <a:srgbClr val="333333"/>
                </a:solidFill>
                <a:effectLst/>
                <a:latin typeface="Helvetica Neue"/>
              </a:rPr>
              <a:t>エイムズ研究センターの</a:t>
            </a:r>
            <a:r>
              <a:rPr lang="en-US" altLang="ja-JP" b="0" i="0" dirty="0">
                <a:solidFill>
                  <a:srgbClr val="333333"/>
                </a:solidFill>
                <a:effectLst/>
                <a:latin typeface="Helvetica Neue"/>
              </a:rPr>
              <a:t>Jacob </a:t>
            </a:r>
            <a:r>
              <a:rPr lang="en-US" altLang="ja-JP" b="0" i="0" dirty="0" err="1">
                <a:solidFill>
                  <a:srgbClr val="333333"/>
                </a:solidFill>
                <a:effectLst/>
                <a:latin typeface="Helvetica Neue"/>
              </a:rPr>
              <a:t>Kegerreis</a:t>
            </a:r>
            <a:r>
              <a:rPr lang="ja-JP" altLang="en-US" b="0" i="0" dirty="0">
                <a:solidFill>
                  <a:srgbClr val="333333"/>
                </a:solidFill>
                <a:effectLst/>
                <a:latin typeface="Helvetica Neue"/>
              </a:rPr>
              <a:t>さんたちの研究チームは、月はわずか数時間でできたとする論文を発表した。従来のシミュレーションでは</a:t>
            </a:r>
            <a:r>
              <a:rPr lang="en-US" altLang="ja-JP" b="0" i="0" dirty="0">
                <a:solidFill>
                  <a:srgbClr val="333333"/>
                </a:solidFill>
                <a:effectLst/>
                <a:latin typeface="Helvetica Neue"/>
              </a:rPr>
              <a:t>10</a:t>
            </a:r>
            <a:r>
              <a:rPr lang="ja-JP" altLang="en-US" b="0" i="0" dirty="0">
                <a:solidFill>
                  <a:srgbClr val="333333"/>
                </a:solidFill>
                <a:effectLst/>
                <a:latin typeface="Helvetica Neue"/>
              </a:rPr>
              <a:t>万～</a:t>
            </a:r>
            <a:r>
              <a:rPr lang="en-US" altLang="ja-JP" b="0" i="0" dirty="0">
                <a:solidFill>
                  <a:srgbClr val="333333"/>
                </a:solidFill>
                <a:effectLst/>
                <a:latin typeface="Helvetica Neue"/>
              </a:rPr>
              <a:t>100</a:t>
            </a:r>
            <a:r>
              <a:rPr lang="ja-JP" altLang="en-US" b="0" i="0" dirty="0">
                <a:solidFill>
                  <a:srgbClr val="333333"/>
                </a:solidFill>
                <a:effectLst/>
                <a:latin typeface="Helvetica Neue"/>
              </a:rPr>
              <a:t>万個の粒子を用いて衝突の過程を計算することが多かったのに対し、</a:t>
            </a:r>
            <a:r>
              <a:rPr lang="en-US" altLang="ja-JP" b="0" i="0" dirty="0" err="1">
                <a:solidFill>
                  <a:srgbClr val="333333"/>
                </a:solidFill>
                <a:effectLst/>
                <a:latin typeface="Helvetica Neue"/>
              </a:rPr>
              <a:t>Kegerreis</a:t>
            </a:r>
            <a:r>
              <a:rPr lang="ja-JP" altLang="en-US" b="0" i="0" dirty="0">
                <a:solidFill>
                  <a:srgbClr val="333333"/>
                </a:solidFill>
                <a:effectLst/>
                <a:latin typeface="Helvetica Neue"/>
              </a:rPr>
              <a:t>さんたちは</a:t>
            </a:r>
            <a:r>
              <a:rPr lang="en-US" altLang="ja-JP" b="0" i="0" dirty="0">
                <a:solidFill>
                  <a:srgbClr val="333333"/>
                </a:solidFill>
                <a:effectLst/>
                <a:latin typeface="Helvetica Neue"/>
              </a:rPr>
              <a:t>1</a:t>
            </a:r>
            <a:r>
              <a:rPr lang="ja-JP" altLang="en-US" b="0" i="0" dirty="0">
                <a:solidFill>
                  <a:srgbClr val="333333"/>
                </a:solidFill>
                <a:effectLst/>
                <a:latin typeface="Helvetica Neue"/>
              </a:rPr>
              <a:t>億個の粒子を使い、過去最高の解像度でシミュレーションを実行している。</a:t>
            </a:r>
            <a:endParaRPr lang="en-US" altLang="ja-JP" b="0" i="0" dirty="0">
              <a:solidFill>
                <a:srgbClr val="333333"/>
              </a:solidFill>
              <a:effectLst/>
              <a:latin typeface="Helvetica Neue"/>
            </a:endParaRPr>
          </a:p>
          <a:p>
            <a:pPr algn="l"/>
            <a:r>
              <a:rPr lang="ja-JP" altLang="en-US" b="1" i="0" dirty="0">
                <a:solidFill>
                  <a:srgbClr val="000000"/>
                </a:solidFill>
                <a:effectLst/>
                <a:latin typeface="游ゴシック体"/>
              </a:rPr>
              <a:t>この記事をざっくり説明すると</a:t>
            </a:r>
            <a:r>
              <a:rPr lang="en-US" altLang="ja-JP" b="1" i="0" dirty="0">
                <a:solidFill>
                  <a:srgbClr val="000000"/>
                </a:solidFill>
                <a:effectLst/>
                <a:latin typeface="游ゴシック体"/>
              </a:rPr>
              <a:t>…</a:t>
            </a:r>
            <a:endParaRPr lang="ja-JP" altLang="en-US" b="0" i="0" dirty="0">
              <a:solidFill>
                <a:srgbClr val="000000"/>
              </a:solidFill>
              <a:effectLst/>
              <a:latin typeface="游ゴシック体"/>
            </a:endParaRPr>
          </a:p>
          <a:p>
            <a:pPr algn="l">
              <a:buFont typeface="Arial" panose="020B0604020202020204" pitchFamily="34" charset="0"/>
              <a:buChar char="•"/>
            </a:pPr>
            <a:r>
              <a:rPr lang="ja-JP" altLang="en-US" b="1" i="0" dirty="0">
                <a:solidFill>
                  <a:srgbClr val="000000"/>
                </a:solidFill>
                <a:effectLst/>
                <a:latin typeface="游ゴシック体"/>
              </a:rPr>
              <a:t>新たな研究によると、月は科学者がかつて考えていたよりも</a:t>
            </a:r>
            <a:r>
              <a:rPr lang="en-US" altLang="ja-JP" b="1" i="0" dirty="0">
                <a:solidFill>
                  <a:srgbClr val="000000"/>
                </a:solidFill>
                <a:effectLst/>
                <a:latin typeface="游ゴシック体"/>
              </a:rPr>
              <a:t>8500</a:t>
            </a:r>
            <a:r>
              <a:rPr lang="ja-JP" altLang="en-US" b="1" i="0" dirty="0">
                <a:solidFill>
                  <a:srgbClr val="000000"/>
                </a:solidFill>
                <a:effectLst/>
                <a:latin typeface="游ゴシック体"/>
              </a:rPr>
              <a:t>万年も若いと言います。</a:t>
            </a:r>
            <a:endParaRPr lang="ja-JP" altLang="en-US" b="0" i="0" dirty="0">
              <a:solidFill>
                <a:srgbClr val="000000"/>
              </a:solidFill>
              <a:effectLst/>
              <a:latin typeface="游ゴシック体"/>
            </a:endParaRPr>
          </a:p>
          <a:p>
            <a:pPr algn="l">
              <a:buFont typeface="Arial" panose="020B0604020202020204" pitchFamily="34" charset="0"/>
              <a:buChar char="•"/>
            </a:pPr>
            <a:r>
              <a:rPr lang="ja-JP" altLang="en-US" b="0" i="0" dirty="0">
                <a:solidFill>
                  <a:srgbClr val="000000"/>
                </a:solidFill>
                <a:effectLst/>
                <a:latin typeface="游ゴシック体"/>
              </a:rPr>
              <a:t> </a:t>
            </a:r>
            <a:r>
              <a:rPr lang="ja-JP" altLang="en-US" b="1" i="0" dirty="0">
                <a:solidFill>
                  <a:srgbClr val="000000"/>
                </a:solidFill>
                <a:effectLst/>
                <a:latin typeface="游ゴシック体"/>
              </a:rPr>
              <a:t>コンピュータシミュレーションによると、月が約</a:t>
            </a:r>
            <a:r>
              <a:rPr lang="en-US" altLang="ja-JP" b="1" i="0" dirty="0">
                <a:solidFill>
                  <a:srgbClr val="000000"/>
                </a:solidFill>
                <a:effectLst/>
                <a:latin typeface="游ゴシック体"/>
              </a:rPr>
              <a:t>44</a:t>
            </a:r>
            <a:r>
              <a:rPr lang="ja-JP" altLang="en-US" b="1" i="0" dirty="0">
                <a:solidFill>
                  <a:srgbClr val="000000"/>
                </a:solidFill>
                <a:effectLst/>
                <a:latin typeface="游ゴシック体"/>
              </a:rPr>
              <a:t>億</a:t>
            </a:r>
            <a:r>
              <a:rPr lang="en-US" altLang="ja-JP" b="1" i="0" dirty="0">
                <a:solidFill>
                  <a:srgbClr val="000000"/>
                </a:solidFill>
                <a:effectLst/>
                <a:latin typeface="游ゴシック体"/>
              </a:rPr>
              <a:t>2500</a:t>
            </a:r>
            <a:r>
              <a:rPr lang="ja-JP" altLang="en-US" b="1" i="0" dirty="0">
                <a:solidFill>
                  <a:srgbClr val="000000"/>
                </a:solidFill>
                <a:effectLst/>
                <a:latin typeface="游ゴシック体"/>
              </a:rPr>
              <a:t>万年前に形成されたことが示唆されています。</a:t>
            </a:r>
            <a:endParaRPr lang="ja-JP" altLang="en-US" b="0" i="0" dirty="0">
              <a:solidFill>
                <a:srgbClr val="000000"/>
              </a:solidFill>
              <a:effectLst/>
              <a:latin typeface="游ゴシック体"/>
            </a:endParaRPr>
          </a:p>
          <a:p>
            <a:pPr algn="l">
              <a:buFont typeface="Arial" panose="020B0604020202020204" pitchFamily="34" charset="0"/>
              <a:buChar char="•"/>
            </a:pPr>
            <a:r>
              <a:rPr lang="ja-JP" altLang="en-US" b="1" i="0" dirty="0">
                <a:solidFill>
                  <a:srgbClr val="000000"/>
                </a:solidFill>
                <a:effectLst/>
                <a:latin typeface="游ゴシック体"/>
              </a:rPr>
              <a:t>いつ、どのように月が形成されたかは、長い間、惑星科学者間の論争のポイントとなっています。</a:t>
            </a:r>
            <a:endParaRPr lang="ja-JP" altLang="en-US" b="0" i="0" dirty="0">
              <a:solidFill>
                <a:srgbClr val="000000"/>
              </a:solidFill>
              <a:effectLst/>
              <a:latin typeface="游ゴシック体"/>
            </a:endParaRPr>
          </a:p>
          <a:p>
            <a:pPr algn="just"/>
            <a:r>
              <a:rPr lang="ja-JP" altLang="en-US" b="0" i="0" dirty="0">
                <a:solidFill>
                  <a:srgbClr val="444444"/>
                </a:solidFill>
                <a:effectLst/>
                <a:latin typeface="Meiryo" panose="020B0604030504040204" pitchFamily="50" charset="-128"/>
                <a:ea typeface="Meiryo" panose="020B0604030504040204" pitchFamily="50" charset="-128"/>
              </a:rPr>
              <a:t>今のところ、巨大衝突説がもっとも有力だと考えられています。しかし、そのような衝突の跡は月や地球の地形に残っていません。また、アポロ計画で持ち帰られた月の石は、月のほんのわずかな部分のため、月全体の組成もまだわかっていないのです。</a:t>
            </a:r>
            <a:endParaRPr lang="ja-JP" altLang="en-US" b="0" i="0" dirty="0">
              <a:solidFill>
                <a:srgbClr val="333333"/>
              </a:solidFill>
              <a:effectLst/>
              <a:latin typeface="Helvetica Neue"/>
            </a:endParaRPr>
          </a:p>
          <a:p>
            <a:pPr algn="l">
              <a:buFont typeface="Arial" panose="020B0604020202020204" pitchFamily="34" charset="0"/>
              <a:buChar char="•"/>
            </a:pPr>
            <a:br>
              <a:rPr lang="ja-JP" altLang="en-US" b="0" i="0" dirty="0">
                <a:solidFill>
                  <a:srgbClr val="333333"/>
                </a:solidFill>
                <a:effectLst/>
                <a:latin typeface="Helvetica Neue"/>
              </a:rPr>
            </a:br>
            <a:r>
              <a:rPr lang="ja-JP" altLang="en-US" b="1" i="1" dirty="0">
                <a:solidFill>
                  <a:srgbClr val="989898"/>
                </a:solidFill>
                <a:effectLst/>
                <a:latin typeface="游ゴシック体"/>
              </a:rPr>
              <a:t>大きさ（赤道半径）：</a:t>
            </a:r>
            <a:r>
              <a:rPr lang="en-US" altLang="ja-JP" b="1" i="1" dirty="0">
                <a:solidFill>
                  <a:srgbClr val="989898"/>
                </a:solidFill>
                <a:effectLst/>
                <a:latin typeface="游ゴシック体"/>
              </a:rPr>
              <a:t>1,738km</a:t>
            </a:r>
          </a:p>
          <a:p>
            <a:pPr algn="l">
              <a:buFont typeface="Arial" panose="020B0604020202020204" pitchFamily="34" charset="0"/>
              <a:buChar char="•"/>
            </a:pPr>
            <a:r>
              <a:rPr lang="ja-JP" altLang="en-US" b="1" i="1" dirty="0">
                <a:solidFill>
                  <a:srgbClr val="989898"/>
                </a:solidFill>
                <a:effectLst/>
                <a:latin typeface="游ゴシック体"/>
              </a:rPr>
              <a:t>質量（地球に対して）：</a:t>
            </a:r>
            <a:r>
              <a:rPr lang="en-US" altLang="ja-JP" b="1" i="1" dirty="0">
                <a:solidFill>
                  <a:srgbClr val="989898"/>
                </a:solidFill>
                <a:effectLst/>
                <a:latin typeface="游ゴシック体"/>
              </a:rPr>
              <a:t>0.0123</a:t>
            </a:r>
            <a:r>
              <a:rPr lang="ja-JP" altLang="en-US" b="1" i="1" dirty="0">
                <a:solidFill>
                  <a:srgbClr val="989898"/>
                </a:solidFill>
                <a:effectLst/>
                <a:latin typeface="游ゴシック体"/>
              </a:rPr>
              <a:t>倍</a:t>
            </a:r>
          </a:p>
          <a:p>
            <a:pPr algn="l">
              <a:buFont typeface="Arial" panose="020B0604020202020204" pitchFamily="34" charset="0"/>
              <a:buChar char="•"/>
            </a:pPr>
            <a:r>
              <a:rPr lang="ja-JP" altLang="en-US" b="1" i="1" dirty="0">
                <a:solidFill>
                  <a:srgbClr val="989898"/>
                </a:solidFill>
                <a:effectLst/>
                <a:latin typeface="游ゴシック体"/>
              </a:rPr>
              <a:t>平均密度：</a:t>
            </a:r>
            <a:r>
              <a:rPr lang="en-US" altLang="ja-JP" b="1" i="1" dirty="0">
                <a:solidFill>
                  <a:srgbClr val="989898"/>
                </a:solidFill>
                <a:effectLst/>
                <a:latin typeface="游ゴシック体"/>
              </a:rPr>
              <a:t>3.34g/cm³</a:t>
            </a:r>
          </a:p>
          <a:p>
            <a:pPr algn="l" latinLnBrk="1"/>
            <a:r>
              <a:rPr lang="ja-JP" altLang="en-US" b="1" i="1" dirty="0">
                <a:solidFill>
                  <a:srgbClr val="989898"/>
                </a:solidFill>
                <a:effectLst/>
                <a:latin typeface="游ゴシック体"/>
              </a:rPr>
              <a:t>① 親子分裂説</a:t>
            </a:r>
            <a:br>
              <a:rPr lang="ja-JP" altLang="en-US" b="1" i="1" dirty="0">
                <a:solidFill>
                  <a:srgbClr val="989898"/>
                </a:solidFill>
                <a:effectLst/>
                <a:latin typeface="游ゴシック体"/>
              </a:rPr>
            </a:br>
            <a:r>
              <a:rPr lang="en-US" altLang="ja-JP" b="1" i="1" dirty="0">
                <a:solidFill>
                  <a:srgbClr val="989898"/>
                </a:solidFill>
                <a:effectLst/>
                <a:latin typeface="游ゴシック体"/>
              </a:rPr>
              <a:t>…</a:t>
            </a:r>
            <a:r>
              <a:rPr lang="ja-JP" altLang="en-US" b="1" i="1" dirty="0">
                <a:solidFill>
                  <a:srgbClr val="989898"/>
                </a:solidFill>
                <a:effectLst/>
                <a:latin typeface="游ゴシック体"/>
              </a:rPr>
              <a:t>地球の一部がちぎれて月になった</a:t>
            </a:r>
          </a:p>
          <a:p>
            <a:pPr algn="l" latinLnBrk="1"/>
            <a:r>
              <a:rPr lang="ja-JP" altLang="en-US" b="1" i="1" dirty="0">
                <a:solidFill>
                  <a:srgbClr val="989898"/>
                </a:solidFill>
                <a:effectLst/>
                <a:latin typeface="游ゴシック体"/>
              </a:rPr>
              <a:t>② 双子説</a:t>
            </a:r>
            <a:br>
              <a:rPr lang="ja-JP" altLang="en-US" b="1" i="1" dirty="0">
                <a:solidFill>
                  <a:srgbClr val="989898"/>
                </a:solidFill>
                <a:effectLst/>
                <a:latin typeface="游ゴシック体"/>
              </a:rPr>
            </a:br>
            <a:r>
              <a:rPr lang="en-US" altLang="ja-JP" b="1" i="1" dirty="0">
                <a:solidFill>
                  <a:srgbClr val="989898"/>
                </a:solidFill>
                <a:effectLst/>
                <a:latin typeface="游ゴシック体"/>
              </a:rPr>
              <a:t>…</a:t>
            </a:r>
            <a:r>
              <a:rPr lang="ja-JP" altLang="en-US" b="1" i="1" dirty="0">
                <a:solidFill>
                  <a:srgbClr val="989898"/>
                </a:solidFill>
                <a:effectLst/>
                <a:latin typeface="游ゴシック体"/>
              </a:rPr>
              <a:t>太陽系ができたときに、地球と一緒に生まれた</a:t>
            </a:r>
          </a:p>
          <a:p>
            <a:pPr algn="l" latinLnBrk="1"/>
            <a:r>
              <a:rPr lang="ja-JP" altLang="en-US" b="1" i="1" dirty="0">
                <a:solidFill>
                  <a:srgbClr val="989898"/>
                </a:solidFill>
                <a:effectLst/>
                <a:latin typeface="游ゴシック体"/>
              </a:rPr>
              <a:t>③ 捕獲説</a:t>
            </a:r>
            <a:br>
              <a:rPr lang="ja-JP" altLang="en-US" b="1" i="1" dirty="0">
                <a:solidFill>
                  <a:srgbClr val="989898"/>
                </a:solidFill>
                <a:effectLst/>
                <a:latin typeface="游ゴシック体"/>
              </a:rPr>
            </a:br>
            <a:r>
              <a:rPr lang="en-US" altLang="ja-JP" b="1" i="1" dirty="0">
                <a:solidFill>
                  <a:srgbClr val="989898"/>
                </a:solidFill>
                <a:effectLst/>
                <a:latin typeface="游ゴシック体"/>
              </a:rPr>
              <a:t>…</a:t>
            </a:r>
            <a:r>
              <a:rPr lang="ja-JP" altLang="en-US" b="1" i="1" dirty="0">
                <a:solidFill>
                  <a:srgbClr val="989898"/>
                </a:solidFill>
                <a:effectLst/>
                <a:latin typeface="游ゴシック体"/>
              </a:rPr>
              <a:t>まったく違うところで生まれた月が地球の重力に捕らえられた</a:t>
            </a:r>
          </a:p>
          <a:p>
            <a:pPr algn="l" latinLnBrk="1"/>
            <a:r>
              <a:rPr lang="ja-JP" altLang="en-US" b="1" i="1" dirty="0">
                <a:solidFill>
                  <a:srgbClr val="989898"/>
                </a:solidFill>
                <a:effectLst/>
                <a:latin typeface="游ゴシック体"/>
              </a:rPr>
              <a:t>④ 巨大衝突説（ジャイアント・インパクト説）</a:t>
            </a:r>
            <a:br>
              <a:rPr lang="ja-JP" altLang="en-US" b="1" i="1" dirty="0">
                <a:solidFill>
                  <a:srgbClr val="989898"/>
                </a:solidFill>
                <a:effectLst/>
                <a:latin typeface="游ゴシック体"/>
              </a:rPr>
            </a:br>
            <a:r>
              <a:rPr lang="en-US" altLang="ja-JP" b="1" i="1" dirty="0">
                <a:solidFill>
                  <a:srgbClr val="989898"/>
                </a:solidFill>
                <a:effectLst/>
                <a:latin typeface="游ゴシック体"/>
              </a:rPr>
              <a:t>…</a:t>
            </a:r>
            <a:r>
              <a:rPr lang="ja-JP" altLang="en-US" b="1" i="1" dirty="0">
                <a:solidFill>
                  <a:srgbClr val="989898"/>
                </a:solidFill>
                <a:effectLst/>
                <a:latin typeface="游ゴシック体"/>
              </a:rPr>
              <a:t>地球がほぼできあがったころ、火星ぐらいの大きさの星がぶつかり、宇宙空間に広がった地球のかけらが次第に集まって固まり、月ができた</a:t>
            </a:r>
            <a:endParaRPr lang="en-US" altLang="ja-JP" b="1" i="1" dirty="0">
              <a:solidFill>
                <a:srgbClr val="989898"/>
              </a:solidFill>
              <a:effectLst/>
              <a:latin typeface="游ゴシック体"/>
            </a:endParaRPr>
          </a:p>
          <a:p>
            <a:pPr algn="l" latinLnBrk="1"/>
            <a:endParaRPr lang="en-US" altLang="ja-JP" b="1" i="1" dirty="0">
              <a:solidFill>
                <a:srgbClr val="989898"/>
              </a:solidFill>
              <a:effectLst/>
              <a:latin typeface="游ゴシック体"/>
            </a:endParaRPr>
          </a:p>
          <a:p>
            <a:pPr algn="l" latinLnBrk="1"/>
            <a:r>
              <a:rPr lang="ja-JP" altLang="en-US" b="0" i="0" dirty="0">
                <a:solidFill>
                  <a:srgbClr val="000000"/>
                </a:solidFill>
                <a:effectLst/>
                <a:latin typeface="Arial" panose="020B0604020202020204" pitchFamily="34" charset="0"/>
              </a:rPr>
              <a:t>ジャイアント・インパクト説では、できたばかりの原始地球に</a:t>
            </a:r>
            <a:r>
              <a:rPr lang="ja-JP" altLang="en-US" b="0" i="0" dirty="0">
                <a:solidFill>
                  <a:srgbClr val="0000FF"/>
                </a:solidFill>
                <a:effectLst/>
                <a:latin typeface="Arial" panose="020B0604020202020204" pitchFamily="34" charset="0"/>
                <a:hlinkClick r:id="rId3"/>
              </a:rPr>
              <a:t>火星</a:t>
            </a:r>
            <a:r>
              <a:rPr lang="ja-JP" altLang="en-US" b="0" i="0" dirty="0">
                <a:solidFill>
                  <a:srgbClr val="000000"/>
                </a:solidFill>
                <a:effectLst/>
                <a:latin typeface="Arial" panose="020B0604020202020204" pitchFamily="34" charset="0"/>
              </a:rPr>
              <a:t>程度のサイズの天体が衝突し、このとき飛び散った破片が集まって</a:t>
            </a:r>
            <a:r>
              <a:rPr lang="ja-JP" altLang="en-US" b="0" i="0" dirty="0">
                <a:solidFill>
                  <a:srgbClr val="0000FF"/>
                </a:solidFill>
                <a:effectLst/>
                <a:latin typeface="Arial" panose="020B0604020202020204" pitchFamily="34" charset="0"/>
                <a:hlinkClick r:id="rId4"/>
              </a:rPr>
              <a:t>月</a:t>
            </a:r>
            <a:r>
              <a:rPr lang="ja-JP" altLang="en-US" b="0" i="0" dirty="0">
                <a:solidFill>
                  <a:srgbClr val="000000"/>
                </a:solidFill>
                <a:effectLst/>
                <a:latin typeface="Arial" panose="020B0604020202020204" pitchFamily="34" charset="0"/>
              </a:rPr>
              <a:t>が形作られたと考えている。</a:t>
            </a:r>
            <a:br>
              <a:rPr lang="ja-JP" altLang="en-US" dirty="0"/>
            </a:br>
            <a:br>
              <a:rPr lang="ja-JP" altLang="en-US" dirty="0"/>
            </a:br>
            <a:r>
              <a:rPr lang="ja-JP" altLang="en-US" b="0" i="0" dirty="0">
                <a:solidFill>
                  <a:srgbClr val="000000"/>
                </a:solidFill>
                <a:effectLst/>
                <a:latin typeface="Arial" panose="020B0604020202020204" pitchFamily="34" charset="0"/>
              </a:rPr>
              <a:t>このことにより、岩石などに含まれる同位体元素の比率が地球と</a:t>
            </a:r>
            <a:r>
              <a:rPr lang="ja-JP" altLang="en-US" b="0" i="0" dirty="0">
                <a:solidFill>
                  <a:srgbClr val="0000FF"/>
                </a:solidFill>
                <a:effectLst/>
                <a:latin typeface="Arial" panose="020B0604020202020204" pitchFamily="34" charset="0"/>
                <a:hlinkClick r:id="rId4"/>
              </a:rPr>
              <a:t>月</a:t>
            </a:r>
            <a:r>
              <a:rPr lang="ja-JP" altLang="en-US" b="0" i="0" dirty="0">
                <a:solidFill>
                  <a:srgbClr val="000000"/>
                </a:solidFill>
                <a:effectLst/>
                <a:latin typeface="Arial" panose="020B0604020202020204" pitchFamily="34" charset="0"/>
              </a:rPr>
              <a:t>とで似通っていること、</a:t>
            </a:r>
            <a:r>
              <a:rPr lang="ja-JP" altLang="en-US" b="0" i="0" dirty="0">
                <a:solidFill>
                  <a:srgbClr val="0000FF"/>
                </a:solidFill>
                <a:effectLst/>
                <a:latin typeface="Arial" panose="020B0604020202020204" pitchFamily="34" charset="0"/>
                <a:hlinkClick r:id="rId4"/>
              </a:rPr>
              <a:t>月</a:t>
            </a:r>
            <a:r>
              <a:rPr lang="ja-JP" altLang="en-US" b="0" i="0" dirty="0">
                <a:solidFill>
                  <a:srgbClr val="000000"/>
                </a:solidFill>
                <a:effectLst/>
                <a:latin typeface="Arial" panose="020B0604020202020204" pitchFamily="34" charset="0"/>
              </a:rPr>
              <a:t>の</a:t>
            </a:r>
            <a:r>
              <a:rPr lang="ja-JP" altLang="en-US" b="0" i="0" dirty="0">
                <a:solidFill>
                  <a:srgbClr val="0000FF"/>
                </a:solidFill>
                <a:effectLst/>
                <a:latin typeface="Arial" panose="020B0604020202020204" pitchFamily="34" charset="0"/>
                <a:hlinkClick r:id="rId5"/>
              </a:rPr>
              <a:t>マントル</a:t>
            </a:r>
            <a:r>
              <a:rPr lang="ja-JP" altLang="en-US" b="0" i="0" dirty="0">
                <a:solidFill>
                  <a:srgbClr val="000000"/>
                </a:solidFill>
                <a:effectLst/>
                <a:latin typeface="Arial" panose="020B0604020202020204" pitchFamily="34" charset="0"/>
              </a:rPr>
              <a:t>には揮発性の元素が少ない</a:t>
            </a:r>
            <a:r>
              <a:rPr lang="en-US" altLang="ja-JP" b="0" i="0" dirty="0">
                <a:solidFill>
                  <a:srgbClr val="000000"/>
                </a:solidFill>
                <a:effectLst/>
                <a:latin typeface="Arial" panose="020B0604020202020204" pitchFamily="34" charset="0"/>
              </a:rPr>
              <a:t>(</a:t>
            </a:r>
            <a:r>
              <a:rPr lang="ja-JP" altLang="en-US" b="0" i="0" dirty="0">
                <a:solidFill>
                  <a:srgbClr val="000000"/>
                </a:solidFill>
                <a:effectLst/>
                <a:latin typeface="Arial" panose="020B0604020202020204" pitchFamily="34" charset="0"/>
              </a:rPr>
              <a:t>月はかつて高温にさらされた</a:t>
            </a:r>
            <a:r>
              <a:rPr lang="en-US" altLang="ja-JP" b="0" i="0" dirty="0">
                <a:solidFill>
                  <a:srgbClr val="000000"/>
                </a:solidFill>
                <a:effectLst/>
                <a:latin typeface="Arial" panose="020B0604020202020204" pitchFamily="34" charset="0"/>
              </a:rPr>
              <a:t>)</a:t>
            </a:r>
            <a:r>
              <a:rPr lang="ja-JP" altLang="en-US" b="0" i="0" dirty="0">
                <a:solidFill>
                  <a:srgbClr val="000000"/>
                </a:solidFill>
                <a:effectLst/>
                <a:latin typeface="Arial" panose="020B0604020202020204" pitchFamily="34" charset="0"/>
              </a:rPr>
              <a:t>ことを無理なく説明することが可能になるのだ。</a:t>
            </a:r>
            <a:endParaRPr lang="en-US" altLang="ja-JP" b="0" i="0" dirty="0">
              <a:solidFill>
                <a:srgbClr val="000000"/>
              </a:solidFill>
              <a:effectLst/>
              <a:latin typeface="Arial" panose="020B0604020202020204" pitchFamily="34" charset="0"/>
            </a:endParaRPr>
          </a:p>
          <a:p>
            <a:pPr algn="l" fontAlgn="b"/>
            <a:r>
              <a:rPr lang="ja-JP" altLang="en-US" b="1" i="0" dirty="0">
                <a:solidFill>
                  <a:srgbClr val="000000"/>
                </a:solidFill>
                <a:effectLst/>
                <a:latin typeface="ＭＳ ゴシック" panose="020B0609070205080204" pitchFamily="49" charset="-128"/>
                <a:ea typeface="ＭＳ ゴシック" panose="020B0609070205080204" pitchFamily="49" charset="-128"/>
              </a:rPr>
              <a:t>ジャイアント・インパクト後の月の成長</a:t>
            </a:r>
          </a:p>
          <a:p>
            <a:pPr algn="l" fontAlgn="base"/>
            <a:r>
              <a:rPr lang="ja-JP" altLang="en-US" b="0" i="0" dirty="0">
                <a:solidFill>
                  <a:srgbClr val="0000FF"/>
                </a:solidFill>
                <a:effectLst/>
                <a:latin typeface="Arial" panose="020B0604020202020204" pitchFamily="34" charset="0"/>
                <a:hlinkClick r:id="rId4"/>
              </a:rPr>
              <a:t>月</a:t>
            </a:r>
            <a:r>
              <a:rPr lang="ja-JP" altLang="en-US" b="0" i="0" dirty="0">
                <a:solidFill>
                  <a:srgbClr val="000000"/>
                </a:solidFill>
                <a:effectLst/>
                <a:latin typeface="Arial" panose="020B0604020202020204" pitchFamily="34" charset="0"/>
              </a:rPr>
              <a:t>が地球上の潮の満ち干きに影響を与えるように、地球の引力も</a:t>
            </a:r>
            <a:r>
              <a:rPr lang="ja-JP" altLang="en-US" b="0" i="0" dirty="0">
                <a:solidFill>
                  <a:srgbClr val="0000FF"/>
                </a:solidFill>
                <a:effectLst/>
                <a:latin typeface="Arial" panose="020B0604020202020204" pitchFamily="34" charset="0"/>
                <a:hlinkClick r:id="rId4"/>
              </a:rPr>
              <a:t>月</a:t>
            </a:r>
            <a:r>
              <a:rPr lang="ja-JP" altLang="en-US" b="0" i="0" dirty="0">
                <a:solidFill>
                  <a:srgbClr val="000000"/>
                </a:solidFill>
                <a:effectLst/>
                <a:latin typeface="Arial" panose="020B0604020202020204" pitchFamily="34" charset="0"/>
              </a:rPr>
              <a:t>に影響を与えている。</a:t>
            </a:r>
            <a:br>
              <a:rPr lang="ja-JP" altLang="en-US" b="0" i="0" dirty="0">
                <a:solidFill>
                  <a:srgbClr val="000000"/>
                </a:solidFill>
                <a:effectLst/>
                <a:latin typeface="Arial" panose="020B0604020202020204" pitchFamily="34" charset="0"/>
              </a:rPr>
            </a:br>
            <a:r>
              <a:rPr lang="ja-JP" altLang="en-US" b="0" i="0" dirty="0">
                <a:solidFill>
                  <a:srgbClr val="000000"/>
                </a:solidFill>
                <a:effectLst/>
                <a:latin typeface="Arial" panose="020B0604020202020204" pitchFamily="34" charset="0"/>
              </a:rPr>
              <a:t>このため、</a:t>
            </a:r>
            <a:r>
              <a:rPr lang="ja-JP" altLang="en-US" b="0" i="0" dirty="0">
                <a:solidFill>
                  <a:srgbClr val="0000FF"/>
                </a:solidFill>
                <a:effectLst/>
                <a:latin typeface="Arial" panose="020B0604020202020204" pitchFamily="34" charset="0"/>
                <a:hlinkClick r:id="rId4"/>
              </a:rPr>
              <a:t>月</a:t>
            </a:r>
            <a:r>
              <a:rPr lang="ja-JP" altLang="en-US" b="0" i="0" dirty="0">
                <a:solidFill>
                  <a:srgbClr val="000000"/>
                </a:solidFill>
                <a:effectLst/>
                <a:latin typeface="Arial" panose="020B0604020202020204" pitchFamily="34" charset="0"/>
              </a:rPr>
              <a:t>は少しずつ地球から遠ざかり、誕生した約</a:t>
            </a:r>
            <a:r>
              <a:rPr lang="en-US" altLang="ja-JP" b="0" i="0" dirty="0">
                <a:solidFill>
                  <a:srgbClr val="000000"/>
                </a:solidFill>
                <a:effectLst/>
                <a:latin typeface="Arial" panose="020B0604020202020204" pitchFamily="34" charset="0"/>
              </a:rPr>
              <a:t>2</a:t>
            </a:r>
            <a:r>
              <a:rPr lang="ja-JP" altLang="en-US" b="0" i="0" dirty="0">
                <a:solidFill>
                  <a:srgbClr val="000000"/>
                </a:solidFill>
                <a:effectLst/>
                <a:latin typeface="Arial" panose="020B0604020202020204" pitchFamily="34" charset="0"/>
              </a:rPr>
              <a:t>万キロメートルの場所から、</a:t>
            </a:r>
            <a:r>
              <a:rPr lang="en-US" altLang="ja-JP" b="0" i="0" dirty="0">
                <a:solidFill>
                  <a:srgbClr val="000000"/>
                </a:solidFill>
                <a:effectLst/>
                <a:latin typeface="Arial" panose="020B0604020202020204" pitchFamily="34" charset="0"/>
              </a:rPr>
              <a:t>38</a:t>
            </a:r>
            <a:r>
              <a:rPr lang="ja-JP" altLang="en-US" b="0" i="0" dirty="0">
                <a:solidFill>
                  <a:srgbClr val="000000"/>
                </a:solidFill>
                <a:effectLst/>
                <a:latin typeface="Arial" panose="020B0604020202020204" pitchFamily="34" charset="0"/>
              </a:rPr>
              <a:t>万キロメートルの場所まで後退した。</a:t>
            </a:r>
            <a:br>
              <a:rPr lang="ja-JP" altLang="en-US" b="0" i="0" dirty="0">
                <a:solidFill>
                  <a:srgbClr val="000000"/>
                </a:solidFill>
                <a:effectLst/>
                <a:latin typeface="Arial" panose="020B0604020202020204" pitchFamily="34" charset="0"/>
              </a:rPr>
            </a:br>
            <a:r>
              <a:rPr lang="ja-JP" altLang="en-US" b="0" i="0" dirty="0">
                <a:solidFill>
                  <a:srgbClr val="000000"/>
                </a:solidFill>
                <a:effectLst/>
                <a:latin typeface="Arial" panose="020B0604020202020204" pitchFamily="34" charset="0"/>
              </a:rPr>
              <a:t>現在でも</a:t>
            </a:r>
            <a:r>
              <a:rPr lang="ja-JP" altLang="en-US" b="0" i="0" dirty="0">
                <a:solidFill>
                  <a:srgbClr val="0000FF"/>
                </a:solidFill>
                <a:effectLst/>
                <a:latin typeface="Arial" panose="020B0604020202020204" pitchFamily="34" charset="0"/>
                <a:hlinkClick r:id="rId4"/>
              </a:rPr>
              <a:t>月</a:t>
            </a:r>
            <a:r>
              <a:rPr lang="ja-JP" altLang="en-US" b="0" i="0" dirty="0">
                <a:solidFill>
                  <a:srgbClr val="000000"/>
                </a:solidFill>
                <a:effectLst/>
                <a:latin typeface="Arial" panose="020B0604020202020204" pitchFamily="34" charset="0"/>
              </a:rPr>
              <a:t>は、</a:t>
            </a:r>
            <a:r>
              <a:rPr lang="en-US" altLang="ja-JP" b="0" i="0" dirty="0">
                <a:solidFill>
                  <a:srgbClr val="000000"/>
                </a:solidFill>
                <a:effectLst/>
                <a:latin typeface="Arial" panose="020B0604020202020204" pitchFamily="34" charset="0"/>
              </a:rPr>
              <a:t>1</a:t>
            </a:r>
            <a:r>
              <a:rPr lang="ja-JP" altLang="en-US" b="0" i="0" dirty="0">
                <a:solidFill>
                  <a:srgbClr val="000000"/>
                </a:solidFill>
                <a:effectLst/>
                <a:latin typeface="Arial" panose="020B0604020202020204" pitchFamily="34" charset="0"/>
              </a:rPr>
              <a:t>年に</a:t>
            </a:r>
            <a:r>
              <a:rPr lang="en-US" altLang="ja-JP" b="0" i="0" dirty="0">
                <a:solidFill>
                  <a:srgbClr val="000000"/>
                </a:solidFill>
                <a:effectLst/>
                <a:latin typeface="Arial" panose="020B0604020202020204" pitchFamily="34" charset="0"/>
              </a:rPr>
              <a:t>3cm</a:t>
            </a:r>
            <a:r>
              <a:rPr lang="ja-JP" altLang="en-US" b="0" i="0" dirty="0">
                <a:solidFill>
                  <a:srgbClr val="000000"/>
                </a:solidFill>
                <a:effectLst/>
                <a:latin typeface="Arial" panose="020B0604020202020204" pitchFamily="34" charset="0"/>
              </a:rPr>
              <a:t>づつ地球から遠ざかっている。</a:t>
            </a:r>
            <a:br>
              <a:rPr lang="ja-JP" altLang="en-US" b="0" i="0" dirty="0">
                <a:solidFill>
                  <a:srgbClr val="000000"/>
                </a:solidFill>
                <a:effectLst/>
                <a:latin typeface="Arial" panose="020B0604020202020204" pitchFamily="34" charset="0"/>
              </a:rPr>
            </a:br>
            <a:endParaRPr lang="ja-JP" altLang="en-US" b="0" i="0" dirty="0">
              <a:solidFill>
                <a:srgbClr val="000000"/>
              </a:solidFill>
              <a:effectLst/>
              <a:latin typeface="Arial" panose="020B0604020202020204" pitchFamily="34" charset="0"/>
            </a:endParaRPr>
          </a:p>
          <a:p>
            <a:pPr algn="l" fontAlgn="base"/>
            <a:br>
              <a:rPr lang="ja-JP" altLang="en-US" dirty="0"/>
            </a:br>
            <a:br>
              <a:rPr lang="ja-JP" altLang="en-US" dirty="0"/>
            </a:br>
            <a:r>
              <a:rPr lang="ja-JP" altLang="en-US" b="0" i="0" dirty="0">
                <a:solidFill>
                  <a:srgbClr val="000000"/>
                </a:solidFill>
                <a:effectLst/>
                <a:latin typeface="Arial" panose="020B0604020202020204" pitchFamily="34" charset="0"/>
              </a:rPr>
              <a:t>ジャイアント・インパクト後の月は、小天体の衝突</a:t>
            </a:r>
            <a:r>
              <a:rPr lang="en-US" altLang="ja-JP" b="0" i="0" dirty="0">
                <a:solidFill>
                  <a:srgbClr val="000000"/>
                </a:solidFill>
                <a:effectLst/>
                <a:latin typeface="Arial" panose="020B0604020202020204" pitchFamily="34" charset="0"/>
              </a:rPr>
              <a:t>(38〜40</a:t>
            </a:r>
            <a:r>
              <a:rPr lang="ja-JP" altLang="en-US" b="0" i="0" dirty="0">
                <a:solidFill>
                  <a:srgbClr val="000000"/>
                </a:solidFill>
                <a:effectLst/>
                <a:latin typeface="Arial" panose="020B0604020202020204" pitchFamily="34" charset="0"/>
              </a:rPr>
              <a:t>億年前</a:t>
            </a:r>
            <a:r>
              <a:rPr lang="en-US" altLang="ja-JP" b="0" i="0" dirty="0">
                <a:solidFill>
                  <a:srgbClr val="000000"/>
                </a:solidFill>
                <a:effectLst/>
                <a:latin typeface="Arial" panose="020B0604020202020204" pitchFamily="34" charset="0"/>
              </a:rPr>
              <a:t>)</a:t>
            </a:r>
            <a:r>
              <a:rPr lang="ja-JP" altLang="en-US" b="0" i="0" dirty="0">
                <a:solidFill>
                  <a:srgbClr val="000000"/>
                </a:solidFill>
                <a:effectLst/>
                <a:latin typeface="Arial" panose="020B0604020202020204" pitchFamily="34" charset="0"/>
              </a:rPr>
              <a:t>、火山活動</a:t>
            </a:r>
            <a:r>
              <a:rPr lang="en-US" altLang="ja-JP" b="0" i="0" dirty="0">
                <a:solidFill>
                  <a:srgbClr val="000000"/>
                </a:solidFill>
                <a:effectLst/>
                <a:latin typeface="Arial" panose="020B0604020202020204" pitchFamily="34" charset="0"/>
              </a:rPr>
              <a:t>(30〜38</a:t>
            </a:r>
            <a:r>
              <a:rPr lang="ja-JP" altLang="en-US" b="0" i="0" dirty="0">
                <a:solidFill>
                  <a:srgbClr val="000000"/>
                </a:solidFill>
                <a:effectLst/>
                <a:latin typeface="Arial" panose="020B0604020202020204" pitchFamily="34" charset="0"/>
              </a:rPr>
              <a:t>億年前</a:t>
            </a:r>
            <a:r>
              <a:rPr lang="en-US" altLang="ja-JP" b="0" i="0" dirty="0">
                <a:solidFill>
                  <a:srgbClr val="000000"/>
                </a:solidFill>
                <a:effectLst/>
                <a:latin typeface="Arial" panose="020B0604020202020204" pitchFamily="34" charset="0"/>
              </a:rPr>
              <a:t>)</a:t>
            </a:r>
            <a:r>
              <a:rPr lang="ja-JP" altLang="en-US" b="0" i="0" dirty="0">
                <a:solidFill>
                  <a:srgbClr val="000000"/>
                </a:solidFill>
                <a:effectLst/>
                <a:latin typeface="Arial" panose="020B0604020202020204" pitchFamily="34" charset="0"/>
              </a:rPr>
              <a:t>を経て成長して今日に至った。</a:t>
            </a:r>
          </a:p>
          <a:p>
            <a:pPr algn="l" latinLnBrk="1"/>
            <a:endParaRPr lang="ja-JP" altLang="en-US" b="1" i="1" dirty="0">
              <a:solidFill>
                <a:srgbClr val="989898"/>
              </a:solidFill>
              <a:effectLst/>
              <a:latin typeface="游ゴシック体"/>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E55BAF99-145A-4A58-B71D-0DD6354E2CEA}" type="slidenum">
              <a:rPr lang="en-US" altLang="ja-JP" smtClean="0"/>
              <a:pPr/>
              <a:t>5</a:t>
            </a:fld>
            <a:endParaRPr lang="en-US" altLang="ja-JP" dirty="0"/>
          </a:p>
        </p:txBody>
      </p:sp>
    </p:spTree>
    <p:extLst>
      <p:ext uri="{BB962C8B-B14F-4D97-AF65-F5344CB8AC3E}">
        <p14:creationId xmlns:p14="http://schemas.microsoft.com/office/powerpoint/2010/main" val="36865993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0" i="0" dirty="0">
                <a:solidFill>
                  <a:srgbClr val="1A1A1A"/>
                </a:solidFill>
                <a:effectLst/>
                <a:latin typeface="Noto Sans JP"/>
              </a:rPr>
              <a:t>ブラックホール　極めて強い重力を持つ超高密度の天体。一般相対性理論で、周囲の時空がゆがみ、光さえ脱出できないと予想された。周囲のガスが飲み込まれるときの超高温や、ブラックホール同士の衝突で発生した重力波の観測などから、間接的に存在が示されていた。</a:t>
            </a:r>
            <a:endParaRPr lang="en-US" altLang="ja-JP" b="0" i="0" dirty="0">
              <a:solidFill>
                <a:srgbClr val="1A1A1A"/>
              </a:solidFill>
              <a:effectLst/>
              <a:latin typeface="Noto Sans JP"/>
            </a:endParaRPr>
          </a:p>
          <a:p>
            <a:endParaRPr lang="en-US" altLang="ja-JP" b="0" i="0" dirty="0">
              <a:solidFill>
                <a:srgbClr val="1A1A1A"/>
              </a:solidFill>
              <a:effectLst/>
              <a:latin typeface="Noto Sans JP"/>
            </a:endParaRPr>
          </a:p>
          <a:p>
            <a:r>
              <a:rPr lang="ja-JP" altLang="en-US" b="0" i="0" dirty="0">
                <a:solidFill>
                  <a:srgbClr val="1A1A1A"/>
                </a:solidFill>
                <a:effectLst/>
                <a:latin typeface="Noto Sans JP"/>
              </a:rPr>
              <a:t>直径約</a:t>
            </a:r>
            <a:r>
              <a:rPr lang="en-US" altLang="ja-JP" b="0" i="0" dirty="0">
                <a:solidFill>
                  <a:srgbClr val="1A1A1A"/>
                </a:solidFill>
                <a:effectLst/>
                <a:latin typeface="Noto Sans JP"/>
              </a:rPr>
              <a:t>10</a:t>
            </a:r>
            <a:r>
              <a:rPr lang="ja-JP" altLang="en-US" b="0" i="0" dirty="0">
                <a:solidFill>
                  <a:srgbClr val="1A1A1A"/>
                </a:solidFill>
                <a:effectLst/>
                <a:latin typeface="Noto Sans JP"/>
              </a:rPr>
              <a:t>万光年に及ぶ天の川銀河の中心は、地球から見るといて座の方角にあり、強い電波やエックス線を放つ「いて座</a:t>
            </a:r>
            <a:r>
              <a:rPr lang="en-US" altLang="ja-JP" b="0" i="0" dirty="0">
                <a:solidFill>
                  <a:srgbClr val="1A1A1A"/>
                </a:solidFill>
                <a:effectLst/>
                <a:latin typeface="Noto Sans JP"/>
              </a:rPr>
              <a:t>A</a:t>
            </a:r>
            <a:r>
              <a:rPr lang="ja-JP" altLang="en-US" b="0" i="0" dirty="0">
                <a:solidFill>
                  <a:srgbClr val="1A1A1A"/>
                </a:solidFill>
                <a:effectLst/>
                <a:latin typeface="Noto Sans JP"/>
              </a:rPr>
              <a:t>スター」が観測されていた・</a:t>
            </a:r>
            <a:endParaRPr lang="en-US" altLang="ja-JP" b="0" i="0" dirty="0">
              <a:solidFill>
                <a:srgbClr val="1A1A1A"/>
              </a:solidFill>
              <a:effectLst/>
              <a:latin typeface="Noto Sans JP"/>
            </a:endParaRPr>
          </a:p>
          <a:p>
            <a:r>
              <a:rPr lang="ja-JP" altLang="en-US" b="0" i="0" dirty="0">
                <a:solidFill>
                  <a:srgbClr val="1A1A1A"/>
                </a:solidFill>
                <a:effectLst/>
                <a:latin typeface="Noto Sans JP"/>
              </a:rPr>
              <a:t>これが大質量の小さな天体であり、ブラックホールとみられることを示した</a:t>
            </a:r>
            <a:r>
              <a:rPr lang="en-US" altLang="ja-JP" b="0" i="0" dirty="0">
                <a:solidFill>
                  <a:srgbClr val="1A1A1A"/>
                </a:solidFill>
                <a:effectLst/>
                <a:latin typeface="Noto Sans JP"/>
              </a:rPr>
              <a:t>2</a:t>
            </a:r>
            <a:r>
              <a:rPr lang="ja-JP" altLang="en-US" b="0" i="0" dirty="0">
                <a:solidFill>
                  <a:srgbClr val="1A1A1A"/>
                </a:solidFill>
                <a:effectLst/>
                <a:latin typeface="Noto Sans JP"/>
              </a:rPr>
              <a:t>人の研究者が</a:t>
            </a:r>
            <a:r>
              <a:rPr lang="en-US" altLang="ja-JP" b="0" i="0" dirty="0">
                <a:solidFill>
                  <a:srgbClr val="1A1A1A"/>
                </a:solidFill>
                <a:effectLst/>
                <a:latin typeface="Noto Sans JP"/>
              </a:rPr>
              <a:t>2020</a:t>
            </a:r>
            <a:r>
              <a:rPr lang="ja-JP" altLang="en-US" b="0" i="0" dirty="0">
                <a:solidFill>
                  <a:srgbClr val="1A1A1A"/>
                </a:solidFill>
                <a:effectLst/>
                <a:latin typeface="Noto Sans JP"/>
              </a:rPr>
              <a:t>年にノーベル物理学賞を受賞した。ただ、撮影できておらずブラックホールであるとの確証はなかった。</a:t>
            </a:r>
            <a:endParaRPr lang="en-US" altLang="ja-JP" b="0" i="0" dirty="0">
              <a:solidFill>
                <a:srgbClr val="1A1A1A"/>
              </a:solidFill>
              <a:effectLst/>
              <a:latin typeface="Noto Sans JP"/>
            </a:endParaRPr>
          </a:p>
          <a:p>
            <a:r>
              <a:rPr lang="ja-JP" altLang="en-US" b="0" i="0" dirty="0">
                <a:solidFill>
                  <a:srgbClr val="1A1A1A"/>
                </a:solidFill>
                <a:effectLst/>
                <a:latin typeface="Noto Sans JP"/>
              </a:rPr>
              <a:t>　そこで研究グループは、日本が主導する南米チリのアルマ望遠鏡など、世界</a:t>
            </a:r>
            <a:r>
              <a:rPr lang="en-US" altLang="ja-JP" b="0" i="0" dirty="0">
                <a:solidFill>
                  <a:srgbClr val="1A1A1A"/>
                </a:solidFill>
                <a:effectLst/>
                <a:latin typeface="Noto Sans JP"/>
              </a:rPr>
              <a:t>6</a:t>
            </a:r>
            <a:r>
              <a:rPr lang="ja-JP" altLang="en-US" b="0" i="0" dirty="0">
                <a:solidFill>
                  <a:srgbClr val="1A1A1A"/>
                </a:solidFill>
                <a:effectLst/>
                <a:latin typeface="Noto Sans JP"/>
              </a:rPr>
              <a:t>カ所にある計</a:t>
            </a:r>
            <a:r>
              <a:rPr lang="en-US" altLang="ja-JP" b="0" i="0" dirty="0">
                <a:solidFill>
                  <a:srgbClr val="1A1A1A"/>
                </a:solidFill>
                <a:effectLst/>
                <a:latin typeface="Noto Sans JP"/>
              </a:rPr>
              <a:t>8</a:t>
            </a:r>
            <a:r>
              <a:rPr lang="ja-JP" altLang="en-US" b="0" i="0" dirty="0">
                <a:solidFill>
                  <a:srgbClr val="1A1A1A"/>
                </a:solidFill>
                <a:effectLst/>
                <a:latin typeface="Noto Sans JP"/>
              </a:rPr>
              <a:t>つの電波望遠鏡を連携させ、仮想的に直径</a:t>
            </a:r>
            <a:r>
              <a:rPr lang="en-US" altLang="ja-JP" b="0" i="0" dirty="0">
                <a:solidFill>
                  <a:srgbClr val="1A1A1A"/>
                </a:solidFill>
                <a:effectLst/>
                <a:latin typeface="Noto Sans JP"/>
              </a:rPr>
              <a:t>1</a:t>
            </a:r>
            <a:r>
              <a:rPr lang="ja-JP" altLang="en-US" b="0" i="0" dirty="0">
                <a:solidFill>
                  <a:srgbClr val="1A1A1A"/>
                </a:solidFill>
                <a:effectLst/>
                <a:latin typeface="Noto Sans JP"/>
              </a:rPr>
              <a:t>万キロに匹敵する高性能の望遠鏡「イベント・ホライズン・テレスコープ（事象の地平面の望遠鏡）」を構築。</a:t>
            </a:r>
            <a:r>
              <a:rPr lang="en-US" altLang="ja-JP" b="0" i="0" dirty="0">
                <a:solidFill>
                  <a:srgbClr val="1A1A1A"/>
                </a:solidFill>
                <a:effectLst/>
                <a:latin typeface="Noto Sans JP"/>
              </a:rPr>
              <a:t>2017</a:t>
            </a:r>
            <a:r>
              <a:rPr lang="ja-JP" altLang="en-US" b="0" i="0" dirty="0">
                <a:solidFill>
                  <a:srgbClr val="1A1A1A"/>
                </a:solidFill>
                <a:effectLst/>
                <a:latin typeface="Noto Sans JP"/>
              </a:rPr>
              <a:t>年</a:t>
            </a:r>
            <a:r>
              <a:rPr lang="en-US" altLang="ja-JP" b="0" i="0" dirty="0">
                <a:solidFill>
                  <a:srgbClr val="1A1A1A"/>
                </a:solidFill>
                <a:effectLst/>
                <a:latin typeface="Noto Sans JP"/>
              </a:rPr>
              <a:t>4</a:t>
            </a:r>
            <a:r>
              <a:rPr lang="ja-JP" altLang="en-US" b="0" i="0" dirty="0">
                <a:solidFill>
                  <a:srgbClr val="1A1A1A"/>
                </a:solidFill>
                <a:effectLst/>
                <a:latin typeface="Noto Sans JP"/>
              </a:rPr>
              <a:t>月、いて座</a:t>
            </a:r>
            <a:r>
              <a:rPr lang="en-US" altLang="ja-JP" b="0" i="0" dirty="0">
                <a:solidFill>
                  <a:srgbClr val="1A1A1A"/>
                </a:solidFill>
                <a:effectLst/>
                <a:latin typeface="Noto Sans JP"/>
              </a:rPr>
              <a:t>A</a:t>
            </a:r>
            <a:r>
              <a:rPr lang="ja-JP" altLang="en-US" b="0" i="0" dirty="0">
                <a:solidFill>
                  <a:srgbClr val="1A1A1A"/>
                </a:solidFill>
                <a:effectLst/>
                <a:latin typeface="Noto Sans JP"/>
              </a:rPr>
              <a:t>スターを観測した。</a:t>
            </a:r>
            <a:r>
              <a:rPr lang="en-US" altLang="ja-JP" b="0" i="0" dirty="0">
                <a:solidFill>
                  <a:srgbClr val="1A1A1A"/>
                </a:solidFill>
                <a:effectLst/>
                <a:latin typeface="Noto Sans JP"/>
              </a:rPr>
              <a:t>5</a:t>
            </a:r>
            <a:r>
              <a:rPr lang="ja-JP" altLang="en-US" b="0" i="0" dirty="0">
                <a:solidFill>
                  <a:srgbClr val="1A1A1A"/>
                </a:solidFill>
                <a:effectLst/>
                <a:latin typeface="Noto Sans JP"/>
              </a:rPr>
              <a:t>年間の解析作業を経て、輝くガスのリング状の構造と、その中の光を放たず暗い領域の画像が得られた。この暗い領域がブラックホールの本体で、いて座</a:t>
            </a:r>
            <a:r>
              <a:rPr lang="en-US" altLang="ja-JP" b="0" i="0" dirty="0">
                <a:solidFill>
                  <a:srgbClr val="1A1A1A"/>
                </a:solidFill>
                <a:effectLst/>
                <a:latin typeface="Noto Sans JP"/>
              </a:rPr>
              <a:t>A</a:t>
            </a:r>
            <a:r>
              <a:rPr lang="ja-JP" altLang="en-US" b="0" i="0" dirty="0">
                <a:solidFill>
                  <a:srgbClr val="1A1A1A"/>
                </a:solidFill>
                <a:effectLst/>
                <a:latin typeface="Noto Sans JP"/>
              </a:rPr>
              <a:t>スターの正体を視覚的に実証した。</a:t>
            </a:r>
            <a:endParaRPr lang="en-US" altLang="ja-JP" b="0" i="0" dirty="0">
              <a:solidFill>
                <a:srgbClr val="1A1A1A"/>
              </a:solidFill>
              <a:effectLst/>
              <a:latin typeface="Noto Sans JP"/>
            </a:endParaRPr>
          </a:p>
          <a:p>
            <a:r>
              <a:rPr lang="ja-JP" altLang="en-US" b="0" i="0" dirty="0">
                <a:solidFill>
                  <a:srgbClr val="1A1A1A"/>
                </a:solidFill>
                <a:effectLst/>
                <a:latin typeface="Noto Sans JP"/>
              </a:rPr>
              <a:t>質量は、周囲の星の運動から求められていた値と同じ、太陽の約</a:t>
            </a:r>
            <a:r>
              <a:rPr lang="en-US" altLang="ja-JP" b="0" i="0" dirty="0">
                <a:solidFill>
                  <a:srgbClr val="1A1A1A"/>
                </a:solidFill>
                <a:effectLst/>
                <a:latin typeface="Noto Sans JP"/>
              </a:rPr>
              <a:t>400</a:t>
            </a:r>
            <a:r>
              <a:rPr lang="ja-JP" altLang="en-US" b="0" i="0" dirty="0">
                <a:solidFill>
                  <a:srgbClr val="1A1A1A"/>
                </a:solidFill>
                <a:effectLst/>
                <a:latin typeface="Noto Sans JP"/>
              </a:rPr>
              <a:t>万倍と判明。直径は</a:t>
            </a:r>
            <a:r>
              <a:rPr lang="en-US" altLang="ja-JP" b="0" i="0" dirty="0">
                <a:solidFill>
                  <a:srgbClr val="1A1A1A"/>
                </a:solidFill>
                <a:effectLst/>
                <a:latin typeface="Noto Sans JP"/>
              </a:rPr>
              <a:t>6000</a:t>
            </a:r>
            <a:r>
              <a:rPr lang="ja-JP" altLang="en-US" b="0" i="0" dirty="0">
                <a:solidFill>
                  <a:srgbClr val="1A1A1A"/>
                </a:solidFill>
                <a:effectLst/>
                <a:latin typeface="Noto Sans JP"/>
              </a:rPr>
              <a:t>万キロほどで、アインシュタインの一般相対性理論から予測された値と一致した。</a:t>
            </a:r>
            <a:endParaRPr lang="en-US" altLang="ja-JP" b="0" i="0" dirty="0">
              <a:solidFill>
                <a:srgbClr val="1A1A1A"/>
              </a:solidFill>
              <a:effectLst/>
              <a:latin typeface="Noto Sans JP"/>
            </a:endParaRPr>
          </a:p>
          <a:p>
            <a:endParaRPr lang="en-US" altLang="ja-JP" b="0" i="0" dirty="0">
              <a:solidFill>
                <a:srgbClr val="1A1A1A"/>
              </a:solidFill>
              <a:effectLst/>
              <a:latin typeface="Noto Sans JP"/>
            </a:endParaRPr>
          </a:p>
          <a:p>
            <a:endParaRPr kumimoji="1" lang="en-US" altLang="ja-JP" dirty="0"/>
          </a:p>
          <a:p>
            <a:r>
              <a:rPr lang="ja-JP" altLang="en-US" dirty="0">
                <a:effectLst/>
              </a:rPr>
              <a:t>さっそくですが、「ベスト</a:t>
            </a:r>
            <a:r>
              <a:rPr lang="en-US" altLang="ja-JP" dirty="0">
                <a:effectLst/>
              </a:rPr>
              <a:t>1</a:t>
            </a:r>
            <a:r>
              <a:rPr lang="ja-JP" altLang="en-US" dirty="0">
                <a:effectLst/>
              </a:rPr>
              <a:t>」の画像からお願いできますか？</a:t>
            </a:r>
            <a:r>
              <a:rPr lang="ja-JP" altLang="en-US" b="1" dirty="0">
                <a:effectLst/>
              </a:rPr>
              <a:t>平松正顕さん（以下、平松）：</a:t>
            </a:r>
            <a:r>
              <a:rPr lang="ja-JP" altLang="en-US" b="0" i="0" dirty="0">
                <a:effectLst/>
              </a:rPr>
              <a:t>一番は、やっぱりおうし座</a:t>
            </a:r>
            <a:r>
              <a:rPr lang="en-US" altLang="ja-JP" b="0" i="0" dirty="0">
                <a:effectLst/>
              </a:rPr>
              <a:t>HL</a:t>
            </a:r>
            <a:r>
              <a:rPr lang="ja-JP" altLang="en-US" b="0" i="0" dirty="0">
                <a:effectLst/>
              </a:rPr>
              <a:t>星の周りの原始惑星系円盤。</a:t>
            </a:r>
            <a:r>
              <a:rPr lang="en-US" altLang="ja-JP" b="0" i="0" dirty="0">
                <a:effectLst/>
              </a:rPr>
              <a:t>2014</a:t>
            </a:r>
            <a:r>
              <a:rPr lang="ja-JP" altLang="en-US" b="0" i="0" dirty="0">
                <a:effectLst/>
              </a:rPr>
              <a:t>年に発表されましたが一撃で世界を変えた、アルマを代表する観測画像だと思います。</a:t>
            </a:r>
          </a:p>
          <a:p>
            <a:r>
              <a:rPr lang="en-US" altLang="ja-JP" dirty="0">
                <a:effectLst/>
              </a:rPr>
              <a:t>—</a:t>
            </a:r>
            <a:r>
              <a:rPr lang="ja-JP" altLang="en-US" dirty="0">
                <a:effectLst/>
              </a:rPr>
              <a:t>ほほー、「世界を変えた」という意味は？</a:t>
            </a:r>
            <a:r>
              <a:rPr lang="ja-JP" altLang="en-US" b="1" dirty="0">
                <a:effectLst/>
              </a:rPr>
              <a:t>平松：</a:t>
            </a:r>
            <a:r>
              <a:rPr lang="ja-JP" altLang="en-US" b="0" i="0" dirty="0">
                <a:effectLst/>
              </a:rPr>
              <a:t>アルマ以前にも惑星系形成については理論研究はもちろん、長野県野辺山の電波望遠鏡でも観測されていました。でもそれらとは一線を画す解像度で原始惑星系円盤の構造が見えたんです。</a:t>
            </a:r>
          </a:p>
          <a:p>
            <a:endParaRPr kumimoji="1" lang="en-US" altLang="ja-JP" dirty="0"/>
          </a:p>
          <a:p>
            <a:r>
              <a:rPr lang="ja-JP" altLang="en-US" dirty="0">
                <a:effectLst/>
              </a:rPr>
              <a:t>円盤の構造がくっきり見えた、ってことですね？</a:t>
            </a:r>
            <a:r>
              <a:rPr lang="ja-JP" altLang="en-US" b="1" dirty="0">
                <a:effectLst/>
              </a:rPr>
              <a:t>平松：</a:t>
            </a:r>
            <a:r>
              <a:rPr lang="ja-JP" altLang="en-US" b="0" i="0" dirty="0">
                <a:effectLst/>
              </a:rPr>
              <a:t>はい。アルマの高い解像度で同心円状のリングの構造が見えた。惑星が生まれて原始惑星系円盤の中を回ることで、円盤にすき間ができるだろうと想定されていました。でもこんなに何本もすき間が見えるとは想像していなかった。じゃあ、すき間に全部惑星があるの？と。</a:t>
            </a:r>
          </a:p>
          <a:p>
            <a:r>
              <a:rPr lang="en-US" altLang="ja-JP" dirty="0">
                <a:effectLst/>
              </a:rPr>
              <a:t>—</a:t>
            </a:r>
            <a:r>
              <a:rPr lang="ja-JP" altLang="en-US" dirty="0">
                <a:effectLst/>
              </a:rPr>
              <a:t>確かに円盤の中に何本もすき間というか、溝が見えますよね。</a:t>
            </a:r>
            <a:r>
              <a:rPr lang="ja-JP" altLang="en-US" b="1" dirty="0">
                <a:effectLst/>
              </a:rPr>
              <a:t>平松：</a:t>
            </a:r>
            <a:r>
              <a:rPr lang="ja-JP" altLang="en-US" b="0" i="0" dirty="0">
                <a:effectLst/>
              </a:rPr>
              <a:t>そうですね。それから、おうし座</a:t>
            </a:r>
            <a:r>
              <a:rPr lang="en-US" altLang="ja-JP" b="0" i="0" dirty="0">
                <a:effectLst/>
              </a:rPr>
              <a:t>HL</a:t>
            </a:r>
            <a:r>
              <a:rPr lang="ja-JP" altLang="en-US" b="0" i="0" dirty="0">
                <a:effectLst/>
              </a:rPr>
              <a:t>星は</a:t>
            </a:r>
            <a:r>
              <a:rPr lang="en-US" altLang="ja-JP" b="0" i="0" dirty="0">
                <a:effectLst/>
              </a:rPr>
              <a:t>100</a:t>
            </a:r>
            <a:r>
              <a:rPr lang="ja-JP" altLang="en-US" b="0" i="0" dirty="0">
                <a:effectLst/>
              </a:rPr>
              <a:t>万歳に満たない若い星です。そんなに短い時間で、たくさんの惑星ができるの？などぱっと画像を見ただけで色々な疑問が浮かぶわけです。この画像が出る前から、（星の周りにできる円盤状の縞模様については）様々な説がありましたが、この画像が発表されるとさらに様々な説が出て、「いったいどれが正しいのか」という議論が沸き起こりました。</a:t>
            </a:r>
            <a:endParaRPr lang="en-US" altLang="ja-JP" b="0" i="0" dirty="0">
              <a:effectLst/>
            </a:endParaRPr>
          </a:p>
          <a:p>
            <a:r>
              <a:rPr lang="ja-JP" altLang="en-US" dirty="0">
                <a:effectLst/>
              </a:rPr>
              <a:t>では第</a:t>
            </a:r>
            <a:r>
              <a:rPr lang="en-US" altLang="ja-JP" dirty="0">
                <a:effectLst/>
              </a:rPr>
              <a:t>5</a:t>
            </a:r>
            <a:r>
              <a:rPr lang="ja-JP" altLang="en-US" dirty="0">
                <a:effectLst/>
              </a:rPr>
              <a:t>位の発表をお願いします！</a:t>
            </a:r>
            <a:r>
              <a:rPr lang="ja-JP" altLang="en-US" b="1" dirty="0">
                <a:effectLst/>
              </a:rPr>
              <a:t>平松：</a:t>
            </a:r>
            <a:r>
              <a:rPr lang="ja-JP" altLang="en-US" b="0" i="0" dirty="0">
                <a:effectLst/>
              </a:rPr>
              <a:t>様々な有機分子の発見です。</a:t>
            </a:r>
            <a:r>
              <a:rPr lang="en-US" altLang="ja-JP" b="0" i="0" dirty="0">
                <a:effectLst/>
              </a:rPr>
              <a:t>2012</a:t>
            </a:r>
            <a:r>
              <a:rPr lang="ja-JP" altLang="en-US" b="0" i="0" dirty="0">
                <a:effectLst/>
              </a:rPr>
              <a:t>年の論文でへびつかい座の赤ちゃん星（原始星）の周りで、グリコールアルデヒドという有機分子を発見しました。糖類の中ではもっとも単純な構造で、生命の種の種みたいなものです。これから惑星が作られていく場所で、生命の元の元になるような物質が見えてきたことには、大きな意味がありました。</a:t>
            </a:r>
          </a:p>
          <a:p>
            <a:r>
              <a:rPr lang="en-US" altLang="ja-JP" dirty="0">
                <a:effectLst/>
              </a:rPr>
              <a:t>—</a:t>
            </a:r>
            <a:r>
              <a:rPr lang="ja-JP" altLang="en-US" dirty="0">
                <a:effectLst/>
              </a:rPr>
              <a:t>その後も、原始惑星系円盤でより複雑な有機分子が見つかっていますよね。</a:t>
            </a:r>
            <a:r>
              <a:rPr lang="ja-JP" altLang="en-US" b="1" dirty="0">
                <a:effectLst/>
              </a:rPr>
              <a:t>平松：</a:t>
            </a:r>
            <a:r>
              <a:rPr lang="ja-JP" altLang="en-US" b="0" i="0" dirty="0">
                <a:effectLst/>
              </a:rPr>
              <a:t>はい。そして最高周波数帯の受信機バンド</a:t>
            </a:r>
            <a:r>
              <a:rPr lang="en-US" altLang="ja-JP" b="0" i="0" dirty="0">
                <a:effectLst/>
              </a:rPr>
              <a:t>10</a:t>
            </a:r>
            <a:r>
              <a:rPr lang="ja-JP" altLang="en-US" b="0" i="0" dirty="0">
                <a:effectLst/>
              </a:rPr>
              <a:t>を使って猫の手星雲の一角を観測したところ、巨大な赤ちゃん星の周りでエタノールやギ酸メチルなど様々な分子が放つ電波（分子輝線）を</a:t>
            </a:r>
            <a:r>
              <a:rPr lang="en-US" altLang="ja-JP" b="0" i="0" dirty="0">
                <a:effectLst/>
              </a:rPr>
              <a:t>695</a:t>
            </a:r>
            <a:r>
              <a:rPr lang="ja-JP" altLang="en-US" b="0" i="0" dirty="0">
                <a:effectLst/>
              </a:rPr>
              <a:t>本も発見しています。これは衝撃でした。</a:t>
            </a:r>
          </a:p>
          <a:p>
            <a:r>
              <a:rPr lang="en-US" altLang="ja-JP" dirty="0">
                <a:effectLst/>
              </a:rPr>
              <a:t>—695</a:t>
            </a:r>
            <a:r>
              <a:rPr lang="ja-JP" altLang="en-US" dirty="0">
                <a:effectLst/>
              </a:rPr>
              <a:t>本も！生命の起源を宇宙に探ることがアルマ望遠鏡の大きな目的でしたよね。</a:t>
            </a:r>
            <a:r>
              <a:rPr lang="ja-JP" altLang="en-US" b="1" dirty="0">
                <a:effectLst/>
              </a:rPr>
              <a:t>平松：</a:t>
            </a:r>
            <a:r>
              <a:rPr lang="ja-JP" altLang="en-US" b="0" i="0" dirty="0">
                <a:effectLst/>
              </a:rPr>
              <a:t>その通りです。ただこれだけたくさん見えてくると問題があって。どの分子が出しているのかわからない輝線も多くありました。地上実験で色々な分子を作って電波を出して確認するなどの作業を現在進行中です。</a:t>
            </a:r>
          </a:p>
          <a:p>
            <a:r>
              <a:rPr lang="en-US" altLang="ja-JP" dirty="0">
                <a:effectLst/>
              </a:rPr>
              <a:t>—</a:t>
            </a:r>
            <a:r>
              <a:rPr lang="ja-JP" altLang="en-US" dirty="0">
                <a:effectLst/>
              </a:rPr>
              <a:t>なるほど、アルマの感度が高すぎた？</a:t>
            </a:r>
            <a:r>
              <a:rPr lang="ja-JP" altLang="en-US" b="1" dirty="0">
                <a:effectLst/>
              </a:rPr>
              <a:t>平松：</a:t>
            </a:r>
            <a:r>
              <a:rPr lang="ja-JP" altLang="en-US" b="0" i="0" dirty="0">
                <a:effectLst/>
              </a:rPr>
              <a:t>そうなんです。嬉しい悲鳴ではありますが、感度が高すぎて、微弱な電波までたくさんキャッチしてしまう。近い周波数の電波があると重なってしまうかもしれない。もしかしたら既にアミノ酸の電波をとらえているのに見分けがついていない可能性もあります。天体の温度や密度の条件から化学反応の進み方や分子の存在比率、電波の出し方を計算して、観測結果と重ね合わせるなどの研究が必要です。単純にピコッと電波が出て「アミノ酸が見つかりました！」と言い切れるほど単純ではないんですね。どう見つけていくかも含めて、面白いチャレンジです。</a:t>
            </a:r>
          </a:p>
          <a:p>
            <a:endParaRPr lang="en-US" altLang="ja-JP" b="0" i="0" dirty="0">
              <a:solidFill>
                <a:srgbClr val="1A1A1A"/>
              </a:solidFill>
              <a:effectLst/>
              <a:latin typeface="Noto Sans JP"/>
            </a:endParaRPr>
          </a:p>
          <a:p>
            <a:endParaRPr lang="en-US" altLang="ja-JP" b="0" i="0" dirty="0">
              <a:solidFill>
                <a:srgbClr val="1A1A1A"/>
              </a:solidFill>
              <a:effectLst/>
              <a:latin typeface="Noto Sans JP"/>
            </a:endParaRPr>
          </a:p>
          <a:p>
            <a:pPr algn="l"/>
            <a:r>
              <a:rPr lang="en-US" altLang="ja-JP" b="1" i="0" dirty="0">
                <a:solidFill>
                  <a:srgbClr val="222222"/>
                </a:solidFill>
                <a:effectLst/>
                <a:latin typeface="Meiryo" panose="020B0604030504040204" pitchFamily="50" charset="-128"/>
                <a:ea typeface="Meiryo" panose="020B0604030504040204" pitchFamily="50" charset="-128"/>
              </a:rPr>
              <a:t>e-VLBI (e-Very Long Baseline Interferometry)</a:t>
            </a:r>
            <a:endParaRPr lang="ja-JP" altLang="en-US" b="0" i="0" dirty="0">
              <a:solidFill>
                <a:srgbClr val="222222"/>
              </a:solidFill>
              <a:effectLst/>
              <a:latin typeface="Meiryo" panose="020B0604030504040204" pitchFamily="50" charset="-128"/>
              <a:ea typeface="Meiryo" panose="020B0604030504040204" pitchFamily="50" charset="-128"/>
            </a:endParaRPr>
          </a:p>
          <a:p>
            <a:pPr algn="l"/>
            <a:r>
              <a:rPr lang="en-US" altLang="ja-JP" b="0" i="0" dirty="0">
                <a:solidFill>
                  <a:srgbClr val="222222"/>
                </a:solidFill>
                <a:effectLst/>
                <a:latin typeface="Meiryo" panose="020B0604030504040204" pitchFamily="50" charset="-128"/>
                <a:ea typeface="Meiryo" panose="020B0604030504040204" pitchFamily="50" charset="-128"/>
              </a:rPr>
              <a:t>VLBI(</a:t>
            </a:r>
            <a:r>
              <a:rPr lang="ja-JP" altLang="en-US" b="0" i="0" dirty="0">
                <a:solidFill>
                  <a:srgbClr val="222222"/>
                </a:solidFill>
                <a:effectLst/>
                <a:latin typeface="Meiryo" panose="020B0604030504040204" pitchFamily="50" charset="-128"/>
                <a:ea typeface="Meiryo" panose="020B0604030504040204" pitchFamily="50" charset="-128"/>
              </a:rPr>
              <a:t>超長基線電波干渉計</a:t>
            </a:r>
            <a:r>
              <a:rPr lang="en-US" altLang="ja-JP" b="0" i="0" dirty="0">
                <a:solidFill>
                  <a:srgbClr val="222222"/>
                </a:solidFill>
                <a:effectLst/>
                <a:latin typeface="Meiryo" panose="020B0604030504040204" pitchFamily="50" charset="-128"/>
                <a:ea typeface="Meiryo" panose="020B0604030504040204" pitchFamily="50" charset="-128"/>
              </a:rPr>
              <a:t>)</a:t>
            </a:r>
            <a:r>
              <a:rPr lang="ja-JP" altLang="en-US" b="0" i="0" dirty="0">
                <a:solidFill>
                  <a:srgbClr val="222222"/>
                </a:solidFill>
                <a:effectLst/>
                <a:latin typeface="Meiryo" panose="020B0604030504040204" pitchFamily="50" charset="-128"/>
                <a:ea typeface="Meiryo" panose="020B0604030504040204" pitchFamily="50" charset="-128"/>
              </a:rPr>
              <a:t>は、宇宙からの電波を地上の複数のパラボラアンテナ（電波望遠鏡）で受信し、それぞれのアンテナで受信された信号を合成することで、</a:t>
            </a:r>
            <a:r>
              <a:rPr lang="en-US" altLang="ja-JP" b="0" i="0" dirty="0">
                <a:solidFill>
                  <a:srgbClr val="222222"/>
                </a:solidFill>
                <a:effectLst/>
                <a:latin typeface="Meiryo" panose="020B0604030504040204" pitchFamily="50" charset="-128"/>
                <a:ea typeface="Meiryo" panose="020B0604030504040204" pitchFamily="50" charset="-128"/>
              </a:rPr>
              <a:t>2</a:t>
            </a:r>
            <a:r>
              <a:rPr lang="ja-JP" altLang="en-US" b="0" i="0" dirty="0">
                <a:solidFill>
                  <a:srgbClr val="222222"/>
                </a:solidFill>
                <a:effectLst/>
                <a:latin typeface="Meiryo" panose="020B0604030504040204" pitchFamily="50" charset="-128"/>
                <a:ea typeface="Meiryo" panose="020B0604030504040204" pitchFamily="50" charset="-128"/>
              </a:rPr>
              <a:t>つのパラボラアンテナ（電波望遠鏡）への信号の到達時間差などを測定し、パラボラアンテナ・電波望遠鏡間の距離を精密に計測することや、電波源の天球上の位置を精密に計測することができる技術です。</a:t>
            </a:r>
            <a:r>
              <a:rPr lang="en-US" altLang="ja-JP" b="0" i="0" dirty="0">
                <a:solidFill>
                  <a:srgbClr val="222222"/>
                </a:solidFill>
                <a:effectLst/>
                <a:latin typeface="Meiryo" panose="020B0604030504040204" pitchFamily="50" charset="-128"/>
                <a:ea typeface="Meiryo" panose="020B0604030504040204" pitchFamily="50" charset="-128"/>
              </a:rPr>
              <a:t>VLBI</a:t>
            </a:r>
            <a:r>
              <a:rPr lang="ja-JP" altLang="en-US" b="0" i="0" dirty="0">
                <a:solidFill>
                  <a:srgbClr val="222222"/>
                </a:solidFill>
                <a:effectLst/>
                <a:latin typeface="Meiryo" panose="020B0604030504040204" pitchFamily="50" charset="-128"/>
                <a:ea typeface="Meiryo" panose="020B0604030504040204" pitchFamily="50" charset="-128"/>
              </a:rPr>
              <a:t>観測では大量のデータを記録・処理する必要があり、従来、磁気テープに記録を行いデータ処理局（相関処理局）に輸送・処理していましたが、現在では超高速インターネットを利用して、データを受信すると同時に相関局に送り、データ処理する技術</a:t>
            </a:r>
            <a:r>
              <a:rPr lang="en-US" altLang="ja-JP" b="0" i="0" dirty="0">
                <a:solidFill>
                  <a:srgbClr val="222222"/>
                </a:solidFill>
                <a:effectLst/>
                <a:latin typeface="Meiryo" panose="020B0604030504040204" pitchFamily="50" charset="-128"/>
                <a:ea typeface="Meiryo" panose="020B0604030504040204" pitchFamily="50" charset="-128"/>
              </a:rPr>
              <a:t>(e-VLBI)</a:t>
            </a:r>
            <a:r>
              <a:rPr lang="ja-JP" altLang="en-US" b="0" i="0" dirty="0">
                <a:solidFill>
                  <a:srgbClr val="222222"/>
                </a:solidFill>
                <a:effectLst/>
                <a:latin typeface="Meiryo" panose="020B0604030504040204" pitchFamily="50" charset="-128"/>
                <a:ea typeface="Meiryo" panose="020B0604030504040204" pitchFamily="50" charset="-128"/>
              </a:rPr>
              <a:t>が盛んに研究されています。</a:t>
            </a:r>
          </a:p>
          <a:p>
            <a:pPr algn="l"/>
            <a:r>
              <a:rPr lang="en-US" altLang="ja-JP" b="0" i="0" dirty="0">
                <a:solidFill>
                  <a:srgbClr val="222222"/>
                </a:solidFill>
                <a:effectLst/>
                <a:latin typeface="Meiryo" panose="020B0604030504040204" pitchFamily="50" charset="-128"/>
                <a:ea typeface="Meiryo" panose="020B0604030504040204" pitchFamily="50" charset="-128"/>
              </a:rPr>
              <a:t>e-VLBI</a:t>
            </a:r>
            <a:r>
              <a:rPr lang="ja-JP" altLang="en-US" b="0" i="0" dirty="0">
                <a:solidFill>
                  <a:srgbClr val="222222"/>
                </a:solidFill>
                <a:effectLst/>
                <a:latin typeface="Meiryo" panose="020B0604030504040204" pitchFamily="50" charset="-128"/>
                <a:ea typeface="Meiryo" panose="020B0604030504040204" pitchFamily="50" charset="-128"/>
              </a:rPr>
              <a:t>技術は、高速ネットワークを使って大量のデータを一箇所に集めることができるという利点の他に、観測データをソフトウェアで処理できる柔軟性に優れており、各国の研究機関の間のデータ取得装置の互換性の問題が改善されたことで、国際間の協力が大幅に加速されました。また、従来のハードウェアでは処理できなかった複雑な処理や高い周波数分解能での処理などが可能となります。</a:t>
            </a:r>
          </a:p>
          <a:p>
            <a:endParaRPr lang="en-US" altLang="ja-JP" b="0" i="0" dirty="0">
              <a:solidFill>
                <a:srgbClr val="1A1A1A"/>
              </a:solidFill>
              <a:effectLst/>
              <a:latin typeface="Noto Sans JP"/>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E55BAF99-145A-4A58-B71D-0DD6354E2CEA}" type="slidenum">
              <a:rPr lang="en-US" altLang="ja-JP" smtClean="0"/>
              <a:pPr/>
              <a:t>70</a:t>
            </a:fld>
            <a:endParaRPr lang="en-US" altLang="ja-JP" dirty="0"/>
          </a:p>
        </p:txBody>
      </p:sp>
    </p:spTree>
    <p:extLst>
      <p:ext uri="{BB962C8B-B14F-4D97-AF65-F5344CB8AC3E}">
        <p14:creationId xmlns:p14="http://schemas.microsoft.com/office/powerpoint/2010/main" val="33862189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55BAF99-145A-4A58-B71D-0DD6354E2CEA}" type="slidenum">
              <a:rPr lang="en-US" altLang="ja-JP" smtClean="0"/>
              <a:pPr/>
              <a:t>71</a:t>
            </a:fld>
            <a:endParaRPr lang="en-US" altLang="ja-JP" dirty="0"/>
          </a:p>
        </p:txBody>
      </p:sp>
    </p:spTree>
    <p:extLst>
      <p:ext uri="{BB962C8B-B14F-4D97-AF65-F5344CB8AC3E}">
        <p14:creationId xmlns:p14="http://schemas.microsoft.com/office/powerpoint/2010/main" val="4232727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55BAF99-145A-4A58-B71D-0DD6354E2CEA}" type="slidenum">
              <a:rPr lang="en-US" altLang="ja-JP" smtClean="0"/>
              <a:pPr/>
              <a:t>72</a:t>
            </a:fld>
            <a:endParaRPr lang="en-US" altLang="ja-JP" dirty="0"/>
          </a:p>
        </p:txBody>
      </p:sp>
    </p:spTree>
    <p:extLst>
      <p:ext uri="{BB962C8B-B14F-4D97-AF65-F5344CB8AC3E}">
        <p14:creationId xmlns:p14="http://schemas.microsoft.com/office/powerpoint/2010/main" val="3469508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lgn="l" fontAlgn="base"/>
            <a:r>
              <a:rPr lang="ja-JP" altLang="en-US" b="0" i="0" dirty="0">
                <a:solidFill>
                  <a:srgbClr val="333333"/>
                </a:solidFill>
                <a:effectLst/>
                <a:latin typeface="Georgia" panose="02040502050405020303" pitchFamily="18" charset="0"/>
              </a:rPr>
              <a:t>月の表面というのは月ができて冷えて固まってから少なくとも</a:t>
            </a:r>
            <a:r>
              <a:rPr lang="en-US" altLang="ja-JP" b="0" i="0" dirty="0">
                <a:solidFill>
                  <a:srgbClr val="333333"/>
                </a:solidFill>
                <a:effectLst/>
                <a:latin typeface="Georgia" panose="02040502050405020303" pitchFamily="18" charset="0"/>
              </a:rPr>
              <a:t>30</a:t>
            </a:r>
            <a:r>
              <a:rPr lang="ja-JP" altLang="en-US" b="0" i="0" dirty="0">
                <a:solidFill>
                  <a:srgbClr val="333333"/>
                </a:solidFill>
                <a:effectLst/>
                <a:latin typeface="Georgia" panose="02040502050405020303" pitchFamily="18" charset="0"/>
              </a:rPr>
              <a:t>億年くらいの時間、宇宙から降り注ぐ細かい塵が降り積もっています。</a:t>
            </a:r>
          </a:p>
          <a:p>
            <a:pPr algn="l" fontAlgn="base"/>
            <a:r>
              <a:rPr lang="ja-JP" altLang="en-US" b="0" i="0" dirty="0">
                <a:solidFill>
                  <a:srgbClr val="333333"/>
                </a:solidFill>
                <a:effectLst/>
                <a:latin typeface="Georgia" panose="02040502050405020303" pitchFamily="18" charset="0"/>
              </a:rPr>
              <a:t>大きな隕石が落ちてクレーターを作ることもありますが、ここ数億年はその頻度は非常に小さく、地球に落ちてきて流星になるような小さな塵が月にも降り注ぎ続けているのです。</a:t>
            </a:r>
          </a:p>
          <a:p>
            <a:pPr algn="l" fontAlgn="base"/>
            <a:r>
              <a:rPr lang="ja-JP" altLang="en-US" b="0" i="0" dirty="0">
                <a:solidFill>
                  <a:srgbClr val="333333"/>
                </a:solidFill>
                <a:effectLst/>
                <a:latin typeface="Georgia" panose="02040502050405020303" pitchFamily="18" charset="0"/>
              </a:rPr>
              <a:t>アポロ宇宙船の飛行士達は月面活動でこの細かい塵が宇宙服に着いてしまい、とても苦労したそうです。</a:t>
            </a:r>
          </a:p>
          <a:p>
            <a:pPr algn="l" fontAlgn="base"/>
            <a:r>
              <a:rPr lang="ja-JP" altLang="en-US" b="0" i="0" dirty="0">
                <a:solidFill>
                  <a:srgbClr val="333333"/>
                </a:solidFill>
                <a:effectLst/>
                <a:latin typeface="Georgia" panose="02040502050405020303" pitchFamily="18" charset="0"/>
              </a:rPr>
              <a:t>この塵はレゴリスと呼ばれ、月の表面全体に微少な凹凸を作るように堆積していると考えられています。</a:t>
            </a:r>
          </a:p>
          <a:p>
            <a:pPr algn="l" fontAlgn="base"/>
            <a:r>
              <a:rPr lang="ja-JP" altLang="en-US" b="0" i="0" dirty="0">
                <a:solidFill>
                  <a:srgbClr val="333333"/>
                </a:solidFill>
                <a:effectLst/>
                <a:latin typeface="Georgia" panose="02040502050405020303" pitchFamily="18" charset="0"/>
              </a:rPr>
              <a:t>そしてこの微少な凹凸こそが満月をお盆のように見せる原因なのです。</a:t>
            </a:r>
          </a:p>
          <a:p>
            <a:pPr algn="l" fontAlgn="base"/>
            <a:r>
              <a:rPr lang="ja-JP" altLang="en-US" b="0" i="0" dirty="0">
                <a:solidFill>
                  <a:srgbClr val="333333"/>
                </a:solidFill>
                <a:effectLst/>
                <a:latin typeface="Georgia" panose="02040502050405020303" pitchFamily="18" charset="0"/>
              </a:rPr>
              <a:t>下の図はレゴリスの凹凸の断面を模式的に描いたものです。</a:t>
            </a:r>
            <a:br>
              <a:rPr lang="ja-JP" altLang="en-US" b="0" i="0" dirty="0">
                <a:solidFill>
                  <a:srgbClr val="333333"/>
                </a:solidFill>
                <a:effectLst/>
                <a:latin typeface="Georgia" panose="02040502050405020303" pitchFamily="18" charset="0"/>
              </a:rPr>
            </a:br>
            <a:r>
              <a:rPr lang="en-US" altLang="ja-JP" b="0" i="0" dirty="0">
                <a:solidFill>
                  <a:srgbClr val="333333"/>
                </a:solidFill>
                <a:effectLst/>
                <a:latin typeface="Georgia" panose="02040502050405020303" pitchFamily="18" charset="0"/>
              </a:rPr>
              <a:t>(</a:t>
            </a:r>
            <a:r>
              <a:rPr lang="ja-JP" altLang="en-US" b="0" i="0" dirty="0">
                <a:solidFill>
                  <a:srgbClr val="333333"/>
                </a:solidFill>
                <a:effectLst/>
                <a:latin typeface="Georgia" panose="02040502050405020303" pitchFamily="18" charset="0"/>
              </a:rPr>
              <a:t>実際はもっとランダムですし、面で広がるのでこんなに単純ではありませんが・・・・</a:t>
            </a:r>
            <a:r>
              <a:rPr lang="en-US" altLang="ja-JP" b="0" i="0" dirty="0">
                <a:solidFill>
                  <a:srgbClr val="333333"/>
                </a:solidFill>
                <a:effectLst/>
                <a:latin typeface="Georgia" panose="02040502050405020303" pitchFamily="18" charset="0"/>
              </a:rPr>
              <a:t>)</a:t>
            </a:r>
            <a:r>
              <a:rPr lang="ja-JP" altLang="en-US" b="0" i="0" dirty="0">
                <a:solidFill>
                  <a:srgbClr val="333333"/>
                </a:solidFill>
                <a:effectLst/>
                <a:latin typeface="Georgia" panose="02040502050405020303" pitchFamily="18" charset="0"/>
              </a:rPr>
              <a:t>満月の場合、地球は太陽を背にして月を見る位置関係になります。</a:t>
            </a:r>
            <a:br>
              <a:rPr lang="ja-JP" altLang="en-US" b="0" i="0" dirty="0">
                <a:solidFill>
                  <a:srgbClr val="333333"/>
                </a:solidFill>
                <a:effectLst/>
                <a:latin typeface="Georgia" panose="02040502050405020303" pitchFamily="18" charset="0"/>
              </a:rPr>
            </a:br>
            <a:r>
              <a:rPr lang="en-US" altLang="ja-JP" b="0" i="0" dirty="0">
                <a:solidFill>
                  <a:srgbClr val="333333"/>
                </a:solidFill>
                <a:effectLst/>
                <a:latin typeface="Georgia" panose="02040502050405020303" pitchFamily="18" charset="0"/>
              </a:rPr>
              <a:t>(</a:t>
            </a:r>
            <a:r>
              <a:rPr lang="ja-JP" altLang="en-US" b="0" i="0" dirty="0">
                <a:solidFill>
                  <a:srgbClr val="333333"/>
                </a:solidFill>
                <a:effectLst/>
                <a:latin typeface="Georgia" panose="02040502050405020303" pitchFamily="18" charset="0"/>
              </a:rPr>
              <a:t>太陽－地球－月 の順にほぼ一直線に並びます。</a:t>
            </a:r>
            <a:r>
              <a:rPr lang="en-US" altLang="ja-JP" b="0" i="0" dirty="0">
                <a:solidFill>
                  <a:srgbClr val="333333"/>
                </a:solidFill>
                <a:effectLst/>
                <a:latin typeface="Georgia" panose="02040502050405020303" pitchFamily="18" charset="0"/>
              </a:rPr>
              <a:t>)</a:t>
            </a:r>
            <a:r>
              <a:rPr lang="ja-JP" altLang="en-US" b="0" i="0" dirty="0">
                <a:solidFill>
                  <a:srgbClr val="333333"/>
                </a:solidFill>
                <a:effectLst/>
                <a:latin typeface="Georgia" panose="02040502050405020303" pitchFamily="18" charset="0"/>
              </a:rPr>
              <a:t>このとき月の中央部付近は図の左側のように、レゴリスの中の方まで</a:t>
            </a:r>
            <a:br>
              <a:rPr lang="ja-JP" altLang="en-US" b="0" i="0" dirty="0">
                <a:solidFill>
                  <a:srgbClr val="333333"/>
                </a:solidFill>
                <a:effectLst/>
                <a:latin typeface="Georgia" panose="02040502050405020303" pitchFamily="18" charset="0"/>
              </a:rPr>
            </a:br>
            <a:r>
              <a:rPr lang="ja-JP" altLang="en-US" b="0" i="0" dirty="0">
                <a:solidFill>
                  <a:srgbClr val="333333"/>
                </a:solidFill>
                <a:effectLst/>
                <a:latin typeface="Georgia" panose="02040502050405020303" pitchFamily="18" charset="0"/>
              </a:rPr>
              <a:t>太陽光が入り込み全体が一様に光ります。</a:t>
            </a:r>
          </a:p>
          <a:p>
            <a:pPr algn="l" fontAlgn="base"/>
            <a:r>
              <a:rPr lang="ja-JP" altLang="en-US" b="0" i="0" dirty="0">
                <a:solidFill>
                  <a:srgbClr val="333333"/>
                </a:solidFill>
                <a:effectLst/>
                <a:latin typeface="Georgia" panose="02040502050405020303" pitchFamily="18" charset="0"/>
              </a:rPr>
              <a:t>また月の周辺部は図の右側で光の入射方向から見るような形になるので陰や影は見えない状態です。</a:t>
            </a:r>
          </a:p>
          <a:p>
            <a:pPr algn="l" fontAlgn="base"/>
            <a:r>
              <a:rPr lang="ja-JP" altLang="en-US" b="0" i="0" dirty="0">
                <a:solidFill>
                  <a:srgbClr val="333333"/>
                </a:solidFill>
                <a:effectLst/>
                <a:latin typeface="Georgia" panose="02040502050405020303" pitchFamily="18" charset="0"/>
              </a:rPr>
              <a:t>微少な凹凸があるおかげで周辺部でも光の入射角が大きくならず、拡散反射成分が多いので周辺減光が発生しないということになります。周辺減光が発生しないので縁まで明るく見えてお盆のように見えるというわけです。</a:t>
            </a:r>
            <a:endParaRPr lang="en-US" altLang="ja-JP" b="0" i="0" dirty="0">
              <a:solidFill>
                <a:srgbClr val="333333"/>
              </a:solidFill>
              <a:effectLst/>
              <a:latin typeface="Georgia" panose="02040502050405020303" pitchFamily="18" charset="0"/>
            </a:endParaRPr>
          </a:p>
          <a:p>
            <a:pPr algn="l" fontAlgn="base"/>
            <a:endParaRPr lang="en-US" altLang="ja-JP" b="0" i="0" dirty="0">
              <a:solidFill>
                <a:srgbClr val="333333"/>
              </a:solidFill>
              <a:effectLst/>
              <a:latin typeface="Georgia" panose="02040502050405020303" pitchFamily="18" charset="0"/>
            </a:endParaRPr>
          </a:p>
          <a:p>
            <a:pPr algn="l" fontAlgn="base"/>
            <a:r>
              <a:rPr lang="ja-JP" altLang="en-US" b="0" i="0" dirty="0">
                <a:solidFill>
                  <a:srgbClr val="333333"/>
                </a:solidFill>
                <a:effectLst/>
                <a:latin typeface="Georgia" panose="02040502050405020303" pitchFamily="18" charset="0"/>
              </a:rPr>
              <a:t>満月の時に月を望遠鏡で見ると光条と呼ばれる光の筋がたくさん見えます。</a:t>
            </a:r>
            <a:r>
              <a:rPr lang="en-US" altLang="ja-JP" b="0" i="0" dirty="0">
                <a:solidFill>
                  <a:srgbClr val="333333"/>
                </a:solidFill>
                <a:effectLst/>
                <a:latin typeface="Georgia" panose="02040502050405020303" pitchFamily="18" charset="0"/>
              </a:rPr>
              <a:t>(</a:t>
            </a:r>
            <a:r>
              <a:rPr lang="ja-JP" altLang="en-US" b="0" i="0" dirty="0">
                <a:solidFill>
                  <a:srgbClr val="333333"/>
                </a:solidFill>
                <a:effectLst/>
                <a:latin typeface="Georgia" panose="02040502050405020303" pitchFamily="18" charset="0"/>
              </a:rPr>
              <a:t>下の写真は画像処理で光条を強調しています。</a:t>
            </a:r>
            <a:r>
              <a:rPr lang="en-US" altLang="ja-JP" b="0" i="0" dirty="0">
                <a:solidFill>
                  <a:srgbClr val="333333"/>
                </a:solidFill>
                <a:effectLst/>
                <a:latin typeface="Georgia" panose="02040502050405020303" pitchFamily="18" charset="0"/>
              </a:rPr>
              <a:t>)</a:t>
            </a:r>
          </a:p>
          <a:p>
            <a:pPr algn="l" fontAlgn="base"/>
            <a:r>
              <a:rPr lang="ja-JP" altLang="en-US" b="0" i="0" dirty="0">
                <a:solidFill>
                  <a:srgbClr val="333333"/>
                </a:solidFill>
                <a:effectLst/>
                <a:latin typeface="Georgia" panose="02040502050405020303" pitchFamily="18" charset="0"/>
              </a:rPr>
              <a:t>この光条は満月近くなると特に明るく輝くのです。</a:t>
            </a:r>
          </a:p>
          <a:p>
            <a:pPr algn="l" fontAlgn="base"/>
            <a:r>
              <a:rPr lang="ja-JP" altLang="en-US" b="0" i="0" dirty="0">
                <a:solidFill>
                  <a:srgbClr val="333333"/>
                </a:solidFill>
                <a:effectLst/>
                <a:latin typeface="Georgia" panose="02040502050405020303" pitchFamily="18" charset="0"/>
              </a:rPr>
              <a:t>月のクレーターは隕石が衝突してできたといわれていますが、隕石が衝突したときには、たくさんの土砂が吹き飛ばされます。</a:t>
            </a:r>
          </a:p>
          <a:p>
            <a:pPr algn="l" fontAlgn="base"/>
            <a:r>
              <a:rPr lang="ja-JP" altLang="en-US" b="0" i="0" dirty="0">
                <a:solidFill>
                  <a:srgbClr val="333333"/>
                </a:solidFill>
                <a:effectLst/>
                <a:latin typeface="Georgia" panose="02040502050405020303" pitchFamily="18" charset="0"/>
              </a:rPr>
              <a:t>吹き飛ばされるときには衝突エネルギーで、かなりの高温になりますので、融けた砂粒は落下するまでに表面張力で球形になって月面に降りそそぐことになります。</a:t>
            </a:r>
          </a:p>
          <a:p>
            <a:pPr algn="l" fontAlgn="base"/>
            <a:r>
              <a:rPr lang="ja-JP" altLang="en-US" b="0" i="0" dirty="0">
                <a:solidFill>
                  <a:srgbClr val="333333"/>
                </a:solidFill>
                <a:effectLst/>
                <a:latin typeface="Georgia" panose="02040502050405020303" pitchFamily="18" charset="0"/>
              </a:rPr>
              <a:t>再帰性反射材というのは道路標識や事故防止の反射テープなどに使われる材料で、光が入射したのと同じ方向に反射するように作られた反射材料です。</a:t>
            </a:r>
          </a:p>
          <a:p>
            <a:pPr algn="l" fontAlgn="base"/>
            <a:r>
              <a:rPr lang="ja-JP" altLang="en-US" b="0" i="0" dirty="0">
                <a:solidFill>
                  <a:srgbClr val="333333"/>
                </a:solidFill>
                <a:effectLst/>
                <a:latin typeface="Georgia" panose="02040502050405020303" pitchFamily="18" charset="0"/>
              </a:rPr>
              <a:t>これは球形のビーズが、下の図のように入射した光を入射した方向に反射する原理を応用したもので、微少なビーズがビッシリと基材の上に並べられたものです。</a:t>
            </a:r>
          </a:p>
          <a:p>
            <a:pPr algn="l" fontAlgn="base"/>
            <a:r>
              <a:rPr lang="ja-JP" altLang="en-US" b="0" i="0" dirty="0">
                <a:solidFill>
                  <a:srgbClr val="333333"/>
                </a:solidFill>
                <a:effectLst/>
                <a:latin typeface="Georgia" panose="02040502050405020303" pitchFamily="18" charset="0"/>
              </a:rPr>
              <a:t>簡単に言うと光条の部分には再帰性反射材と同じように機能する物質がばらまかれていると考えて良いと思います。</a:t>
            </a:r>
          </a:p>
          <a:p>
            <a:pPr algn="l" fontAlgn="base"/>
            <a:r>
              <a:rPr lang="ja-JP" altLang="en-US" b="0" i="0" dirty="0">
                <a:solidFill>
                  <a:srgbClr val="333333"/>
                </a:solidFill>
                <a:effectLst/>
                <a:latin typeface="Georgia" panose="02040502050405020303" pitchFamily="18" charset="0"/>
              </a:rPr>
              <a:t>満月のときというのは、太陽と月が地球を挟んで一直線に並びます。</a:t>
            </a:r>
          </a:p>
          <a:p>
            <a:pPr algn="l" fontAlgn="base"/>
            <a:r>
              <a:rPr lang="ja-JP" altLang="en-US" b="0" i="0" dirty="0">
                <a:solidFill>
                  <a:srgbClr val="333333"/>
                </a:solidFill>
                <a:effectLst/>
                <a:latin typeface="Georgia" panose="02040502050405020303" pitchFamily="18" charset="0"/>
              </a:rPr>
              <a:t>ほぼ地球の真後ろから太陽光が月に当たり、再帰性の効果により、太陽の方向にたくさんの光が反射されるため、地球から見ても月の光条がより明るくなって見えるというわけです。</a:t>
            </a:r>
            <a:endParaRPr lang="en-US" altLang="ja-JP" b="0" i="0" dirty="0">
              <a:solidFill>
                <a:srgbClr val="333333"/>
              </a:solidFill>
              <a:effectLst/>
              <a:latin typeface="Georgia" panose="02040502050405020303" pitchFamily="18" charset="0"/>
            </a:endParaRPr>
          </a:p>
          <a:p>
            <a:pPr algn="l" fontAlgn="base"/>
            <a:endParaRPr lang="en-US" altLang="ja-JP" b="0" i="0" dirty="0">
              <a:solidFill>
                <a:srgbClr val="333333"/>
              </a:solidFill>
              <a:effectLst/>
              <a:latin typeface="Georgia" panose="02040502050405020303" pitchFamily="18" charset="0"/>
            </a:endParaRPr>
          </a:p>
          <a:p>
            <a:pPr algn="l" fontAlgn="base"/>
            <a:r>
              <a:rPr lang="ja-JP" altLang="en-US" b="0" i="0" dirty="0">
                <a:solidFill>
                  <a:srgbClr val="333333"/>
                </a:solidFill>
                <a:effectLst/>
                <a:latin typeface="-apple-system"/>
              </a:rPr>
              <a:t>なぜ、レゴリスはできたのだろうか。地球には当たり前のようにある空気、大気が、月の場合はない。そうなると、宇宙から、そして</a:t>
            </a:r>
            <a:r>
              <a:rPr lang="ja-JP" altLang="en-US" b="1" i="0" dirty="0">
                <a:solidFill>
                  <a:srgbClr val="FF0000"/>
                </a:solidFill>
                <a:effectLst/>
                <a:latin typeface="-apple-system"/>
              </a:rPr>
              <a:t>月面から高速で微粒子が直接月面にぶつかってくる。その衝撃によって月面の岩が削りとられたものがレゴリス</a:t>
            </a:r>
            <a:r>
              <a:rPr lang="ja-JP" altLang="en-US" b="0" i="0" dirty="0">
                <a:solidFill>
                  <a:srgbClr val="333333"/>
                </a:solidFill>
                <a:effectLst/>
                <a:latin typeface="-apple-system"/>
              </a:rPr>
              <a:t>だ。</a:t>
            </a:r>
            <a:endParaRPr lang="en-US" altLang="ja-JP" b="0" i="0" dirty="0">
              <a:solidFill>
                <a:srgbClr val="333333"/>
              </a:solidFill>
              <a:effectLst/>
              <a:latin typeface="-apple-system"/>
            </a:endParaRPr>
          </a:p>
          <a:p>
            <a:pPr algn="l" fontAlgn="base" latinLnBrk="1"/>
            <a:r>
              <a:rPr lang="ja-JP" altLang="en-US" b="0" i="0" dirty="0">
                <a:solidFill>
                  <a:srgbClr val="333333"/>
                </a:solidFill>
                <a:effectLst/>
                <a:latin typeface="-apple-system"/>
              </a:rPr>
              <a:t>レゴリスの粒の大きさはおよそ</a:t>
            </a:r>
            <a:r>
              <a:rPr lang="en-US" altLang="ja-JP" b="0" i="0" dirty="0">
                <a:solidFill>
                  <a:srgbClr val="333333"/>
                </a:solidFill>
                <a:effectLst/>
                <a:latin typeface="-apple-system"/>
              </a:rPr>
              <a:t>50μm</a:t>
            </a:r>
            <a:r>
              <a:rPr lang="ja-JP" altLang="en-US" b="0" i="0" dirty="0">
                <a:solidFill>
                  <a:srgbClr val="333333"/>
                </a:solidFill>
                <a:effectLst/>
                <a:latin typeface="-apple-system"/>
              </a:rPr>
              <a:t>（</a:t>
            </a:r>
            <a:r>
              <a:rPr lang="en-US" altLang="ja-JP" b="0" i="0" dirty="0">
                <a:solidFill>
                  <a:srgbClr val="333333"/>
                </a:solidFill>
                <a:effectLst/>
                <a:latin typeface="-apple-system"/>
              </a:rPr>
              <a:t>1mm</a:t>
            </a:r>
            <a:r>
              <a:rPr lang="ja-JP" altLang="en-US" b="0" i="0" dirty="0">
                <a:solidFill>
                  <a:srgbClr val="333333"/>
                </a:solidFill>
                <a:effectLst/>
                <a:latin typeface="-apple-system"/>
              </a:rPr>
              <a:t>の</a:t>
            </a:r>
            <a:r>
              <a:rPr lang="en-US" altLang="ja-JP" b="0" i="0" dirty="0">
                <a:solidFill>
                  <a:srgbClr val="333333"/>
                </a:solidFill>
                <a:effectLst/>
                <a:latin typeface="-apple-system"/>
              </a:rPr>
              <a:t>20</a:t>
            </a:r>
            <a:r>
              <a:rPr lang="ja-JP" altLang="en-US" b="0" i="0" dirty="0">
                <a:solidFill>
                  <a:srgbClr val="333333"/>
                </a:solidFill>
                <a:effectLst/>
                <a:latin typeface="-apple-system"/>
              </a:rPr>
              <a:t>分の</a:t>
            </a:r>
            <a:r>
              <a:rPr lang="en-US" altLang="ja-JP" b="0" i="0" dirty="0">
                <a:solidFill>
                  <a:srgbClr val="333333"/>
                </a:solidFill>
                <a:effectLst/>
                <a:latin typeface="-apple-system"/>
              </a:rPr>
              <a:t>1</a:t>
            </a:r>
            <a:r>
              <a:rPr lang="ja-JP" altLang="en-US" b="0" i="0" dirty="0">
                <a:solidFill>
                  <a:srgbClr val="333333"/>
                </a:solidFill>
                <a:effectLst/>
                <a:latin typeface="-apple-system"/>
              </a:rPr>
              <a:t>）。レゴリスにはガラスの粒子、岩の破片、鉄粉が含まれている。ガラスは衝突の衝撃によって岩の表面が溶け、再度急速に固まったもの。もし月に大気や水などがあって地球と同じような環境があれば、このような細かい砂であるレゴリスは水に流されたり、粘土として集められたり、細かい砂同士がぶつかり合って角が取れ丸くなったりする。</a:t>
            </a:r>
          </a:p>
          <a:p>
            <a:pPr algn="l" fontAlgn="base" latinLnBrk="1"/>
            <a:r>
              <a:rPr lang="ja-JP" altLang="en-US" b="0" i="0" dirty="0">
                <a:solidFill>
                  <a:srgbClr val="333333"/>
                </a:solidFill>
                <a:effectLst/>
                <a:latin typeface="-apple-system"/>
              </a:rPr>
              <a:t>それが長い年月の中で堆積岩という岩に変わり、やがてプレート運動によって地球内部に運ばれると溶岩に生まれ変わるのだが、月には水もプレート運動も無いため、レゴリスは一度作られると、ひたすらこのような鋭利な尖った形を保ったままで、積もりつづけてしまうのだ。アポロ計画から約</a:t>
            </a:r>
            <a:r>
              <a:rPr lang="en-US" altLang="ja-JP" b="0" i="0" dirty="0">
                <a:solidFill>
                  <a:srgbClr val="333333"/>
                </a:solidFill>
                <a:effectLst/>
                <a:latin typeface="-apple-system"/>
              </a:rPr>
              <a:t>50</a:t>
            </a:r>
            <a:r>
              <a:rPr lang="ja-JP" altLang="en-US" b="0" i="0" dirty="0">
                <a:solidFill>
                  <a:srgbClr val="333333"/>
                </a:solidFill>
                <a:effectLst/>
                <a:latin typeface="-apple-system"/>
              </a:rPr>
              <a:t>年。アポロ</a:t>
            </a:r>
            <a:r>
              <a:rPr lang="en-US" altLang="ja-JP" b="0" i="0" dirty="0">
                <a:solidFill>
                  <a:srgbClr val="333333"/>
                </a:solidFill>
                <a:effectLst/>
                <a:latin typeface="-apple-system"/>
              </a:rPr>
              <a:t>17</a:t>
            </a:r>
            <a:r>
              <a:rPr lang="ja-JP" altLang="en-US" b="0" i="0" dirty="0">
                <a:solidFill>
                  <a:srgbClr val="333333"/>
                </a:solidFill>
                <a:effectLst/>
                <a:latin typeface="-apple-system"/>
              </a:rPr>
              <a:t>号で月に降り立った</a:t>
            </a:r>
            <a:r>
              <a:rPr lang="en-US" altLang="ja-JP" b="0" i="0" dirty="0">
                <a:solidFill>
                  <a:srgbClr val="333333"/>
                </a:solidFill>
                <a:effectLst/>
                <a:latin typeface="-apple-system"/>
              </a:rPr>
              <a:t>NASA</a:t>
            </a:r>
            <a:r>
              <a:rPr lang="ja-JP" altLang="en-US" b="0" i="0" dirty="0">
                <a:solidFill>
                  <a:srgbClr val="333333"/>
                </a:solidFill>
                <a:effectLst/>
                <a:latin typeface="-apple-system"/>
              </a:rPr>
              <a:t>の宇宙飛行士ハリソン・シュミットやキムプリスクは、喉の痛みや目のうるみなどの症状を訴えたという。当時その症状を、「月花粉症」、英語で</a:t>
            </a:r>
            <a:r>
              <a:rPr lang="en-US" altLang="ja-JP" b="0" i="0" dirty="0">
                <a:solidFill>
                  <a:srgbClr val="333333"/>
                </a:solidFill>
                <a:effectLst/>
                <a:latin typeface="-apple-system"/>
              </a:rPr>
              <a:t>lunar hay fever</a:t>
            </a:r>
            <a:r>
              <a:rPr lang="ja-JP" altLang="en-US" b="0" i="0" dirty="0">
                <a:solidFill>
                  <a:srgbClr val="333333"/>
                </a:solidFill>
                <a:effectLst/>
                <a:latin typeface="-apple-system"/>
              </a:rPr>
              <a:t>と呼んでいた。</a:t>
            </a:r>
            <a:endParaRPr lang="en-US" altLang="ja-JP" b="0" i="0" dirty="0">
              <a:solidFill>
                <a:srgbClr val="333333"/>
              </a:solidFill>
              <a:effectLst/>
              <a:latin typeface="-apple-system"/>
            </a:endParaRPr>
          </a:p>
          <a:p>
            <a:pPr algn="l" fontAlgn="base" latinLnBrk="1"/>
            <a:r>
              <a:rPr lang="ja-JP" altLang="en-US" b="0" i="0" dirty="0">
                <a:solidFill>
                  <a:srgbClr val="333333"/>
                </a:solidFill>
                <a:effectLst/>
                <a:latin typeface="-apple-system"/>
              </a:rPr>
              <a:t>月の重力は、地球の</a:t>
            </a:r>
            <a:r>
              <a:rPr lang="en-US" altLang="ja-JP" b="0" i="0" dirty="0">
                <a:solidFill>
                  <a:srgbClr val="333333"/>
                </a:solidFill>
                <a:effectLst/>
                <a:latin typeface="-apple-system"/>
              </a:rPr>
              <a:t>6</a:t>
            </a:r>
            <a:r>
              <a:rPr lang="ja-JP" altLang="en-US" b="0" i="0" dirty="0">
                <a:solidFill>
                  <a:srgbClr val="333333"/>
                </a:solidFill>
                <a:effectLst/>
                <a:latin typeface="-apple-system"/>
              </a:rPr>
              <a:t>分の</a:t>
            </a:r>
            <a:r>
              <a:rPr lang="en-US" altLang="ja-JP" b="0" i="0" dirty="0">
                <a:solidFill>
                  <a:srgbClr val="333333"/>
                </a:solidFill>
                <a:effectLst/>
                <a:latin typeface="-apple-system"/>
              </a:rPr>
              <a:t>1</a:t>
            </a:r>
            <a:r>
              <a:rPr lang="ja-JP" altLang="en-US" b="0" i="0" dirty="0">
                <a:solidFill>
                  <a:srgbClr val="333333"/>
                </a:solidFill>
                <a:effectLst/>
                <a:latin typeface="-apple-system"/>
              </a:rPr>
              <a:t>。気象もない。そのため、長い間、レゴリスが月面にとどまるので、それだけ肺に入りやすい傾向にあるのだ。そして、月のレゴリスの大きさは、実は、人間の髪の毛の</a:t>
            </a:r>
            <a:r>
              <a:rPr lang="en-US" altLang="ja-JP" b="0" i="0" dirty="0">
                <a:solidFill>
                  <a:srgbClr val="333333"/>
                </a:solidFill>
                <a:effectLst/>
                <a:latin typeface="-apple-system"/>
              </a:rPr>
              <a:t>50</a:t>
            </a:r>
            <a:r>
              <a:rPr lang="ja-JP" altLang="en-US" b="0" i="0" dirty="0">
                <a:solidFill>
                  <a:srgbClr val="333333"/>
                </a:solidFill>
                <a:effectLst/>
                <a:latin typeface="-apple-system"/>
              </a:rPr>
              <a:t>分の</a:t>
            </a:r>
            <a:r>
              <a:rPr lang="en-US" altLang="ja-JP" b="0" i="0" dirty="0">
                <a:solidFill>
                  <a:srgbClr val="333333"/>
                </a:solidFill>
                <a:effectLst/>
                <a:latin typeface="-apple-system"/>
              </a:rPr>
              <a:t>1</a:t>
            </a:r>
            <a:r>
              <a:rPr lang="ja-JP" altLang="en-US" b="0" i="0" dirty="0">
                <a:solidFill>
                  <a:srgbClr val="333333"/>
                </a:solidFill>
                <a:effectLst/>
                <a:latin typeface="-apple-system"/>
              </a:rPr>
              <a:t>程度で、肺の中で何ヶ月もぶらぶらする可能性があるという。その上、大気がないため太陽からの放射線の影響が強い月では、土壌が帯電することにより、埃が浮き上がる。</a:t>
            </a:r>
          </a:p>
          <a:p>
            <a:pPr algn="l" fontAlgn="base"/>
            <a:endParaRPr lang="en-US" altLang="ja-JP" b="0" i="0" dirty="0">
              <a:solidFill>
                <a:srgbClr val="333333"/>
              </a:solidFill>
              <a:effectLst/>
              <a:latin typeface="Georgia" panose="02040502050405020303" pitchFamily="18" charset="0"/>
            </a:endParaRPr>
          </a:p>
          <a:p>
            <a:pPr algn="l" fontAlgn="base"/>
            <a:r>
              <a:rPr lang="ja-JP" altLang="en-US" b="0" i="0" dirty="0">
                <a:solidFill>
                  <a:srgbClr val="333333"/>
                </a:solidFill>
                <a:effectLst/>
                <a:latin typeface="ヒラギノ角ゴ Pro W3"/>
              </a:rPr>
              <a:t>再帰反射とは光が当たった場合、光源に向かってそのまま光が跳ね返る現象のことを指しています。反射材に使用されている反射の種類は、この現象を利用しているものがほとんどです。</a:t>
            </a:r>
            <a:endParaRPr lang="ja-JP" altLang="en-US" b="0" i="0" dirty="0">
              <a:solidFill>
                <a:srgbClr val="333333"/>
              </a:solidFill>
              <a:effectLst/>
              <a:latin typeface="Georgia" panose="02040502050405020303" pitchFamily="18" charset="0"/>
            </a:endParaRPr>
          </a:p>
          <a:p>
            <a:pPr algn="l" fontAlgn="base"/>
            <a:endParaRPr lang="en-US" altLang="ja-JP" b="0" i="0" dirty="0">
              <a:solidFill>
                <a:srgbClr val="333333"/>
              </a:solidFill>
              <a:effectLst/>
              <a:latin typeface="Georgia" panose="02040502050405020303" pitchFamily="18" charset="0"/>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E55BAF99-145A-4A58-B71D-0DD6354E2CEA}" type="slidenum">
              <a:rPr lang="en-US" altLang="ja-JP" smtClean="0"/>
              <a:pPr/>
              <a:t>6</a:t>
            </a:fld>
            <a:endParaRPr lang="en-US" altLang="ja-JP" dirty="0"/>
          </a:p>
        </p:txBody>
      </p:sp>
    </p:spTree>
    <p:extLst>
      <p:ext uri="{BB962C8B-B14F-4D97-AF65-F5344CB8AC3E}">
        <p14:creationId xmlns:p14="http://schemas.microsoft.com/office/powerpoint/2010/main" val="517686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07492-DF95-A658-27B3-D61381CD00EE}"/>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81D0D5C-4EC9-498E-FDF2-7F7B56F85008}"/>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A77EC21-AEF9-87F7-C748-4C3B258D7924}"/>
              </a:ext>
            </a:extLst>
          </p:cNvPr>
          <p:cNvSpPr>
            <a:spLocks noGrp="1"/>
          </p:cNvSpPr>
          <p:nvPr>
            <p:ph type="body" idx="1"/>
          </p:nvPr>
        </p:nvSpPr>
        <p:spPr/>
        <p:txBody>
          <a:bodyPr/>
          <a:lstStyle/>
          <a:p>
            <a:pPr algn="l"/>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夜間、車を走らせていると、暗い視界の中、ヘッドライトに交通標識や道路工事の警告表示等の立看板が明るく浮き上がってくることがあります。同じヘッドライトの視界の中でも、一般の立看板等はこれほど明るく明瞭には見えず、ライトが斜めに当たっている場合には猶更暗くなってしまい文字も読みづらくなってしまいます。</a:t>
            </a:r>
            <a:endParaRPr kumimoji="1" lang="en-US" altLang="ja-JP" sz="1200" b="0" i="0" kern="1200" dirty="0">
              <a:solidFill>
                <a:schemeClr val="tx1"/>
              </a:solidFill>
              <a:effectLst/>
              <a:latin typeface="游ゴシック" panose="020B0400000000000000" pitchFamily="50" charset="-128"/>
              <a:ea typeface="ＭＳ Ｐ明朝" pitchFamily="18" charset="-128"/>
              <a:cs typeface="+mn-cs"/>
            </a:endParaRPr>
          </a:p>
          <a:p>
            <a:pPr algn="l"/>
            <a:endParaRPr kumimoji="1" lang="en-US" altLang="ja-JP" sz="1200" b="0" i="0" kern="1200" dirty="0">
              <a:solidFill>
                <a:schemeClr val="tx1"/>
              </a:solidFill>
              <a:effectLst/>
              <a:latin typeface="游ゴシック" panose="020B0400000000000000" pitchFamily="50" charset="-128"/>
              <a:ea typeface="ＭＳ Ｐ明朝" pitchFamily="18" charset="-128"/>
              <a:cs typeface="+mn-cs"/>
            </a:endParaRPr>
          </a:p>
          <a:p>
            <a:pPr algn="l"/>
            <a:endParaRPr kumimoji="1" lang="en-US" altLang="ja-JP" sz="1200" b="0" i="0" kern="1200" dirty="0">
              <a:solidFill>
                <a:schemeClr val="tx1"/>
              </a:solidFill>
              <a:effectLst/>
              <a:latin typeface="游ゴシック" panose="020B0400000000000000" pitchFamily="50" charset="-128"/>
              <a:ea typeface="ＭＳ Ｐ明朝" pitchFamily="18" charset="-128"/>
              <a:cs typeface="+mn-cs"/>
            </a:endParaRPr>
          </a:p>
          <a:p>
            <a:pPr algn="l"/>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夜間は暗くて見通しが悪く、道路状況の異常や斜め前方を走る自転車は事故に結びつき易い為、このような警告表示板は、周囲に比べて一際明るく見えるようにしてドライバーの注意を引くような工夫、すなわち、光源（ヘッドライト）から照射される光を、光が進行してきた方向（光源の方向）へ反射するような工夫が施されています。光源から来た光を、広い照射角にわたって、入射光の光路にほぼ沿う方向へ反射することを、再帰反射と言っています</a:t>
            </a:r>
            <a:r>
              <a:rPr kumimoji="1" lang="ja-JP" altLang="en-US" sz="1200" b="0" i="0" u="none" strike="noStrike" kern="1200" dirty="0">
                <a:solidFill>
                  <a:schemeClr val="tx1"/>
                </a:solidFill>
                <a:effectLst/>
                <a:latin typeface="游ゴシック" panose="020B0400000000000000" pitchFamily="50" charset="-128"/>
                <a:ea typeface="ＭＳ Ｐ明朝" pitchFamily="18" charset="-128"/>
                <a:cs typeface="+mn-cs"/>
                <a:hlinkClick r:id="rId3"/>
              </a:rPr>
              <a:t>≪</a:t>
            </a:r>
            <a:r>
              <a:rPr kumimoji="1" lang="en-US" altLang="ja-JP" sz="1200" b="0" i="0" u="none" strike="noStrike" kern="1200" dirty="0">
                <a:solidFill>
                  <a:schemeClr val="tx1"/>
                </a:solidFill>
                <a:effectLst/>
                <a:latin typeface="游ゴシック" panose="020B0400000000000000" pitchFamily="50" charset="-128"/>
                <a:ea typeface="ＭＳ Ｐ明朝" pitchFamily="18" charset="-128"/>
                <a:cs typeface="+mn-cs"/>
                <a:hlinkClick r:id="rId3"/>
              </a:rPr>
              <a:t>※</a:t>
            </a:r>
            <a:r>
              <a:rPr kumimoji="1" lang="ja-JP" altLang="en-US" sz="1200" b="0" i="0" u="none" strike="noStrike" kern="1200" dirty="0">
                <a:solidFill>
                  <a:schemeClr val="tx1"/>
                </a:solidFill>
                <a:effectLst/>
                <a:latin typeface="游ゴシック" panose="020B0400000000000000" pitchFamily="50" charset="-128"/>
                <a:ea typeface="ＭＳ Ｐ明朝" pitchFamily="18" charset="-128"/>
                <a:cs typeface="+mn-cs"/>
                <a:hlinkClick r:id="rId3"/>
              </a:rPr>
              <a:t>１≫</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a:t>
            </a:r>
            <a:endParaRPr kumimoji="1" lang="en-US" altLang="ja-JP" sz="1200" b="0" i="0" kern="1200" dirty="0">
              <a:solidFill>
                <a:schemeClr val="tx1"/>
              </a:solidFill>
              <a:effectLst/>
              <a:latin typeface="游ゴシック" panose="020B0400000000000000" pitchFamily="50" charset="-128"/>
              <a:ea typeface="ＭＳ Ｐ明朝" pitchFamily="18" charset="-128"/>
              <a:cs typeface="+mn-cs"/>
            </a:endParaRPr>
          </a:p>
          <a:p>
            <a:pPr algn="l"/>
            <a:endParaRPr kumimoji="1" lang="en-US" altLang="ja-JP" sz="1200" b="0" i="0" kern="1200" dirty="0">
              <a:solidFill>
                <a:schemeClr val="tx1"/>
              </a:solidFill>
              <a:effectLst/>
              <a:latin typeface="游ゴシック" panose="020B0400000000000000" pitchFamily="50" charset="-128"/>
              <a:ea typeface="ＭＳ Ｐ明朝" pitchFamily="18" charset="-128"/>
              <a:cs typeface="+mn-cs"/>
            </a:endParaRPr>
          </a:p>
          <a:p>
            <a:pPr latinLnBrk="0"/>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再帰性反射シートにも色々なタイプがありますが、右図は封入レンズ型と呼ばれるものの断面を拡大して模式的に描いたものです。透明のガラスビーズ球の下半分の近傍に焦点層と呼ばれる層があり、入射光はガラス球のレンズ効果によってこの層内に焦点を結ぶようになっています。更に焦点層を包むように反射層を設けるとともに、ガラスビーズの上半分を無色または着色された表面フィルム層で覆っています。</a:t>
            </a:r>
          </a:p>
          <a:p>
            <a:pPr latinLnBrk="0"/>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ガラスビーズは通常のガラスよりも高屈折率のものを使用し</a:t>
            </a:r>
            <a:r>
              <a:rPr kumimoji="1" lang="ja-JP" altLang="en-US" sz="1200" b="0" i="0" u="none" strike="noStrike" kern="1200" dirty="0">
                <a:solidFill>
                  <a:schemeClr val="tx1"/>
                </a:solidFill>
                <a:effectLst/>
                <a:latin typeface="游ゴシック" panose="020B0400000000000000" pitchFamily="50" charset="-128"/>
                <a:ea typeface="ＭＳ Ｐ明朝" pitchFamily="18" charset="-128"/>
                <a:cs typeface="+mn-cs"/>
                <a:hlinkClick r:id="rId4"/>
              </a:rPr>
              <a:t>≪</a:t>
            </a:r>
            <a:r>
              <a:rPr kumimoji="1" lang="en-US" altLang="ja-JP" sz="1200" b="0" i="0" u="none" strike="noStrike" kern="1200" dirty="0">
                <a:solidFill>
                  <a:schemeClr val="tx1"/>
                </a:solidFill>
                <a:effectLst/>
                <a:latin typeface="游ゴシック" panose="020B0400000000000000" pitchFamily="50" charset="-128"/>
                <a:ea typeface="ＭＳ Ｐ明朝" pitchFamily="18" charset="-128"/>
                <a:cs typeface="+mn-cs"/>
                <a:hlinkClick r:id="rId4"/>
              </a:rPr>
              <a:t>※</a:t>
            </a:r>
            <a:r>
              <a:rPr kumimoji="1" lang="ja-JP" altLang="en-US" sz="1200" b="0" i="0" u="none" strike="noStrike" kern="1200" dirty="0">
                <a:solidFill>
                  <a:schemeClr val="tx1"/>
                </a:solidFill>
                <a:effectLst/>
                <a:latin typeface="游ゴシック" panose="020B0400000000000000" pitchFamily="50" charset="-128"/>
                <a:ea typeface="ＭＳ Ｐ明朝" pitchFamily="18" charset="-128"/>
                <a:cs typeface="+mn-cs"/>
                <a:hlinkClick r:id="rId4"/>
              </a:rPr>
              <a:t>２≫</a:t>
            </a:r>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、焦点層の厚みを抑え、反射シート全体が厚くならないようにしています。</a:t>
            </a:r>
          </a:p>
          <a:p>
            <a:pPr latinLnBrk="0"/>
            <a:r>
              <a:rPr kumimoji="1" lang="ja-JP" altLang="en-US" sz="1200" b="0" i="0" kern="1200" dirty="0">
                <a:solidFill>
                  <a:schemeClr val="tx1"/>
                </a:solidFill>
                <a:effectLst/>
                <a:latin typeface="游ゴシック" panose="020B0400000000000000" pitchFamily="50" charset="-128"/>
                <a:ea typeface="ＭＳ Ｐ明朝" pitchFamily="18" charset="-128"/>
                <a:cs typeface="+mn-cs"/>
              </a:rPr>
              <a:t>入射した光がガラスビーズ球の奥の焦点層に焦点を結び、更に反射層に到達し、反射層で反射された光は再度焦点層を通過し、ガラスビーズ球に再入射して屈折進行した結果、最終的な反射光は図のように光源からの入射光とほぼ平行で逆方向の光源方向に向かうことになります。</a:t>
            </a:r>
          </a:p>
          <a:p>
            <a:pPr algn="l"/>
            <a:endParaRPr lang="en-US" altLang="ja-JP" b="0" i="0" dirty="0">
              <a:solidFill>
                <a:srgbClr val="000000"/>
              </a:solidFill>
              <a:effectLst/>
              <a:latin typeface="Helvetica Neue"/>
            </a:endParaRPr>
          </a:p>
          <a:p>
            <a:pPr algn="l"/>
            <a:endParaRPr lang="en-US" altLang="ja-JP" b="0" i="0" dirty="0">
              <a:solidFill>
                <a:srgbClr val="000000"/>
              </a:solidFill>
              <a:effectLst/>
              <a:latin typeface="Helvetica Neue"/>
            </a:endParaRPr>
          </a:p>
          <a:p>
            <a:endParaRPr kumimoji="1" lang="ja-JP" altLang="en-US" dirty="0"/>
          </a:p>
        </p:txBody>
      </p:sp>
      <p:sp>
        <p:nvSpPr>
          <p:cNvPr id="4" name="スライド番号プレースホルダー 3">
            <a:extLst>
              <a:ext uri="{FF2B5EF4-FFF2-40B4-BE49-F238E27FC236}">
                <a16:creationId xmlns:a16="http://schemas.microsoft.com/office/drawing/2014/main" id="{7847A8BD-9621-7EB4-B378-B1FC012BBC37}"/>
              </a:ext>
            </a:extLst>
          </p:cNvPr>
          <p:cNvSpPr>
            <a:spLocks noGrp="1"/>
          </p:cNvSpPr>
          <p:nvPr>
            <p:ph type="sldNum" sz="quarter" idx="5"/>
          </p:nvPr>
        </p:nvSpPr>
        <p:spPr/>
        <p:txBody>
          <a:bodyPr/>
          <a:lstStyle/>
          <a:p>
            <a:fld id="{E55BAF99-145A-4A58-B71D-0DD6354E2CEA}" type="slidenum">
              <a:rPr lang="en-US" altLang="ja-JP" smtClean="0"/>
              <a:pPr/>
              <a:t>7</a:t>
            </a:fld>
            <a:endParaRPr lang="en-US" altLang="ja-JP" dirty="0"/>
          </a:p>
        </p:txBody>
      </p:sp>
    </p:spTree>
    <p:extLst>
      <p:ext uri="{BB962C8B-B14F-4D97-AF65-F5344CB8AC3E}">
        <p14:creationId xmlns:p14="http://schemas.microsoft.com/office/powerpoint/2010/main" val="771648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42C7B-E1C6-BED5-B211-D2390A2E998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6EE6066-7228-782C-FA05-C07209EA5743}"/>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2F03A3B-B926-8312-DA3B-0A7E043FFE3E}"/>
              </a:ext>
            </a:extLst>
          </p:cNvPr>
          <p:cNvSpPr>
            <a:spLocks noGrp="1"/>
          </p:cNvSpPr>
          <p:nvPr>
            <p:ph type="body" idx="1"/>
          </p:nvPr>
        </p:nvSpPr>
        <p:spPr/>
        <p:txBody>
          <a:bodyPr/>
          <a:lstStyle/>
          <a:p>
            <a:pPr algn="l"/>
            <a:endParaRPr lang="en-US" altLang="ja-JP" b="0" i="0" dirty="0">
              <a:solidFill>
                <a:srgbClr val="000000"/>
              </a:solidFill>
              <a:effectLst/>
              <a:latin typeface="Helvetica Neue"/>
            </a:endParaRPr>
          </a:p>
          <a:p>
            <a:pPr algn="l"/>
            <a:endParaRPr lang="en-US" altLang="ja-JP" b="0" i="0" dirty="0">
              <a:solidFill>
                <a:srgbClr val="000000"/>
              </a:solidFill>
              <a:effectLst/>
              <a:latin typeface="Helvetica Neue"/>
            </a:endParaRPr>
          </a:p>
          <a:p>
            <a:endParaRPr kumimoji="1" lang="ja-JP" altLang="en-US" dirty="0"/>
          </a:p>
        </p:txBody>
      </p:sp>
      <p:sp>
        <p:nvSpPr>
          <p:cNvPr id="4" name="スライド番号プレースホルダー 3">
            <a:extLst>
              <a:ext uri="{FF2B5EF4-FFF2-40B4-BE49-F238E27FC236}">
                <a16:creationId xmlns:a16="http://schemas.microsoft.com/office/drawing/2014/main" id="{D2135CA7-D2BB-DAF8-6D5C-0FC9444DB2A3}"/>
              </a:ext>
            </a:extLst>
          </p:cNvPr>
          <p:cNvSpPr>
            <a:spLocks noGrp="1"/>
          </p:cNvSpPr>
          <p:nvPr>
            <p:ph type="sldNum" sz="quarter" idx="5"/>
          </p:nvPr>
        </p:nvSpPr>
        <p:spPr/>
        <p:txBody>
          <a:bodyPr/>
          <a:lstStyle/>
          <a:p>
            <a:fld id="{E55BAF99-145A-4A58-B71D-0DD6354E2CEA}" type="slidenum">
              <a:rPr lang="en-US" altLang="ja-JP" smtClean="0"/>
              <a:pPr/>
              <a:t>9</a:t>
            </a:fld>
            <a:endParaRPr lang="en-US" altLang="ja-JP" dirty="0"/>
          </a:p>
        </p:txBody>
      </p:sp>
    </p:spTree>
    <p:extLst>
      <p:ext uri="{BB962C8B-B14F-4D97-AF65-F5344CB8AC3E}">
        <p14:creationId xmlns:p14="http://schemas.microsoft.com/office/powerpoint/2010/main" val="1396455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8" name="Line 12"/>
          <p:cNvSpPr>
            <a:spLocks noChangeShapeType="1"/>
          </p:cNvSpPr>
          <p:nvPr/>
        </p:nvSpPr>
        <p:spPr bwMode="gray">
          <a:xfrm>
            <a:off x="0" y="676276"/>
            <a:ext cx="9144000" cy="0"/>
          </a:xfrm>
          <a:prstGeom prst="line">
            <a:avLst/>
          </a:prstGeom>
          <a:noFill/>
          <a:ln w="28575">
            <a:solidFill>
              <a:schemeClr val="bg1"/>
            </a:solidFill>
            <a:round/>
            <a:headEnd/>
            <a:tailEnd/>
          </a:ln>
        </p:spPr>
        <p:txBody>
          <a:bodyPr/>
          <a:lstStyle/>
          <a:p>
            <a:pPr eaLnBrk="0" hangingPunct="0">
              <a:defRPr/>
            </a:pPr>
            <a:endParaRPr lang="ja-JP" altLang="en-US" dirty="0">
              <a:latin typeface="游ゴシック" panose="020B0400000000000000" pitchFamily="50" charset="-128"/>
            </a:endParaRPr>
          </a:p>
        </p:txBody>
      </p:sp>
      <p:sp>
        <p:nvSpPr>
          <p:cNvPr id="3074" name="Rectangle 2"/>
          <p:cNvSpPr>
            <a:spLocks noGrp="1" noChangeArrowheads="1"/>
          </p:cNvSpPr>
          <p:nvPr>
            <p:ph type="ctrTitle"/>
          </p:nvPr>
        </p:nvSpPr>
        <p:spPr>
          <a:xfrm>
            <a:off x="838200" y="2133600"/>
            <a:ext cx="7772400" cy="720725"/>
          </a:xfrm>
        </p:spPr>
        <p:txBody>
          <a:bodyPr/>
          <a:lstStyle>
            <a:lvl1pPr algn="ctr">
              <a:defRPr sz="4000"/>
            </a:lvl1pPr>
          </a:lstStyle>
          <a:p>
            <a:r>
              <a:rPr lang="ja-JP" altLang="en-US"/>
              <a:t>マスタ タイトルの書式設定</a:t>
            </a:r>
          </a:p>
        </p:txBody>
      </p:sp>
      <p:sp>
        <p:nvSpPr>
          <p:cNvPr id="3075" name="Rectangle 3"/>
          <p:cNvSpPr>
            <a:spLocks noGrp="1" noChangeArrowheads="1"/>
          </p:cNvSpPr>
          <p:nvPr>
            <p:ph type="subTitle" idx="1"/>
          </p:nvPr>
        </p:nvSpPr>
        <p:spPr>
          <a:xfrm>
            <a:off x="1371600" y="3789363"/>
            <a:ext cx="6400800" cy="911225"/>
          </a:xfrm>
        </p:spPr>
        <p:txBody>
          <a:bodyPr/>
          <a:lstStyle>
            <a:lvl1pPr marL="0" indent="0" algn="ctr">
              <a:buFontTx/>
              <a:buNone/>
              <a:defRPr sz="2400"/>
            </a:lvl1pPr>
          </a:lstStyle>
          <a:p>
            <a:r>
              <a:rPr lang="ja-JP" altLang="en-US"/>
              <a:t>マスタ サブタイトルの書式設定</a:t>
            </a:r>
          </a:p>
        </p:txBody>
      </p:sp>
      <p:sp>
        <p:nvSpPr>
          <p:cNvPr id="10" name="Rectangle 5"/>
          <p:cNvSpPr>
            <a:spLocks noGrp="1" noChangeArrowheads="1"/>
          </p:cNvSpPr>
          <p:nvPr>
            <p:ph type="ftr" sz="quarter" idx="11"/>
          </p:nvPr>
        </p:nvSpPr>
        <p:spPr>
          <a:xfrm>
            <a:off x="7462556" y="6579035"/>
            <a:ext cx="1710019" cy="198784"/>
          </a:xfrm>
        </p:spPr>
        <p:txBody>
          <a:bodyPr/>
          <a:lstStyle>
            <a:lvl1pPr>
              <a:defRPr sz="1050"/>
            </a:lvl1pPr>
          </a:lstStyle>
          <a:p>
            <a:pPr>
              <a:defRPr/>
            </a:pPr>
            <a:r>
              <a:rPr lang="en-US" altLang="zh-TW" dirty="0">
                <a:latin typeface="游ゴシック" panose="020B0400000000000000" pitchFamily="50" charset="-128"/>
              </a:rPr>
              <a:t>2021</a:t>
            </a:r>
            <a:r>
              <a:rPr lang="zh-TW" altLang="en-US" dirty="0">
                <a:latin typeface="游ゴシック" panose="020B0400000000000000" pitchFamily="50" charset="-128"/>
              </a:rPr>
              <a:t>年</a:t>
            </a:r>
            <a:r>
              <a:rPr lang="en-US" altLang="zh-TW" dirty="0">
                <a:latin typeface="游ゴシック" panose="020B0400000000000000" pitchFamily="50" charset="-128"/>
              </a:rPr>
              <a:t>9</a:t>
            </a:r>
            <a:r>
              <a:rPr lang="zh-TW" altLang="en-US" dirty="0">
                <a:latin typeface="游ゴシック" panose="020B0400000000000000" pitchFamily="50" charset="-128"/>
              </a:rPr>
              <a:t>月</a:t>
            </a:r>
            <a:r>
              <a:rPr lang="en-US" altLang="zh-TW" dirty="0">
                <a:latin typeface="游ゴシック" panose="020B0400000000000000" pitchFamily="50" charset="-128"/>
              </a:rPr>
              <a:t>10</a:t>
            </a:r>
            <a:r>
              <a:rPr lang="zh-TW" altLang="en-US" dirty="0">
                <a:latin typeface="游ゴシック" panose="020B0400000000000000" pitchFamily="50" charset="-128"/>
              </a:rPr>
              <a:t>日 </a:t>
            </a:r>
            <a:r>
              <a:rPr lang="ja-JP" altLang="en-US" dirty="0">
                <a:latin typeface="游ゴシック" panose="020B0400000000000000" pitchFamily="50" charset="-128"/>
              </a:rPr>
              <a:t>観測会</a:t>
            </a:r>
          </a:p>
        </p:txBody>
      </p:sp>
      <p:sp>
        <p:nvSpPr>
          <p:cNvPr id="4" name="Rectangle 9"/>
          <p:cNvSpPr>
            <a:spLocks noChangeArrowheads="1"/>
          </p:cNvSpPr>
          <p:nvPr/>
        </p:nvSpPr>
        <p:spPr bwMode="gray">
          <a:xfrm>
            <a:off x="0" y="8822"/>
            <a:ext cx="9144000" cy="720726"/>
          </a:xfrm>
          <a:prstGeom prst="rect">
            <a:avLst/>
          </a:prstGeom>
          <a:solidFill>
            <a:srgbClr val="CCFFFF"/>
          </a:solidFill>
          <a:ln>
            <a:noFill/>
          </a:ln>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defRPr/>
            </a:pPr>
            <a:endParaRPr lang="ja-JP" altLang="en-US" sz="1800" dirty="0">
              <a:latin typeface="游ゴシック" panose="020B0400000000000000" pitchFamily="50" charset="-128"/>
            </a:endParaRPr>
          </a:p>
        </p:txBody>
      </p:sp>
    </p:spTree>
    <p:extLst>
      <p:ext uri="{BB962C8B-B14F-4D97-AF65-F5344CB8AC3E}">
        <p14:creationId xmlns:p14="http://schemas.microsoft.com/office/powerpoint/2010/main" val="3540210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72A229-99ED-4B26-8891-6764ACD5C7D9}"/>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4CDA6464-9898-490F-9C01-2CCEE80A48B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43C51F0F-F3D0-44B2-9D15-76F035E417A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888D40C7-B9F7-4279-AB0D-E0805280D81E}"/>
              </a:ext>
            </a:extLst>
          </p:cNvPr>
          <p:cNvSpPr>
            <a:spLocks noGrp="1"/>
          </p:cNvSpPr>
          <p:nvPr>
            <p:ph type="dt" sz="half" idx="10"/>
          </p:nvPr>
        </p:nvSpPr>
        <p:spPr/>
        <p:txBody>
          <a:bodyPr/>
          <a:lstStyle/>
          <a:p>
            <a:fld id="{05AEFEC1-983B-4C63-A631-551B0C4F083B}" type="datetimeFigureOut">
              <a:rPr kumimoji="1" lang="ja-JP" altLang="en-US" smtClean="0"/>
              <a:t>2025/11/1</a:t>
            </a:fld>
            <a:endParaRPr kumimoji="1" lang="ja-JP" altLang="en-US"/>
          </a:p>
        </p:txBody>
      </p:sp>
      <p:sp>
        <p:nvSpPr>
          <p:cNvPr id="6" name="フッター プレースホルダー 5">
            <a:extLst>
              <a:ext uri="{FF2B5EF4-FFF2-40B4-BE49-F238E27FC236}">
                <a16:creationId xmlns:a16="http://schemas.microsoft.com/office/drawing/2014/main" id="{EA3EE1E9-593C-40A3-941F-89DB03540D3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909D03C-BC2B-4376-BA9E-C1E7EB70A2D9}"/>
              </a:ext>
            </a:extLst>
          </p:cNvPr>
          <p:cNvSpPr>
            <a:spLocks noGrp="1"/>
          </p:cNvSpPr>
          <p:nvPr>
            <p:ph type="sldNum" sz="quarter" idx="12"/>
          </p:nvPr>
        </p:nvSpPr>
        <p:spPr/>
        <p:txBody>
          <a:bodyPr/>
          <a:lstStyle/>
          <a:p>
            <a:fld id="{86CB9A04-3D3D-420F-8953-C7E69D06C9D5}" type="slidenum">
              <a:rPr kumimoji="1" lang="ja-JP" altLang="en-US" smtClean="0"/>
              <a:t>‹#›</a:t>
            </a:fld>
            <a:endParaRPr kumimoji="1" lang="ja-JP" altLang="en-US"/>
          </a:p>
        </p:txBody>
      </p:sp>
    </p:spTree>
    <p:extLst>
      <p:ext uri="{BB962C8B-B14F-4D97-AF65-F5344CB8AC3E}">
        <p14:creationId xmlns:p14="http://schemas.microsoft.com/office/powerpoint/2010/main" val="1747330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D3503E-A60E-4289-833A-82922FAA9AA9}"/>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81970CAE-33CB-44FE-A71C-E607ED8B697E}"/>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659F116-30CA-47AA-8DCA-E8C053D6502B}"/>
              </a:ext>
            </a:extLst>
          </p:cNvPr>
          <p:cNvSpPr>
            <a:spLocks noGrp="1"/>
          </p:cNvSpPr>
          <p:nvPr>
            <p:ph type="dt" sz="half" idx="10"/>
          </p:nvPr>
        </p:nvSpPr>
        <p:spPr/>
        <p:txBody>
          <a:bodyPr/>
          <a:lstStyle/>
          <a:p>
            <a:fld id="{05AEFEC1-983B-4C63-A631-551B0C4F083B}" type="datetimeFigureOut">
              <a:rPr kumimoji="1" lang="ja-JP" altLang="en-US" smtClean="0"/>
              <a:t>2025/11/1</a:t>
            </a:fld>
            <a:endParaRPr kumimoji="1" lang="ja-JP" altLang="en-US"/>
          </a:p>
        </p:txBody>
      </p:sp>
      <p:sp>
        <p:nvSpPr>
          <p:cNvPr id="5" name="フッター プレースホルダー 4">
            <a:extLst>
              <a:ext uri="{FF2B5EF4-FFF2-40B4-BE49-F238E27FC236}">
                <a16:creationId xmlns:a16="http://schemas.microsoft.com/office/drawing/2014/main" id="{FA37C286-D05A-45C1-B8A8-AE511F9362F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54605FC-6F05-441B-893F-1CB4C57B1D3A}"/>
              </a:ext>
            </a:extLst>
          </p:cNvPr>
          <p:cNvSpPr>
            <a:spLocks noGrp="1"/>
          </p:cNvSpPr>
          <p:nvPr>
            <p:ph type="sldNum" sz="quarter" idx="12"/>
          </p:nvPr>
        </p:nvSpPr>
        <p:spPr/>
        <p:txBody>
          <a:bodyPr/>
          <a:lstStyle/>
          <a:p>
            <a:fld id="{86CB9A04-3D3D-420F-8953-C7E69D06C9D5}" type="slidenum">
              <a:rPr kumimoji="1" lang="ja-JP" altLang="en-US" smtClean="0"/>
              <a:t>‹#›</a:t>
            </a:fld>
            <a:endParaRPr kumimoji="1" lang="ja-JP" altLang="en-US"/>
          </a:p>
        </p:txBody>
      </p:sp>
    </p:spTree>
    <p:extLst>
      <p:ext uri="{BB962C8B-B14F-4D97-AF65-F5344CB8AC3E}">
        <p14:creationId xmlns:p14="http://schemas.microsoft.com/office/powerpoint/2010/main" val="1351432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6168099A-9A67-4153-9597-F841184E90FC}"/>
              </a:ext>
            </a:extLst>
          </p:cNvPr>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6FC5BD73-0BF4-4588-A9D9-F82D5EBF3AB2}"/>
              </a:ext>
            </a:extLst>
          </p:cNvPr>
          <p:cNvSpPr>
            <a:spLocks noGrp="1"/>
          </p:cNvSpPr>
          <p:nvPr>
            <p:ph type="body" orient="vert" idx="1"/>
          </p:nvPr>
        </p:nvSpPr>
        <p:spPr>
          <a:xfrm>
            <a:off x="628650" y="365125"/>
            <a:ext cx="57626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0AC1A71A-68B2-437C-B806-7305D97EBED9}"/>
              </a:ext>
            </a:extLst>
          </p:cNvPr>
          <p:cNvSpPr>
            <a:spLocks noGrp="1"/>
          </p:cNvSpPr>
          <p:nvPr>
            <p:ph type="dt" sz="half" idx="10"/>
          </p:nvPr>
        </p:nvSpPr>
        <p:spPr/>
        <p:txBody>
          <a:bodyPr/>
          <a:lstStyle/>
          <a:p>
            <a:fld id="{05AEFEC1-983B-4C63-A631-551B0C4F083B}" type="datetimeFigureOut">
              <a:rPr kumimoji="1" lang="ja-JP" altLang="en-US" smtClean="0"/>
              <a:t>2025/11/1</a:t>
            </a:fld>
            <a:endParaRPr kumimoji="1" lang="ja-JP" altLang="en-US"/>
          </a:p>
        </p:txBody>
      </p:sp>
      <p:sp>
        <p:nvSpPr>
          <p:cNvPr id="5" name="フッター プレースホルダー 4">
            <a:extLst>
              <a:ext uri="{FF2B5EF4-FFF2-40B4-BE49-F238E27FC236}">
                <a16:creationId xmlns:a16="http://schemas.microsoft.com/office/drawing/2014/main" id="{40487FBF-F0EC-41A5-BA95-BCF1B1A2050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2B73163-9998-4A49-8AFF-7F35E9A6CC3A}"/>
              </a:ext>
            </a:extLst>
          </p:cNvPr>
          <p:cNvSpPr>
            <a:spLocks noGrp="1"/>
          </p:cNvSpPr>
          <p:nvPr>
            <p:ph type="sldNum" sz="quarter" idx="12"/>
          </p:nvPr>
        </p:nvSpPr>
        <p:spPr/>
        <p:txBody>
          <a:bodyPr/>
          <a:lstStyle/>
          <a:p>
            <a:fld id="{86CB9A04-3D3D-420F-8953-C7E69D06C9D5}" type="slidenum">
              <a:rPr kumimoji="1" lang="ja-JP" altLang="en-US" smtClean="0"/>
              <a:t>‹#›</a:t>
            </a:fld>
            <a:endParaRPr kumimoji="1" lang="ja-JP" altLang="en-US"/>
          </a:p>
        </p:txBody>
      </p:sp>
    </p:spTree>
    <p:extLst>
      <p:ext uri="{BB962C8B-B14F-4D97-AF65-F5344CB8AC3E}">
        <p14:creationId xmlns:p14="http://schemas.microsoft.com/office/powerpoint/2010/main" val="3380930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656AF5-C53A-4FD8-8A64-E3FC2495E003}"/>
              </a:ext>
            </a:extLst>
          </p:cNvPr>
          <p:cNvSpPr>
            <a:spLocks noGrp="1"/>
          </p:cNvSpPr>
          <p:nvPr>
            <p:ph type="ctrTitle"/>
          </p:nvPr>
        </p:nvSpPr>
        <p:spPr>
          <a:xfrm>
            <a:off x="1143000" y="1122363"/>
            <a:ext cx="6858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A31CE585-A47E-4C54-AD7A-7DD5D670977E}"/>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E436FF95-234D-498E-A2A3-2F35F9BFF27F}"/>
              </a:ext>
            </a:extLst>
          </p:cNvPr>
          <p:cNvSpPr>
            <a:spLocks noGrp="1"/>
          </p:cNvSpPr>
          <p:nvPr>
            <p:ph type="dt" sz="half" idx="10"/>
          </p:nvPr>
        </p:nvSpPr>
        <p:spPr/>
        <p:txBody>
          <a:bodyPr/>
          <a:lstStyle/>
          <a:p>
            <a:fld id="{05AEFEC1-983B-4C63-A631-551B0C4F083B}" type="datetimeFigureOut">
              <a:rPr kumimoji="1" lang="ja-JP" altLang="en-US" smtClean="0"/>
              <a:t>2025/11/1</a:t>
            </a:fld>
            <a:endParaRPr kumimoji="1" lang="ja-JP" altLang="en-US"/>
          </a:p>
        </p:txBody>
      </p:sp>
      <p:sp>
        <p:nvSpPr>
          <p:cNvPr id="5" name="フッター プレースホルダー 4">
            <a:extLst>
              <a:ext uri="{FF2B5EF4-FFF2-40B4-BE49-F238E27FC236}">
                <a16:creationId xmlns:a16="http://schemas.microsoft.com/office/drawing/2014/main" id="{0BD555B2-A6DB-4DB6-A5D1-8C7B8E097FC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839A9B7-32BF-4B81-A3E5-AAAACAACCE2F}"/>
              </a:ext>
            </a:extLst>
          </p:cNvPr>
          <p:cNvSpPr>
            <a:spLocks noGrp="1"/>
          </p:cNvSpPr>
          <p:nvPr>
            <p:ph type="sldNum" sz="quarter" idx="12"/>
          </p:nvPr>
        </p:nvSpPr>
        <p:spPr/>
        <p:txBody>
          <a:bodyPr/>
          <a:lstStyle/>
          <a:p>
            <a:fld id="{86CB9A04-3D3D-420F-8953-C7E69D06C9D5}" type="slidenum">
              <a:rPr kumimoji="1" lang="ja-JP" altLang="en-US" smtClean="0"/>
              <a:t>‹#›</a:t>
            </a:fld>
            <a:endParaRPr kumimoji="1" lang="ja-JP" altLang="en-US"/>
          </a:p>
        </p:txBody>
      </p:sp>
    </p:spTree>
    <p:extLst>
      <p:ext uri="{BB962C8B-B14F-4D97-AF65-F5344CB8AC3E}">
        <p14:creationId xmlns:p14="http://schemas.microsoft.com/office/powerpoint/2010/main" val="2234483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01FFDD9-563F-49AE-9811-D852353B79C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420515B-ACDD-45BE-9BE2-2FE96D813894}"/>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8314AC0-D556-4E96-8E88-4A60CAB53E89}"/>
              </a:ext>
            </a:extLst>
          </p:cNvPr>
          <p:cNvSpPr>
            <a:spLocks noGrp="1"/>
          </p:cNvSpPr>
          <p:nvPr>
            <p:ph type="dt" sz="half" idx="10"/>
          </p:nvPr>
        </p:nvSpPr>
        <p:spPr/>
        <p:txBody>
          <a:bodyPr/>
          <a:lstStyle/>
          <a:p>
            <a:fld id="{05AEFEC1-983B-4C63-A631-551B0C4F083B}" type="datetimeFigureOut">
              <a:rPr kumimoji="1" lang="ja-JP" altLang="en-US" smtClean="0"/>
              <a:t>2025/11/1</a:t>
            </a:fld>
            <a:endParaRPr kumimoji="1" lang="ja-JP" altLang="en-US"/>
          </a:p>
        </p:txBody>
      </p:sp>
      <p:sp>
        <p:nvSpPr>
          <p:cNvPr id="5" name="フッター プレースホルダー 4">
            <a:extLst>
              <a:ext uri="{FF2B5EF4-FFF2-40B4-BE49-F238E27FC236}">
                <a16:creationId xmlns:a16="http://schemas.microsoft.com/office/drawing/2014/main" id="{FBFE3483-D2C5-4F1D-A052-DADA85CE38C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BE011BE-A184-467A-8544-0AE49277DFCF}"/>
              </a:ext>
            </a:extLst>
          </p:cNvPr>
          <p:cNvSpPr>
            <a:spLocks noGrp="1"/>
          </p:cNvSpPr>
          <p:nvPr>
            <p:ph type="sldNum" sz="quarter" idx="12"/>
          </p:nvPr>
        </p:nvSpPr>
        <p:spPr/>
        <p:txBody>
          <a:bodyPr/>
          <a:lstStyle/>
          <a:p>
            <a:fld id="{86CB9A04-3D3D-420F-8953-C7E69D06C9D5}" type="slidenum">
              <a:rPr kumimoji="1" lang="ja-JP" altLang="en-US" smtClean="0"/>
              <a:t>‹#›</a:t>
            </a:fld>
            <a:endParaRPr kumimoji="1" lang="ja-JP" altLang="en-US"/>
          </a:p>
        </p:txBody>
      </p:sp>
    </p:spTree>
    <p:extLst>
      <p:ext uri="{BB962C8B-B14F-4D97-AF65-F5344CB8AC3E}">
        <p14:creationId xmlns:p14="http://schemas.microsoft.com/office/powerpoint/2010/main" val="3631506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E6996A7-0C84-40D0-B528-54CDE2B2E0FF}"/>
              </a:ext>
            </a:extLst>
          </p:cNvPr>
          <p:cNvSpPr>
            <a:spLocks noGrp="1"/>
          </p:cNvSpPr>
          <p:nvPr>
            <p:ph type="title"/>
          </p:nvPr>
        </p:nvSpPr>
        <p:spPr>
          <a:xfrm>
            <a:off x="623888" y="1709738"/>
            <a:ext cx="78867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216A69A-3CE3-488E-AF4D-69CE67101E44}"/>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93B4CFF7-A81B-40CD-9B5B-522B033AAFD1}"/>
              </a:ext>
            </a:extLst>
          </p:cNvPr>
          <p:cNvSpPr>
            <a:spLocks noGrp="1"/>
          </p:cNvSpPr>
          <p:nvPr>
            <p:ph type="dt" sz="half" idx="10"/>
          </p:nvPr>
        </p:nvSpPr>
        <p:spPr/>
        <p:txBody>
          <a:bodyPr/>
          <a:lstStyle/>
          <a:p>
            <a:fld id="{05AEFEC1-983B-4C63-A631-551B0C4F083B}" type="datetimeFigureOut">
              <a:rPr kumimoji="1" lang="ja-JP" altLang="en-US" smtClean="0"/>
              <a:t>2025/11/1</a:t>
            </a:fld>
            <a:endParaRPr kumimoji="1" lang="ja-JP" altLang="en-US"/>
          </a:p>
        </p:txBody>
      </p:sp>
      <p:sp>
        <p:nvSpPr>
          <p:cNvPr id="5" name="フッター プレースホルダー 4">
            <a:extLst>
              <a:ext uri="{FF2B5EF4-FFF2-40B4-BE49-F238E27FC236}">
                <a16:creationId xmlns:a16="http://schemas.microsoft.com/office/drawing/2014/main" id="{24CDAF78-01FE-4593-A481-09EA5F010F6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002C6EC-C54D-4EB3-B613-42BC2ABB5E70}"/>
              </a:ext>
            </a:extLst>
          </p:cNvPr>
          <p:cNvSpPr>
            <a:spLocks noGrp="1"/>
          </p:cNvSpPr>
          <p:nvPr>
            <p:ph type="sldNum" sz="quarter" idx="12"/>
          </p:nvPr>
        </p:nvSpPr>
        <p:spPr/>
        <p:txBody>
          <a:bodyPr/>
          <a:lstStyle/>
          <a:p>
            <a:fld id="{86CB9A04-3D3D-420F-8953-C7E69D06C9D5}" type="slidenum">
              <a:rPr kumimoji="1" lang="ja-JP" altLang="en-US" smtClean="0"/>
              <a:t>‹#›</a:t>
            </a:fld>
            <a:endParaRPr kumimoji="1" lang="ja-JP" altLang="en-US"/>
          </a:p>
        </p:txBody>
      </p:sp>
    </p:spTree>
    <p:extLst>
      <p:ext uri="{BB962C8B-B14F-4D97-AF65-F5344CB8AC3E}">
        <p14:creationId xmlns:p14="http://schemas.microsoft.com/office/powerpoint/2010/main" val="37218133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1D41F1-5E4F-45E2-AE4F-0421CAC62AA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2E0D45B1-8D59-4021-9B7F-271CE97B5DD4}"/>
              </a:ext>
            </a:extLst>
          </p:cNvPr>
          <p:cNvSpPr>
            <a:spLocks noGrp="1"/>
          </p:cNvSpPr>
          <p:nvPr>
            <p:ph sz="half" idx="1"/>
          </p:nvPr>
        </p:nvSpPr>
        <p:spPr>
          <a:xfrm>
            <a:off x="62865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BE872C0D-1E53-4EA3-AC00-D7B0E29999BE}"/>
              </a:ext>
            </a:extLst>
          </p:cNvPr>
          <p:cNvSpPr>
            <a:spLocks noGrp="1"/>
          </p:cNvSpPr>
          <p:nvPr>
            <p:ph sz="half" idx="2"/>
          </p:nvPr>
        </p:nvSpPr>
        <p:spPr>
          <a:xfrm>
            <a:off x="4648200" y="1825625"/>
            <a:ext cx="38671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D8819E78-4D7E-4AD1-9297-AB60CFC2C782}"/>
              </a:ext>
            </a:extLst>
          </p:cNvPr>
          <p:cNvSpPr>
            <a:spLocks noGrp="1"/>
          </p:cNvSpPr>
          <p:nvPr>
            <p:ph type="dt" sz="half" idx="10"/>
          </p:nvPr>
        </p:nvSpPr>
        <p:spPr/>
        <p:txBody>
          <a:bodyPr/>
          <a:lstStyle/>
          <a:p>
            <a:fld id="{05AEFEC1-983B-4C63-A631-551B0C4F083B}" type="datetimeFigureOut">
              <a:rPr kumimoji="1" lang="ja-JP" altLang="en-US" smtClean="0"/>
              <a:t>2025/11/1</a:t>
            </a:fld>
            <a:endParaRPr kumimoji="1" lang="ja-JP" altLang="en-US"/>
          </a:p>
        </p:txBody>
      </p:sp>
      <p:sp>
        <p:nvSpPr>
          <p:cNvPr id="6" name="フッター プレースホルダー 5">
            <a:extLst>
              <a:ext uri="{FF2B5EF4-FFF2-40B4-BE49-F238E27FC236}">
                <a16:creationId xmlns:a16="http://schemas.microsoft.com/office/drawing/2014/main" id="{DD898A53-C283-4B12-9AB3-32E82BC4A98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EE580356-8354-4CC2-B091-E8661E5AB8A8}"/>
              </a:ext>
            </a:extLst>
          </p:cNvPr>
          <p:cNvSpPr>
            <a:spLocks noGrp="1"/>
          </p:cNvSpPr>
          <p:nvPr>
            <p:ph type="sldNum" sz="quarter" idx="12"/>
          </p:nvPr>
        </p:nvSpPr>
        <p:spPr/>
        <p:txBody>
          <a:bodyPr/>
          <a:lstStyle/>
          <a:p>
            <a:fld id="{86CB9A04-3D3D-420F-8953-C7E69D06C9D5}" type="slidenum">
              <a:rPr kumimoji="1" lang="ja-JP" altLang="en-US" smtClean="0"/>
              <a:t>‹#›</a:t>
            </a:fld>
            <a:endParaRPr kumimoji="1" lang="ja-JP" altLang="en-US"/>
          </a:p>
        </p:txBody>
      </p:sp>
    </p:spTree>
    <p:extLst>
      <p:ext uri="{BB962C8B-B14F-4D97-AF65-F5344CB8AC3E}">
        <p14:creationId xmlns:p14="http://schemas.microsoft.com/office/powerpoint/2010/main" val="3223853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14593A-CD19-4666-9555-62CF533905D4}"/>
              </a:ext>
            </a:extLst>
          </p:cNvPr>
          <p:cNvSpPr>
            <a:spLocks noGrp="1"/>
          </p:cNvSpPr>
          <p:nvPr>
            <p:ph type="title"/>
          </p:nvPr>
        </p:nvSpPr>
        <p:spPr>
          <a:xfrm>
            <a:off x="630238" y="365125"/>
            <a:ext cx="78867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BC698A45-A70F-4AB1-87A6-AFAEF6222FCA}"/>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44D2D974-819F-40B8-98A2-3FBB7450F190}"/>
              </a:ext>
            </a:extLst>
          </p:cNvPr>
          <p:cNvSpPr>
            <a:spLocks noGrp="1"/>
          </p:cNvSpPr>
          <p:nvPr>
            <p:ph sz="half" idx="2"/>
          </p:nvPr>
        </p:nvSpPr>
        <p:spPr>
          <a:xfrm>
            <a:off x="630238" y="2505075"/>
            <a:ext cx="386873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660C28EA-D48F-49EC-90E6-F8AE3999DAB5}"/>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CB2D1572-4B6C-4DEB-84C6-B9A4FB727A3B}"/>
              </a:ext>
            </a:extLst>
          </p:cNvPr>
          <p:cNvSpPr>
            <a:spLocks noGrp="1"/>
          </p:cNvSpPr>
          <p:nvPr>
            <p:ph sz="quarter" idx="4"/>
          </p:nvPr>
        </p:nvSpPr>
        <p:spPr>
          <a:xfrm>
            <a:off x="4629150" y="2505075"/>
            <a:ext cx="38877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F49AA290-64B3-4928-94D8-C433E96DD4B7}"/>
              </a:ext>
            </a:extLst>
          </p:cNvPr>
          <p:cNvSpPr>
            <a:spLocks noGrp="1"/>
          </p:cNvSpPr>
          <p:nvPr>
            <p:ph type="dt" sz="half" idx="10"/>
          </p:nvPr>
        </p:nvSpPr>
        <p:spPr/>
        <p:txBody>
          <a:bodyPr/>
          <a:lstStyle/>
          <a:p>
            <a:fld id="{05AEFEC1-983B-4C63-A631-551B0C4F083B}" type="datetimeFigureOut">
              <a:rPr kumimoji="1" lang="ja-JP" altLang="en-US" smtClean="0"/>
              <a:t>2025/11/1</a:t>
            </a:fld>
            <a:endParaRPr kumimoji="1" lang="ja-JP" altLang="en-US"/>
          </a:p>
        </p:txBody>
      </p:sp>
      <p:sp>
        <p:nvSpPr>
          <p:cNvPr id="8" name="フッター プレースホルダー 7">
            <a:extLst>
              <a:ext uri="{FF2B5EF4-FFF2-40B4-BE49-F238E27FC236}">
                <a16:creationId xmlns:a16="http://schemas.microsoft.com/office/drawing/2014/main" id="{9FBC2538-4C3A-4519-9FD8-7D8F7BC4C58F}"/>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331D0664-53B1-499D-925D-18855513623C}"/>
              </a:ext>
            </a:extLst>
          </p:cNvPr>
          <p:cNvSpPr>
            <a:spLocks noGrp="1"/>
          </p:cNvSpPr>
          <p:nvPr>
            <p:ph type="sldNum" sz="quarter" idx="12"/>
          </p:nvPr>
        </p:nvSpPr>
        <p:spPr/>
        <p:txBody>
          <a:bodyPr/>
          <a:lstStyle/>
          <a:p>
            <a:fld id="{86CB9A04-3D3D-420F-8953-C7E69D06C9D5}" type="slidenum">
              <a:rPr kumimoji="1" lang="ja-JP" altLang="en-US" smtClean="0"/>
              <a:t>‹#›</a:t>
            </a:fld>
            <a:endParaRPr kumimoji="1" lang="ja-JP" altLang="en-US"/>
          </a:p>
        </p:txBody>
      </p:sp>
    </p:spTree>
    <p:extLst>
      <p:ext uri="{BB962C8B-B14F-4D97-AF65-F5344CB8AC3E}">
        <p14:creationId xmlns:p14="http://schemas.microsoft.com/office/powerpoint/2010/main" val="150554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1B0F1C-DBF5-442E-A825-2643990B885E}"/>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BE1352C5-E29A-4B00-8E40-DA9FA3DF7D21}"/>
              </a:ext>
            </a:extLst>
          </p:cNvPr>
          <p:cNvSpPr>
            <a:spLocks noGrp="1"/>
          </p:cNvSpPr>
          <p:nvPr>
            <p:ph type="dt" sz="half" idx="10"/>
          </p:nvPr>
        </p:nvSpPr>
        <p:spPr/>
        <p:txBody>
          <a:bodyPr/>
          <a:lstStyle/>
          <a:p>
            <a:fld id="{05AEFEC1-983B-4C63-A631-551B0C4F083B}" type="datetimeFigureOut">
              <a:rPr kumimoji="1" lang="ja-JP" altLang="en-US" smtClean="0"/>
              <a:t>2025/11/1</a:t>
            </a:fld>
            <a:endParaRPr kumimoji="1" lang="ja-JP" altLang="en-US"/>
          </a:p>
        </p:txBody>
      </p:sp>
      <p:sp>
        <p:nvSpPr>
          <p:cNvPr id="4" name="フッター プレースホルダー 3">
            <a:extLst>
              <a:ext uri="{FF2B5EF4-FFF2-40B4-BE49-F238E27FC236}">
                <a16:creationId xmlns:a16="http://schemas.microsoft.com/office/drawing/2014/main" id="{E509BF96-7647-4D21-AB84-2FCA46A217E4}"/>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2EAF1C6E-B589-44BB-A1F3-4DF61589881F}"/>
              </a:ext>
            </a:extLst>
          </p:cNvPr>
          <p:cNvSpPr>
            <a:spLocks noGrp="1"/>
          </p:cNvSpPr>
          <p:nvPr>
            <p:ph type="sldNum" sz="quarter" idx="12"/>
          </p:nvPr>
        </p:nvSpPr>
        <p:spPr/>
        <p:txBody>
          <a:bodyPr/>
          <a:lstStyle/>
          <a:p>
            <a:fld id="{86CB9A04-3D3D-420F-8953-C7E69D06C9D5}" type="slidenum">
              <a:rPr kumimoji="1" lang="ja-JP" altLang="en-US" smtClean="0"/>
              <a:t>‹#›</a:t>
            </a:fld>
            <a:endParaRPr kumimoji="1" lang="ja-JP" altLang="en-US"/>
          </a:p>
        </p:txBody>
      </p:sp>
    </p:spTree>
    <p:extLst>
      <p:ext uri="{BB962C8B-B14F-4D97-AF65-F5344CB8AC3E}">
        <p14:creationId xmlns:p14="http://schemas.microsoft.com/office/powerpoint/2010/main" val="19026863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DCDFEFE6-8032-4ED5-90DE-9B060D40B5FE}"/>
              </a:ext>
            </a:extLst>
          </p:cNvPr>
          <p:cNvSpPr>
            <a:spLocks noGrp="1"/>
          </p:cNvSpPr>
          <p:nvPr>
            <p:ph type="dt" sz="half" idx="10"/>
          </p:nvPr>
        </p:nvSpPr>
        <p:spPr/>
        <p:txBody>
          <a:bodyPr/>
          <a:lstStyle/>
          <a:p>
            <a:fld id="{05AEFEC1-983B-4C63-A631-551B0C4F083B}" type="datetimeFigureOut">
              <a:rPr kumimoji="1" lang="ja-JP" altLang="en-US" smtClean="0"/>
              <a:t>2025/11/1</a:t>
            </a:fld>
            <a:endParaRPr kumimoji="1" lang="ja-JP" altLang="en-US"/>
          </a:p>
        </p:txBody>
      </p:sp>
      <p:sp>
        <p:nvSpPr>
          <p:cNvPr id="3" name="フッター プレースホルダー 2">
            <a:extLst>
              <a:ext uri="{FF2B5EF4-FFF2-40B4-BE49-F238E27FC236}">
                <a16:creationId xmlns:a16="http://schemas.microsoft.com/office/drawing/2014/main" id="{2E5C0CE2-3A43-4698-8898-9956266BEDB4}"/>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36B3837-DF4C-4DFF-87B7-9B8F19B28670}"/>
              </a:ext>
            </a:extLst>
          </p:cNvPr>
          <p:cNvSpPr>
            <a:spLocks noGrp="1"/>
          </p:cNvSpPr>
          <p:nvPr>
            <p:ph type="sldNum" sz="quarter" idx="12"/>
          </p:nvPr>
        </p:nvSpPr>
        <p:spPr/>
        <p:txBody>
          <a:bodyPr/>
          <a:lstStyle/>
          <a:p>
            <a:fld id="{86CB9A04-3D3D-420F-8953-C7E69D06C9D5}" type="slidenum">
              <a:rPr kumimoji="1" lang="ja-JP" altLang="en-US" smtClean="0"/>
              <a:t>‹#›</a:t>
            </a:fld>
            <a:endParaRPr kumimoji="1" lang="ja-JP" altLang="en-US"/>
          </a:p>
        </p:txBody>
      </p:sp>
    </p:spTree>
    <p:extLst>
      <p:ext uri="{BB962C8B-B14F-4D97-AF65-F5344CB8AC3E}">
        <p14:creationId xmlns:p14="http://schemas.microsoft.com/office/powerpoint/2010/main" val="3816200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58ECD1-E64B-4954-8774-BC14FE630591}"/>
              </a:ext>
            </a:extLst>
          </p:cNvPr>
          <p:cNvSpPr>
            <a:spLocks noGrp="1"/>
          </p:cNvSpPr>
          <p:nvPr>
            <p:ph type="title"/>
          </p:nvPr>
        </p:nvSpPr>
        <p:spPr>
          <a:xfrm>
            <a:off x="630238" y="457200"/>
            <a:ext cx="2949575"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649BF8A-73F8-4B6C-8BF4-E57F9033AC7F}"/>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6F161565-EEE1-4AB9-B337-C748A80E70B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DE5C048-A504-4761-A84F-47108E2973D9}"/>
              </a:ext>
            </a:extLst>
          </p:cNvPr>
          <p:cNvSpPr>
            <a:spLocks noGrp="1"/>
          </p:cNvSpPr>
          <p:nvPr>
            <p:ph type="dt" sz="half" idx="10"/>
          </p:nvPr>
        </p:nvSpPr>
        <p:spPr/>
        <p:txBody>
          <a:bodyPr/>
          <a:lstStyle/>
          <a:p>
            <a:fld id="{05AEFEC1-983B-4C63-A631-551B0C4F083B}" type="datetimeFigureOut">
              <a:rPr kumimoji="1" lang="ja-JP" altLang="en-US" smtClean="0"/>
              <a:t>2025/11/1</a:t>
            </a:fld>
            <a:endParaRPr kumimoji="1" lang="ja-JP" altLang="en-US"/>
          </a:p>
        </p:txBody>
      </p:sp>
      <p:sp>
        <p:nvSpPr>
          <p:cNvPr id="6" name="フッター プレースホルダー 5">
            <a:extLst>
              <a:ext uri="{FF2B5EF4-FFF2-40B4-BE49-F238E27FC236}">
                <a16:creationId xmlns:a16="http://schemas.microsoft.com/office/drawing/2014/main" id="{1A30C039-4BD8-447D-8D04-CED2D93F578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A3BC464-775F-4608-94A3-CAAB9CB56283}"/>
              </a:ext>
            </a:extLst>
          </p:cNvPr>
          <p:cNvSpPr>
            <a:spLocks noGrp="1"/>
          </p:cNvSpPr>
          <p:nvPr>
            <p:ph type="sldNum" sz="quarter" idx="12"/>
          </p:nvPr>
        </p:nvSpPr>
        <p:spPr/>
        <p:txBody>
          <a:bodyPr/>
          <a:lstStyle/>
          <a:p>
            <a:fld id="{86CB9A04-3D3D-420F-8953-C7E69D06C9D5}" type="slidenum">
              <a:rPr kumimoji="1" lang="ja-JP" altLang="en-US" smtClean="0"/>
              <a:t>‹#›</a:t>
            </a:fld>
            <a:endParaRPr kumimoji="1" lang="ja-JP" altLang="en-US"/>
          </a:p>
        </p:txBody>
      </p:sp>
    </p:spTree>
    <p:extLst>
      <p:ext uri="{BB962C8B-B14F-4D97-AF65-F5344CB8AC3E}">
        <p14:creationId xmlns:p14="http://schemas.microsoft.com/office/powerpoint/2010/main" val="2372136837"/>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9">
            <a:extLst>
              <a:ext uri="{FF2B5EF4-FFF2-40B4-BE49-F238E27FC236}">
                <a16:creationId xmlns:a16="http://schemas.microsoft.com/office/drawing/2014/main" id="{E902490F-0633-462D-90A9-26A78D5B5667}"/>
              </a:ext>
            </a:extLst>
          </p:cNvPr>
          <p:cNvSpPr>
            <a:spLocks noChangeArrowheads="1"/>
          </p:cNvSpPr>
          <p:nvPr userDrawn="1"/>
        </p:nvSpPr>
        <p:spPr bwMode="gray">
          <a:xfrm>
            <a:off x="0" y="11292"/>
            <a:ext cx="9144000" cy="692150"/>
          </a:xfrm>
          <a:prstGeom prst="rect">
            <a:avLst/>
          </a:prstGeom>
          <a:solidFill>
            <a:srgbClr val="CCFFFF"/>
          </a:solidFill>
          <a:ln>
            <a:noFill/>
          </a:ln>
        </p:spPr>
        <p:txBody>
          <a:bodyPr wrap="none" anchor="ct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defRPr/>
            </a:pPr>
            <a:endParaRPr lang="ja-JP" altLang="en-US" sz="1800" dirty="0">
              <a:latin typeface="游ゴシック" panose="020B0400000000000000" pitchFamily="50" charset="-128"/>
            </a:endParaRPr>
          </a:p>
        </p:txBody>
      </p:sp>
      <p:sp>
        <p:nvSpPr>
          <p:cNvPr id="1026" name="Rectangle 3"/>
          <p:cNvSpPr>
            <a:spLocks noGrp="1" noChangeArrowheads="1"/>
          </p:cNvSpPr>
          <p:nvPr>
            <p:ph type="body" idx="1"/>
          </p:nvPr>
        </p:nvSpPr>
        <p:spPr bwMode="gray">
          <a:xfrm>
            <a:off x="533400" y="1066800"/>
            <a:ext cx="8229600"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27" name="Rectangle 2"/>
          <p:cNvSpPr>
            <a:spLocks noGrp="1" noChangeArrowheads="1"/>
          </p:cNvSpPr>
          <p:nvPr>
            <p:ph type="title"/>
          </p:nvPr>
        </p:nvSpPr>
        <p:spPr bwMode="gray">
          <a:xfrm>
            <a:off x="57150" y="-39687"/>
            <a:ext cx="870585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sp>
        <p:nvSpPr>
          <p:cNvPr id="12" name="Rectangle 5"/>
          <p:cNvSpPr>
            <a:spLocks noGrp="1" noChangeArrowheads="1"/>
          </p:cNvSpPr>
          <p:nvPr>
            <p:ph type="ftr" sz="quarter" idx="3"/>
          </p:nvPr>
        </p:nvSpPr>
        <p:spPr bwMode="gray">
          <a:xfrm>
            <a:off x="7452032" y="6579036"/>
            <a:ext cx="1909097" cy="267672"/>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eaLnBrk="1" hangingPunct="1">
              <a:defRPr sz="1000"/>
            </a:lvl1pPr>
          </a:lstStyle>
          <a:p>
            <a:pPr>
              <a:defRPr/>
            </a:pPr>
            <a:r>
              <a:rPr lang="en-US" altLang="zh-TW" dirty="0">
                <a:latin typeface="游ゴシック" panose="020B0400000000000000" pitchFamily="50" charset="-128"/>
              </a:rPr>
              <a:t>2021</a:t>
            </a:r>
            <a:r>
              <a:rPr lang="zh-TW" altLang="en-US" dirty="0">
                <a:latin typeface="游ゴシック" panose="020B0400000000000000" pitchFamily="50" charset="-128"/>
              </a:rPr>
              <a:t>年</a:t>
            </a:r>
            <a:r>
              <a:rPr lang="en-US" altLang="zh-TW" dirty="0">
                <a:latin typeface="游ゴシック" panose="020B0400000000000000" pitchFamily="50" charset="-128"/>
              </a:rPr>
              <a:t>8</a:t>
            </a:r>
            <a:r>
              <a:rPr lang="zh-TW" altLang="en-US" dirty="0">
                <a:latin typeface="游ゴシック" panose="020B0400000000000000" pitchFamily="50" charset="-128"/>
              </a:rPr>
              <a:t>月　日時計</a:t>
            </a:r>
            <a:r>
              <a:rPr lang="en-US" altLang="zh-TW" dirty="0">
                <a:latin typeface="游ゴシック" panose="020B0400000000000000" pitchFamily="50" charset="-128"/>
              </a:rPr>
              <a:t>1</a:t>
            </a:r>
            <a:endParaRPr lang="ja-JP" altLang="en-US" dirty="0">
              <a:latin typeface="游ゴシック" panose="020B0400000000000000" pitchFamily="50" charset="-128"/>
            </a:endParaRPr>
          </a:p>
        </p:txBody>
      </p:sp>
    </p:spTree>
  </p:cSld>
  <p:clrMap bg1="lt1" tx1="dk1" bg2="lt2" tx2="dk2" accent1="accent1" accent2="accent2" accent3="accent3" accent4="accent4" accent5="accent5" accent6="accent6" hlink="hlink" folHlink="folHlink"/>
  <p:sldLayoutIdLst>
    <p:sldLayoutId id="2147483708" r:id="rId1"/>
  </p:sldLayoutIdLst>
  <p:hf hdr="0"/>
  <p:txStyles>
    <p:titleStyle>
      <a:lvl1pPr algn="l" rtl="0" eaLnBrk="0" fontAlgn="base" hangingPunct="0">
        <a:spcBef>
          <a:spcPct val="0"/>
        </a:spcBef>
        <a:spcAft>
          <a:spcPct val="0"/>
        </a:spcAft>
        <a:defRPr kumimoji="1" sz="2800">
          <a:solidFill>
            <a:schemeClr val="tx1"/>
          </a:solidFill>
          <a:latin typeface="游ゴシック" panose="020B0400000000000000" pitchFamily="50" charset="-128"/>
          <a:ea typeface="+mj-ea"/>
          <a:cs typeface="+mj-cs"/>
        </a:defRPr>
      </a:lvl1pPr>
      <a:lvl2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2pPr>
      <a:lvl3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3pPr>
      <a:lvl4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4pPr>
      <a:lvl5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5pPr>
      <a:lvl6pPr marL="457200" algn="l" rtl="0" fontAlgn="base">
        <a:spcBef>
          <a:spcPct val="0"/>
        </a:spcBef>
        <a:spcAft>
          <a:spcPct val="0"/>
        </a:spcAft>
        <a:defRPr kumimoji="1" sz="2800">
          <a:solidFill>
            <a:schemeClr val="tx1"/>
          </a:solidFill>
          <a:latin typeface="Arial" pitchFamily="34" charset="0"/>
          <a:ea typeface="ＭＳ Ｐゴシック" pitchFamily="50" charset="-128"/>
        </a:defRPr>
      </a:lvl6pPr>
      <a:lvl7pPr marL="914400" algn="l" rtl="0" fontAlgn="base">
        <a:spcBef>
          <a:spcPct val="0"/>
        </a:spcBef>
        <a:spcAft>
          <a:spcPct val="0"/>
        </a:spcAft>
        <a:defRPr kumimoji="1" sz="2800">
          <a:solidFill>
            <a:schemeClr val="tx1"/>
          </a:solidFill>
          <a:latin typeface="Arial" pitchFamily="34" charset="0"/>
          <a:ea typeface="ＭＳ Ｐゴシック" pitchFamily="50" charset="-128"/>
        </a:defRPr>
      </a:lvl7pPr>
      <a:lvl8pPr marL="1371600" algn="l" rtl="0" fontAlgn="base">
        <a:spcBef>
          <a:spcPct val="0"/>
        </a:spcBef>
        <a:spcAft>
          <a:spcPct val="0"/>
        </a:spcAft>
        <a:defRPr kumimoji="1" sz="2800">
          <a:solidFill>
            <a:schemeClr val="tx1"/>
          </a:solidFill>
          <a:latin typeface="Arial" pitchFamily="34" charset="0"/>
          <a:ea typeface="ＭＳ Ｐゴシック" pitchFamily="50" charset="-128"/>
        </a:defRPr>
      </a:lvl8pPr>
      <a:lvl9pPr marL="1828800" algn="l" rtl="0" fontAlgn="base">
        <a:spcBef>
          <a:spcPct val="0"/>
        </a:spcBef>
        <a:spcAft>
          <a:spcPct val="0"/>
        </a:spcAft>
        <a:defRPr kumimoji="1" sz="2800">
          <a:solidFill>
            <a:schemeClr val="tx1"/>
          </a:solidFill>
          <a:latin typeface="Arial" pitchFamily="34"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游ゴシック" panose="020B0400000000000000" pitchFamily="50" charset="-128"/>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游ゴシック" panose="020B0400000000000000" pitchFamily="50" charset="-128"/>
          <a:ea typeface="+mn-ea"/>
        </a:defRPr>
      </a:lvl2pPr>
      <a:lvl3pPr marL="1143000" indent="-228600" algn="l" rtl="0" eaLnBrk="0" fontAlgn="base" hangingPunct="0">
        <a:spcBef>
          <a:spcPct val="20000"/>
        </a:spcBef>
        <a:spcAft>
          <a:spcPct val="0"/>
        </a:spcAft>
        <a:buChar char="•"/>
        <a:defRPr kumimoji="1" sz="2400">
          <a:solidFill>
            <a:schemeClr val="tx1"/>
          </a:solidFill>
          <a:latin typeface="游ゴシック" panose="020B0400000000000000" pitchFamily="50" charset="-128"/>
          <a:ea typeface="+mn-ea"/>
        </a:defRPr>
      </a:lvl3pPr>
      <a:lvl4pPr marL="1600200" indent="-228600" algn="l" rtl="0" eaLnBrk="0" fontAlgn="base" hangingPunct="0">
        <a:spcBef>
          <a:spcPct val="20000"/>
        </a:spcBef>
        <a:spcAft>
          <a:spcPct val="0"/>
        </a:spcAft>
        <a:buChar char="–"/>
        <a:defRPr kumimoji="1" sz="2000">
          <a:solidFill>
            <a:schemeClr val="tx1"/>
          </a:solidFill>
          <a:latin typeface="游ゴシック" panose="020B0400000000000000" pitchFamily="50" charset="-128"/>
          <a:ea typeface="+mn-ea"/>
        </a:defRPr>
      </a:lvl4pPr>
      <a:lvl5pPr marL="2057400" indent="-228600" algn="l" rtl="0" eaLnBrk="0" fontAlgn="base" hangingPunct="0">
        <a:spcBef>
          <a:spcPct val="20000"/>
        </a:spcBef>
        <a:spcAft>
          <a:spcPct val="0"/>
        </a:spcAft>
        <a:buChar char="»"/>
        <a:defRPr kumimoji="1" sz="2000">
          <a:solidFill>
            <a:schemeClr val="tx1"/>
          </a:solidFill>
          <a:latin typeface="游ゴシック" panose="020B0400000000000000" pitchFamily="50" charset="-128"/>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9438C810-97CD-43E2-9AEE-214E5D99BC88}"/>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177A80A-BEF4-42E6-B859-A000C2A05293}"/>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56C43E8-E307-4B33-B568-8262AE8437C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AEFEC1-983B-4C63-A631-551B0C4F083B}" type="datetimeFigureOut">
              <a:rPr kumimoji="1" lang="ja-JP" altLang="en-US" smtClean="0"/>
              <a:t>2025/11/1</a:t>
            </a:fld>
            <a:endParaRPr kumimoji="1" lang="ja-JP" altLang="en-US"/>
          </a:p>
        </p:txBody>
      </p:sp>
      <p:sp>
        <p:nvSpPr>
          <p:cNvPr id="5" name="フッター プレースホルダー 4">
            <a:extLst>
              <a:ext uri="{FF2B5EF4-FFF2-40B4-BE49-F238E27FC236}">
                <a16:creationId xmlns:a16="http://schemas.microsoft.com/office/drawing/2014/main" id="{6C258D5B-BEF5-4FE8-A407-A695698A696B}"/>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BB9CFB4B-0570-4136-8707-C1893B43F7F1}"/>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CB9A04-3D3D-420F-8953-C7E69D06C9D5}" type="slidenum">
              <a:rPr kumimoji="1" lang="ja-JP" altLang="en-US" smtClean="0"/>
              <a:t>‹#›</a:t>
            </a:fld>
            <a:endParaRPr kumimoji="1" lang="ja-JP" altLang="en-US"/>
          </a:p>
        </p:txBody>
      </p:sp>
    </p:spTree>
    <p:extLst>
      <p:ext uri="{BB962C8B-B14F-4D97-AF65-F5344CB8AC3E}">
        <p14:creationId xmlns:p14="http://schemas.microsoft.com/office/powerpoint/2010/main" val="33790968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hikuso.blog54.fc2.com/blog-date-20091222.html" TargetMode="External"/><Relationship Id="rId3" Type="http://schemas.openxmlformats.org/officeDocument/2006/relationships/image" Target="../media/image1.jpeg"/><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pixabay.com/ja/photos/%E3%82%AF%E3%83%AC%E3%83%BC%E3%82%BF%E3%83%BC-%E4%B8%89%E6%97%A5%E6%9C%88-%E6%9A%97%E3%81%84-1853110/" TargetMode="External"/><Relationship Id="rId11" Type="http://schemas.openxmlformats.org/officeDocument/2006/relationships/image" Target="../media/image6.png"/><Relationship Id="rId5" Type="http://schemas.openxmlformats.org/officeDocument/2006/relationships/image" Target="../media/image3.jpeg"/><Relationship Id="rId10" Type="http://schemas.openxmlformats.org/officeDocument/2006/relationships/image" Target="../media/image5.jpg"/><Relationship Id="rId4" Type="http://schemas.openxmlformats.org/officeDocument/2006/relationships/image" Target="../media/image2.jpg"/><Relationship Id="rId9" Type="http://schemas.openxmlformats.org/officeDocument/2006/relationships/hyperlink" Target="https://creativecommons.org/licenses/by/3.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7.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6.jpg"/><Relationship Id="rId5" Type="http://schemas.openxmlformats.org/officeDocument/2006/relationships/image" Target="../media/image35.jpe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38.jpg"/><Relationship Id="rId7" Type="http://schemas.openxmlformats.org/officeDocument/2006/relationships/image" Target="../media/image42.jp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hyperlink" Target="https://images.nasa.gov/details-0400741" TargetMode="External"/><Relationship Id="rId5" Type="http://schemas.openxmlformats.org/officeDocument/2006/relationships/image" Target="../media/image50.jpe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gif"/><Relationship Id="rId7" Type="http://schemas.openxmlformats.org/officeDocument/2006/relationships/image" Target="../media/image56.jpeg"/><Relationship Id="rId2" Type="http://schemas.openxmlformats.org/officeDocument/2006/relationships/image" Target="../media/image51.gif"/><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image" Target="../media/image54.jpg"/><Relationship Id="rId4" Type="http://schemas.openxmlformats.org/officeDocument/2006/relationships/image" Target="../media/image53.jpeg"/></Relationships>
</file>

<file path=ppt/slides/_rels/slide23.xml.rels><?xml version="1.0" encoding="UTF-8" standalone="yes"?>
<Relationships xmlns="http://schemas.openxmlformats.org/package/2006/relationships"><Relationship Id="rId3" Type="http://schemas.openxmlformats.org/officeDocument/2006/relationships/image" Target="../media/image51.gif"/><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59.gif"/><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8" Type="http://schemas.openxmlformats.org/officeDocument/2006/relationships/image" Target="../media/image65.gif"/><Relationship Id="rId3" Type="http://schemas.openxmlformats.org/officeDocument/2006/relationships/image" Target="../media/image60.gif"/><Relationship Id="rId7" Type="http://schemas.openxmlformats.org/officeDocument/2006/relationships/image" Target="../media/image64.gif"/><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63.gif"/><Relationship Id="rId5" Type="http://schemas.openxmlformats.org/officeDocument/2006/relationships/image" Target="../media/image62.gif"/><Relationship Id="rId10" Type="http://schemas.openxmlformats.org/officeDocument/2006/relationships/image" Target="../media/image67.png"/><Relationship Id="rId4" Type="http://schemas.openxmlformats.org/officeDocument/2006/relationships/image" Target="../media/image61.gif"/><Relationship Id="rId9"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72.jpg"/><Relationship Id="rId4" Type="http://schemas.openxmlformats.org/officeDocument/2006/relationships/image" Target="../media/image71.jpg"/></Relationships>
</file>

<file path=ppt/slides/_rels/slide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0.gif"/><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77.jpg"/><Relationship Id="rId5" Type="http://schemas.openxmlformats.org/officeDocument/2006/relationships/image" Target="../media/image76.jpg"/><Relationship Id="rId4" Type="http://schemas.openxmlformats.org/officeDocument/2006/relationships/image" Target="../media/image75.jp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7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hyperlink" Target="http://gahag.net/005247-constellation-star/" TargetMode="External"/><Relationship Id="rId5" Type="http://schemas.openxmlformats.org/officeDocument/2006/relationships/image" Target="../media/image82.png"/><Relationship Id="rId4" Type="http://schemas.openxmlformats.org/officeDocument/2006/relationships/hyperlink" Target="http://gahag.net/005246-12-ecliptical-constellations/"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86.jpeg"/><Relationship Id="rId5" Type="http://schemas.openxmlformats.org/officeDocument/2006/relationships/image" Target="../media/image85.png"/><Relationship Id="rId4" Type="http://schemas.openxmlformats.org/officeDocument/2006/relationships/image" Target="../media/image84.png"/></Relationships>
</file>

<file path=ppt/slides/_rels/slide3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hyperlink" Target="https://publicdomainq.net/worker-man-0006053/" TargetMode="External"/><Relationship Id="rId4" Type="http://schemas.openxmlformats.org/officeDocument/2006/relationships/image" Target="../media/image88.jpeg"/></Relationships>
</file>

<file path=ppt/slides/_rels/slide39.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4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image" Target="../media/image99.jpg"/><Relationship Id="rId3" Type="http://schemas.openxmlformats.org/officeDocument/2006/relationships/image" Target="../media/image95.jpeg"/><Relationship Id="rId7" Type="http://schemas.openxmlformats.org/officeDocument/2006/relationships/image" Target="../media/image98.jp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97.jpg"/><Relationship Id="rId4" Type="http://schemas.openxmlformats.org/officeDocument/2006/relationships/image" Target="../media/image9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103.png"/><Relationship Id="rId5" Type="http://schemas.openxmlformats.org/officeDocument/2006/relationships/image" Target="../media/image102.jpg"/><Relationship Id="rId4" Type="http://schemas.openxmlformats.org/officeDocument/2006/relationships/image" Target="../media/image101.jpg"/></Relationships>
</file>

<file path=ppt/slides/_rels/slide45.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4.jpeg"/><Relationship Id="rId7" Type="http://schemas.openxmlformats.org/officeDocument/2006/relationships/hyperlink" Target="http://www.astronomy.orino.net/site/kataru/galaxy/galaxy.html" TargetMode="External"/><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hyperlink" Target="http://www.astronomy.orino.net/site/kataru/solar_system/sun.html" TargetMode="External"/><Relationship Id="rId5" Type="http://schemas.openxmlformats.org/officeDocument/2006/relationships/hyperlink" Target="http://www.astronomy.orino.net/site/kataru/nebula_star_cluster/nebula.html" TargetMode="External"/><Relationship Id="rId4" Type="http://schemas.openxmlformats.org/officeDocument/2006/relationships/hyperlink" Target="http://www.astronomy.orino.net/site/kataru/galaxy/star.html" TargetMode="External"/><Relationship Id="rId9" Type="http://schemas.openxmlformats.org/officeDocument/2006/relationships/image" Target="../media/image106.jpg"/></Relationships>
</file>

<file path=ppt/slides/_rels/slide4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gif"/><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112.png"/><Relationship Id="rId5" Type="http://schemas.openxmlformats.org/officeDocument/2006/relationships/image" Target="../media/image111.jpg"/><Relationship Id="rId4" Type="http://schemas.openxmlformats.org/officeDocument/2006/relationships/image" Target="../media/image110.jpg"/></Relationships>
</file>

<file path=ppt/slides/_rels/slide48.xml.rels><?xml version="1.0" encoding="UTF-8" standalone="yes"?>
<Relationships xmlns="http://schemas.openxmlformats.org/package/2006/relationships"><Relationship Id="rId3" Type="http://schemas.openxmlformats.org/officeDocument/2006/relationships/image" Target="../media/image113.gif"/><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115.jpg"/><Relationship Id="rId4" Type="http://schemas.openxmlformats.org/officeDocument/2006/relationships/image" Target="../media/image114.png"/></Relationships>
</file>

<file path=ppt/slides/_rels/slide49.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119.jpg"/><Relationship Id="rId5" Type="http://schemas.openxmlformats.org/officeDocument/2006/relationships/image" Target="../media/image118.jpg"/><Relationship Id="rId4" Type="http://schemas.openxmlformats.org/officeDocument/2006/relationships/image" Target="../media/image117.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123.jpeg"/><Relationship Id="rId4" Type="http://schemas.openxmlformats.org/officeDocument/2006/relationships/image" Target="../media/image122.png"/></Relationships>
</file>

<file path=ppt/slides/_rels/slide5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126.jpeg"/><Relationship Id="rId4" Type="http://schemas.openxmlformats.org/officeDocument/2006/relationships/image" Target="../media/image125.png"/></Relationships>
</file>

<file path=ppt/slides/_rels/slide5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5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9.xml"/><Relationship Id="rId1" Type="http://schemas.openxmlformats.org/officeDocument/2006/relationships/slideLayout" Target="../slideLayouts/slideLayout1.xml"/><Relationship Id="rId6" Type="http://schemas.openxmlformats.org/officeDocument/2006/relationships/image" Target="../media/image135.png"/><Relationship Id="rId5" Type="http://schemas.openxmlformats.org/officeDocument/2006/relationships/image" Target="../media/image134.gif"/><Relationship Id="rId4" Type="http://schemas.openxmlformats.org/officeDocument/2006/relationships/image" Target="../media/image133.png"/></Relationships>
</file>

<file path=ppt/slides/_rels/slide59.xml.rels><?xml version="1.0" encoding="UTF-8" standalone="yes"?>
<Relationships xmlns="http://schemas.openxmlformats.org/package/2006/relationships"><Relationship Id="rId3" Type="http://schemas.openxmlformats.org/officeDocument/2006/relationships/image" Target="../media/image134.gif"/><Relationship Id="rId2" Type="http://schemas.openxmlformats.org/officeDocument/2006/relationships/image" Target="../media/image136.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4.gif"/></Relationships>
</file>

<file path=ppt/slides/_rels/slide6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138.gif"/></Relationships>
</file>

<file path=ppt/slides/_rels/slide61.xml.rels><?xml version="1.0" encoding="UTF-8" standalone="yes"?>
<Relationships xmlns="http://schemas.openxmlformats.org/package/2006/relationships"><Relationship Id="rId8" Type="http://schemas.openxmlformats.org/officeDocument/2006/relationships/image" Target="../media/image144.gif"/><Relationship Id="rId3" Type="http://schemas.openxmlformats.org/officeDocument/2006/relationships/image" Target="../media/image139.jpeg"/><Relationship Id="rId7" Type="http://schemas.openxmlformats.org/officeDocument/2006/relationships/image" Target="../media/image143.gif"/><Relationship Id="rId2" Type="http://schemas.openxmlformats.org/officeDocument/2006/relationships/notesSlide" Target="../notesSlides/notesSlide51.xml"/><Relationship Id="rId1" Type="http://schemas.openxmlformats.org/officeDocument/2006/relationships/slideLayout" Target="../slideLayouts/slideLayout1.xml"/><Relationship Id="rId6" Type="http://schemas.openxmlformats.org/officeDocument/2006/relationships/image" Target="../media/image142.jpg"/><Relationship Id="rId5" Type="http://schemas.openxmlformats.org/officeDocument/2006/relationships/image" Target="../media/image141.jpg"/><Relationship Id="rId10" Type="http://schemas.openxmlformats.org/officeDocument/2006/relationships/image" Target="../media/image146.gif"/><Relationship Id="rId4" Type="http://schemas.openxmlformats.org/officeDocument/2006/relationships/image" Target="../media/image140.jpeg"/><Relationship Id="rId9" Type="http://schemas.openxmlformats.org/officeDocument/2006/relationships/image" Target="../media/image145.gif"/></Relationships>
</file>

<file path=ppt/slides/_rels/slide62.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150.png"/><Relationship Id="rId5" Type="http://schemas.openxmlformats.org/officeDocument/2006/relationships/image" Target="../media/image149.jpeg"/><Relationship Id="rId4" Type="http://schemas.openxmlformats.org/officeDocument/2006/relationships/image" Target="../media/image148.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151.png"/></Relationships>
</file>

<file path=ppt/slides/_rels/slide65.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153.JPG"/></Relationships>
</file>

<file path=ppt/slides/_rels/slide66.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156.png"/></Relationships>
</file>

<file path=ppt/slides/_rels/slide68.xml.rels><?xml version="1.0" encoding="UTF-8" standalone="yes"?>
<Relationships xmlns="http://schemas.openxmlformats.org/package/2006/relationships"><Relationship Id="rId3" Type="http://schemas.openxmlformats.org/officeDocument/2006/relationships/image" Target="../media/image157.gif"/><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160.jpeg"/><Relationship Id="rId5" Type="http://schemas.openxmlformats.org/officeDocument/2006/relationships/image" Target="../media/image159.jpg"/><Relationship Id="rId4" Type="http://schemas.openxmlformats.org/officeDocument/2006/relationships/image" Target="../media/image158.gif"/></Relationships>
</file>

<file path=ppt/slides/_rels/slide69.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163.jpg"/><Relationship Id="rId4" Type="http://schemas.openxmlformats.org/officeDocument/2006/relationships/image" Target="../media/image162.jpg"/></Relationships>
</file>

<file path=ppt/slides/_rels/slide7.xml.rels><?xml version="1.0" encoding="UTF-8" standalone="yes"?>
<Relationships xmlns="http://schemas.openxmlformats.org/package/2006/relationships"><Relationship Id="rId8" Type="http://schemas.openxmlformats.org/officeDocument/2006/relationships/hyperlink" Target="http://www.nasa.gov/multimedia/imagegallery/image_feature_69.html" TargetMode="External"/><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jpeg"/><Relationship Id="rId10" Type="http://schemas.openxmlformats.org/officeDocument/2006/relationships/image" Target="../media/image21.jpg"/><Relationship Id="rId4" Type="http://schemas.openxmlformats.org/officeDocument/2006/relationships/image" Target="../media/image16.jpg"/><Relationship Id="rId9" Type="http://schemas.openxmlformats.org/officeDocument/2006/relationships/image" Target="../media/image20.gif"/></Relationships>
</file>

<file path=ppt/slides/_rels/slide70.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166.gif"/><Relationship Id="rId4" Type="http://schemas.openxmlformats.org/officeDocument/2006/relationships/image" Target="../media/image165.png"/></Relationships>
</file>

<file path=ppt/slides/_rels/slide71.xml.rels><?xml version="1.0" encoding="UTF-8" standalone="yes"?>
<Relationships xmlns="http://schemas.openxmlformats.org/package/2006/relationships"><Relationship Id="rId3" Type="http://schemas.openxmlformats.org/officeDocument/2006/relationships/image" Target="../media/image167.jpeg"/><Relationship Id="rId7" Type="http://schemas.openxmlformats.org/officeDocument/2006/relationships/image" Target="../media/image171.jpe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170.jpeg"/><Relationship Id="rId5" Type="http://schemas.openxmlformats.org/officeDocument/2006/relationships/image" Target="../media/image169.jpg"/><Relationship Id="rId4" Type="http://schemas.openxmlformats.org/officeDocument/2006/relationships/image" Target="../media/image168.jpg"/></Relationships>
</file>

<file path=ppt/slides/_rels/slide72.xml.rels><?xml version="1.0" encoding="UTF-8" standalone="yes"?>
<Relationships xmlns="http://schemas.openxmlformats.org/package/2006/relationships"><Relationship Id="rId8" Type="http://schemas.openxmlformats.org/officeDocument/2006/relationships/image" Target="../media/image177.jpeg"/><Relationship Id="rId13" Type="http://schemas.openxmlformats.org/officeDocument/2006/relationships/image" Target="../media/image182.png"/><Relationship Id="rId3" Type="http://schemas.openxmlformats.org/officeDocument/2006/relationships/image" Target="../media/image172.jpeg"/><Relationship Id="rId7" Type="http://schemas.openxmlformats.org/officeDocument/2006/relationships/image" Target="../media/image176.jpeg"/><Relationship Id="rId12" Type="http://schemas.openxmlformats.org/officeDocument/2006/relationships/image" Target="../media/image181.jpe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175.jpeg"/><Relationship Id="rId11" Type="http://schemas.openxmlformats.org/officeDocument/2006/relationships/image" Target="../media/image180.jpeg"/><Relationship Id="rId5" Type="http://schemas.openxmlformats.org/officeDocument/2006/relationships/image" Target="../media/image174.jpeg"/><Relationship Id="rId10" Type="http://schemas.openxmlformats.org/officeDocument/2006/relationships/image" Target="../media/image179.png"/><Relationship Id="rId4" Type="http://schemas.openxmlformats.org/officeDocument/2006/relationships/image" Target="../media/image173.jpeg"/><Relationship Id="rId9" Type="http://schemas.openxmlformats.org/officeDocument/2006/relationships/image" Target="../media/image178.jpeg"/></Relationships>
</file>

<file path=ppt/slides/_rels/slide73.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jp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9.jpg"/><Relationship Id="rId4" Type="http://schemas.openxmlformats.org/officeDocument/2006/relationships/image" Target="../media/image23.png"/><Relationship Id="rId9" Type="http://schemas.openxmlformats.org/officeDocument/2006/relationships/image" Target="../media/image26.jpg"/></Relationships>
</file>

<file path=ppt/slides/_rels/slide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6" name="Text Box 5"/>
          <p:cNvSpPr txBox="1">
            <a:spLocks noChangeArrowheads="1"/>
          </p:cNvSpPr>
          <p:nvPr/>
        </p:nvSpPr>
        <p:spPr bwMode="auto">
          <a:xfrm>
            <a:off x="179690" y="5787138"/>
            <a:ext cx="4876800" cy="872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lnSpc>
                <a:spcPts val="2300"/>
              </a:lnSpc>
              <a:spcBef>
                <a:spcPct val="50000"/>
              </a:spcBef>
            </a:pPr>
            <a:r>
              <a:rPr lang="en-US" altLang="ja-JP" dirty="0">
                <a:latin typeface="游ゴシック" panose="020B0400000000000000" pitchFamily="50" charset="-128"/>
              </a:rPr>
              <a:t>NPO</a:t>
            </a:r>
            <a:r>
              <a:rPr lang="ja-JP" altLang="en-US" dirty="0">
                <a:latin typeface="游ゴシック" panose="020B0400000000000000" pitchFamily="50" charset="-128"/>
              </a:rPr>
              <a:t>法人　三次科学技術教育協会　</a:t>
            </a:r>
          </a:p>
          <a:p>
            <a:pPr eaLnBrk="1" hangingPunct="1">
              <a:lnSpc>
                <a:spcPts val="2300"/>
              </a:lnSpc>
              <a:spcBef>
                <a:spcPct val="50000"/>
              </a:spcBef>
            </a:pPr>
            <a:r>
              <a:rPr lang="ja-JP" altLang="en-US" dirty="0">
                <a:latin typeface="游ゴシック" panose="020B0400000000000000" pitchFamily="50" charset="-128"/>
              </a:rPr>
              <a:t>理事　 　　　武村　精一</a:t>
            </a:r>
          </a:p>
        </p:txBody>
      </p:sp>
      <p:pic>
        <p:nvPicPr>
          <p:cNvPr id="5127" name="Picture 11" descr="C:\Users\stakemura\Desktop\MISTEEyokomakunno1kujirano1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8027" y="1510450"/>
            <a:ext cx="3131400" cy="556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5"/>
          <p:cNvSpPr txBox="1">
            <a:spLocks noChangeArrowheads="1"/>
          </p:cNvSpPr>
          <p:nvPr/>
        </p:nvSpPr>
        <p:spPr bwMode="auto">
          <a:xfrm>
            <a:off x="5535783" y="440852"/>
            <a:ext cx="43162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b="1" dirty="0">
                <a:latin typeface="游ゴシック" panose="020B0400000000000000" pitchFamily="50" charset="-128"/>
              </a:rPr>
              <a:t>MISTEE</a:t>
            </a:r>
            <a:r>
              <a:rPr lang="ja-JP" altLang="en-US" b="1" dirty="0">
                <a:latin typeface="游ゴシック" panose="020B0400000000000000" pitchFamily="50" charset="-128"/>
              </a:rPr>
              <a:t>のホームページ</a:t>
            </a:r>
          </a:p>
        </p:txBody>
      </p:sp>
      <p:sp>
        <p:nvSpPr>
          <p:cNvPr id="10" name="Rectangle 2"/>
          <p:cNvSpPr>
            <a:spLocks noChangeArrowheads="1"/>
          </p:cNvSpPr>
          <p:nvPr/>
        </p:nvSpPr>
        <p:spPr bwMode="gray">
          <a:xfrm>
            <a:off x="218953" y="6078315"/>
            <a:ext cx="3168352" cy="274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b="1" dirty="0">
                <a:latin typeface="游ゴシック" panose="020B0400000000000000" pitchFamily="50" charset="-128"/>
              </a:rPr>
              <a:t>り　じ　　　　　　　　　　たけ　むら　　せい　いち</a:t>
            </a:r>
            <a:r>
              <a:rPr lang="ja-JP" altLang="en-US" sz="1400" b="1" dirty="0">
                <a:latin typeface="游ゴシック" panose="020B0400000000000000" pitchFamily="50" charset="-128"/>
              </a:rPr>
              <a:t>　</a:t>
            </a:r>
          </a:p>
        </p:txBody>
      </p:sp>
      <p:sp>
        <p:nvSpPr>
          <p:cNvPr id="25" name="Text Box 5">
            <a:extLst>
              <a:ext uri="{FF2B5EF4-FFF2-40B4-BE49-F238E27FC236}">
                <a16:creationId xmlns:a16="http://schemas.microsoft.com/office/drawing/2014/main" id="{04B43290-5D4A-4E13-AEF4-1747F1947849}"/>
              </a:ext>
            </a:extLst>
          </p:cNvPr>
          <p:cNvSpPr txBox="1">
            <a:spLocks noChangeArrowheads="1"/>
          </p:cNvSpPr>
          <p:nvPr/>
        </p:nvSpPr>
        <p:spPr bwMode="auto">
          <a:xfrm>
            <a:off x="173512" y="3538390"/>
            <a:ext cx="517591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2000" b="1" dirty="0">
                <a:latin typeface="游ゴシック" panose="020B0400000000000000" pitchFamily="50" charset="-128"/>
              </a:rPr>
              <a:t>三次科学技術教育協会　</a:t>
            </a:r>
            <a:r>
              <a:rPr lang="en-US" altLang="ja-JP" sz="2000" b="1" dirty="0">
                <a:latin typeface="游ゴシック" panose="020B0400000000000000" pitchFamily="50" charset="-128"/>
              </a:rPr>
              <a:t>MISTEE</a:t>
            </a:r>
            <a:r>
              <a:rPr lang="ja-JP" altLang="en-US" sz="2000" b="1" dirty="0">
                <a:latin typeface="游ゴシック" panose="020B0400000000000000" pitchFamily="50" charset="-128"/>
              </a:rPr>
              <a:t>　ミスティー　とは科学や技術が好きな人，楽しみたい人，伝えたい人。クールでしかもホットなハートを持った人が集まった、サイエンス・ボランティア団体です</a:t>
            </a:r>
            <a:r>
              <a:rPr lang="ja-JP" altLang="en-US" sz="2000" dirty="0">
                <a:latin typeface="游ゴシック" panose="020B0400000000000000" pitchFamily="50" charset="-128"/>
              </a:rPr>
              <a:t>。</a:t>
            </a:r>
            <a:endParaRPr lang="en-US" altLang="ja-JP" sz="2000" b="1" dirty="0">
              <a:latin typeface="游ゴシック" panose="020B0400000000000000" pitchFamily="50" charset="-128"/>
            </a:endParaRPr>
          </a:p>
        </p:txBody>
      </p:sp>
      <p:sp>
        <p:nvSpPr>
          <p:cNvPr id="2" name="Text Box 5">
            <a:extLst>
              <a:ext uri="{FF2B5EF4-FFF2-40B4-BE49-F238E27FC236}">
                <a16:creationId xmlns:a16="http://schemas.microsoft.com/office/drawing/2014/main" id="{FA98C1EE-755B-4CE4-9A5D-48C40D9C317C}"/>
              </a:ext>
            </a:extLst>
          </p:cNvPr>
          <p:cNvSpPr txBox="1">
            <a:spLocks noChangeArrowheads="1"/>
          </p:cNvSpPr>
          <p:nvPr/>
        </p:nvSpPr>
        <p:spPr bwMode="auto">
          <a:xfrm>
            <a:off x="1174546" y="2899417"/>
            <a:ext cx="402751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3200" b="1" dirty="0">
                <a:latin typeface="游ゴシック" panose="020B0400000000000000" pitchFamily="50" charset="-128"/>
              </a:rPr>
              <a:t>M I S TE E</a:t>
            </a:r>
            <a:r>
              <a:rPr lang="ja-JP" altLang="en-US" sz="3200" b="1" dirty="0">
                <a:latin typeface="游ゴシック" panose="020B0400000000000000" pitchFamily="50" charset="-128"/>
              </a:rPr>
              <a:t>　</a:t>
            </a:r>
            <a:r>
              <a:rPr lang="ja-JP" altLang="en-US" b="1" dirty="0">
                <a:latin typeface="游ゴシック" panose="020B0400000000000000" pitchFamily="50" charset="-128"/>
              </a:rPr>
              <a:t>ミスティー</a:t>
            </a:r>
          </a:p>
        </p:txBody>
      </p:sp>
      <p:sp>
        <p:nvSpPr>
          <p:cNvPr id="14" name="Text Box 5">
            <a:extLst>
              <a:ext uri="{FF2B5EF4-FFF2-40B4-BE49-F238E27FC236}">
                <a16:creationId xmlns:a16="http://schemas.microsoft.com/office/drawing/2014/main" id="{616C5771-E243-4E45-92E4-03FE8172025E}"/>
              </a:ext>
            </a:extLst>
          </p:cNvPr>
          <p:cNvSpPr txBox="1">
            <a:spLocks noChangeArrowheads="1"/>
          </p:cNvSpPr>
          <p:nvPr/>
        </p:nvSpPr>
        <p:spPr bwMode="auto">
          <a:xfrm>
            <a:off x="64305" y="2387415"/>
            <a:ext cx="5677707" cy="387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lnSpc>
                <a:spcPts val="2300"/>
              </a:lnSpc>
              <a:spcBef>
                <a:spcPct val="50000"/>
              </a:spcBef>
            </a:pPr>
            <a:r>
              <a:rPr lang="en-US" altLang="ja-JP" sz="1600" b="1" i="0" dirty="0">
                <a:effectLst/>
                <a:latin typeface="Meiryo" panose="020B0604030504040204" pitchFamily="50" charset="-128"/>
                <a:ea typeface="Meiryo" panose="020B0604030504040204" pitchFamily="50" charset="-128"/>
              </a:rPr>
              <a:t>M</a:t>
            </a:r>
            <a:r>
              <a:rPr lang="en-US" altLang="ja-JP" sz="1600" b="0" i="0" dirty="0">
                <a:effectLst/>
                <a:latin typeface="Meiryo" panose="020B0604030504040204" pitchFamily="50" charset="-128"/>
                <a:ea typeface="Meiryo" panose="020B0604030504040204" pitchFamily="50" charset="-128"/>
              </a:rPr>
              <a:t>iyoshi</a:t>
            </a:r>
            <a:r>
              <a:rPr lang="en-US" altLang="ja-JP" sz="1600" b="1" i="0" dirty="0">
                <a:effectLst/>
                <a:latin typeface="Meiryo" panose="020B0604030504040204" pitchFamily="50" charset="-128"/>
                <a:ea typeface="Meiryo" panose="020B0604030504040204" pitchFamily="50" charset="-128"/>
              </a:rPr>
              <a:t> I</a:t>
            </a:r>
            <a:r>
              <a:rPr lang="en-US" altLang="ja-JP" sz="1600" b="0" i="0" dirty="0">
                <a:effectLst/>
                <a:latin typeface="Meiryo" panose="020B0604030504040204" pitchFamily="50" charset="-128"/>
                <a:ea typeface="Meiryo" panose="020B0604030504040204" pitchFamily="50" charset="-128"/>
              </a:rPr>
              <a:t>nstitute of </a:t>
            </a:r>
            <a:r>
              <a:rPr lang="en-US" altLang="ja-JP" sz="1600" b="1" i="0" dirty="0">
                <a:effectLst/>
                <a:latin typeface="Meiryo" panose="020B0604030504040204" pitchFamily="50" charset="-128"/>
                <a:ea typeface="Meiryo" panose="020B0604030504040204" pitchFamily="50" charset="-128"/>
              </a:rPr>
              <a:t>S</a:t>
            </a:r>
            <a:r>
              <a:rPr lang="en-US" altLang="ja-JP" sz="1600" b="0" i="0" dirty="0">
                <a:effectLst/>
                <a:latin typeface="Meiryo" panose="020B0604030504040204" pitchFamily="50" charset="-128"/>
                <a:ea typeface="Meiryo" panose="020B0604030504040204" pitchFamily="50" charset="-128"/>
              </a:rPr>
              <a:t>cience and</a:t>
            </a:r>
            <a:r>
              <a:rPr lang="en-US" altLang="ja-JP" sz="1600" b="1" i="0" dirty="0">
                <a:effectLst/>
                <a:latin typeface="Meiryo" panose="020B0604030504040204" pitchFamily="50" charset="-128"/>
                <a:ea typeface="Meiryo" panose="020B0604030504040204" pitchFamily="50" charset="-128"/>
              </a:rPr>
              <a:t> Te</a:t>
            </a:r>
            <a:r>
              <a:rPr lang="en-US" altLang="ja-JP" sz="1600" b="0" i="0" dirty="0">
                <a:effectLst/>
                <a:latin typeface="Meiryo" panose="020B0604030504040204" pitchFamily="50" charset="-128"/>
                <a:ea typeface="Meiryo" panose="020B0604030504040204" pitchFamily="50" charset="-128"/>
              </a:rPr>
              <a:t>chnology</a:t>
            </a:r>
            <a:r>
              <a:rPr lang="en-US" altLang="ja-JP" sz="1600" b="1" i="0" dirty="0">
                <a:effectLst/>
                <a:latin typeface="Meiryo" panose="020B0604030504040204" pitchFamily="50" charset="-128"/>
                <a:ea typeface="Meiryo" panose="020B0604030504040204" pitchFamily="50" charset="-128"/>
              </a:rPr>
              <a:t> E</a:t>
            </a:r>
            <a:r>
              <a:rPr lang="en-US" altLang="ja-JP" sz="1600" b="0" i="0" dirty="0">
                <a:effectLst/>
                <a:latin typeface="Meiryo" panose="020B0604030504040204" pitchFamily="50" charset="-128"/>
                <a:ea typeface="Meiryo" panose="020B0604030504040204" pitchFamily="50" charset="-128"/>
              </a:rPr>
              <a:t>ducation</a:t>
            </a:r>
            <a:endParaRPr lang="ja-JP" altLang="en-US" sz="2000" dirty="0">
              <a:latin typeface="游ゴシック" panose="020B0400000000000000" pitchFamily="50" charset="-128"/>
            </a:endParaRPr>
          </a:p>
        </p:txBody>
      </p:sp>
      <p:sp>
        <p:nvSpPr>
          <p:cNvPr id="16" name="四角形: 角を丸くする 15">
            <a:extLst>
              <a:ext uri="{FF2B5EF4-FFF2-40B4-BE49-F238E27FC236}">
                <a16:creationId xmlns:a16="http://schemas.microsoft.com/office/drawing/2014/main" id="{45C418BE-C22D-4474-B3B7-E3DF333777CB}"/>
              </a:ext>
            </a:extLst>
          </p:cNvPr>
          <p:cNvSpPr/>
          <p:nvPr/>
        </p:nvSpPr>
        <p:spPr>
          <a:xfrm>
            <a:off x="909191" y="2418940"/>
            <a:ext cx="179272" cy="264618"/>
          </a:xfrm>
          <a:prstGeom prst="roundRect">
            <a:avLst/>
          </a:prstGeom>
          <a:noFill/>
          <a:ln w="158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四角形: 角を丸くする 16">
            <a:extLst>
              <a:ext uri="{FF2B5EF4-FFF2-40B4-BE49-F238E27FC236}">
                <a16:creationId xmlns:a16="http://schemas.microsoft.com/office/drawing/2014/main" id="{6F5E8BD8-4174-4B6F-9007-2B2DB11DC4CC}"/>
              </a:ext>
            </a:extLst>
          </p:cNvPr>
          <p:cNvSpPr/>
          <p:nvPr/>
        </p:nvSpPr>
        <p:spPr>
          <a:xfrm>
            <a:off x="2128391" y="2412590"/>
            <a:ext cx="179272" cy="264618"/>
          </a:xfrm>
          <a:prstGeom prst="roundRect">
            <a:avLst/>
          </a:prstGeom>
          <a:noFill/>
          <a:ln w="158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四角形: 角を丸くする 17">
            <a:extLst>
              <a:ext uri="{FF2B5EF4-FFF2-40B4-BE49-F238E27FC236}">
                <a16:creationId xmlns:a16="http://schemas.microsoft.com/office/drawing/2014/main" id="{F4C04CFB-DF5A-4996-8360-D91F5D75710C}"/>
              </a:ext>
            </a:extLst>
          </p:cNvPr>
          <p:cNvSpPr/>
          <p:nvPr/>
        </p:nvSpPr>
        <p:spPr>
          <a:xfrm>
            <a:off x="3387305" y="2395221"/>
            <a:ext cx="264679" cy="264618"/>
          </a:xfrm>
          <a:prstGeom prst="roundRect">
            <a:avLst/>
          </a:prstGeom>
          <a:noFill/>
          <a:ln w="158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四角形: 角を丸くする 18">
            <a:extLst>
              <a:ext uri="{FF2B5EF4-FFF2-40B4-BE49-F238E27FC236}">
                <a16:creationId xmlns:a16="http://schemas.microsoft.com/office/drawing/2014/main" id="{5D14A3A8-44F9-41FF-BF13-104FAE5C84E7}"/>
              </a:ext>
            </a:extLst>
          </p:cNvPr>
          <p:cNvSpPr/>
          <p:nvPr/>
        </p:nvSpPr>
        <p:spPr>
          <a:xfrm>
            <a:off x="4593988" y="2395221"/>
            <a:ext cx="179272" cy="264618"/>
          </a:xfrm>
          <a:prstGeom prst="roundRect">
            <a:avLst/>
          </a:prstGeom>
          <a:noFill/>
          <a:ln w="158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四角形: 角を丸くする 19">
            <a:extLst>
              <a:ext uri="{FF2B5EF4-FFF2-40B4-BE49-F238E27FC236}">
                <a16:creationId xmlns:a16="http://schemas.microsoft.com/office/drawing/2014/main" id="{6CFAB862-53EF-4271-AA62-8B27AEF9B349}"/>
              </a:ext>
            </a:extLst>
          </p:cNvPr>
          <p:cNvSpPr/>
          <p:nvPr/>
        </p:nvSpPr>
        <p:spPr>
          <a:xfrm>
            <a:off x="148093" y="2412590"/>
            <a:ext cx="179272" cy="264618"/>
          </a:xfrm>
          <a:prstGeom prst="roundRect">
            <a:avLst/>
          </a:prstGeom>
          <a:noFill/>
          <a:ln w="158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Text Box 5">
            <a:extLst>
              <a:ext uri="{FF2B5EF4-FFF2-40B4-BE49-F238E27FC236}">
                <a16:creationId xmlns:a16="http://schemas.microsoft.com/office/drawing/2014/main" id="{51540D3D-146A-45D9-B3B0-F26E6BC487EA}"/>
              </a:ext>
            </a:extLst>
          </p:cNvPr>
          <p:cNvSpPr txBox="1">
            <a:spLocks noChangeArrowheads="1"/>
          </p:cNvSpPr>
          <p:nvPr/>
        </p:nvSpPr>
        <p:spPr bwMode="auto">
          <a:xfrm>
            <a:off x="359790" y="2156741"/>
            <a:ext cx="52900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1200" b="1" dirty="0">
                <a:latin typeface="游ゴシック" panose="020B0400000000000000" pitchFamily="50" charset="-128"/>
              </a:rPr>
              <a:t>三次　　　　協会　　　　　　　　科学　　　　　　　　　　技術　　　　　　　　教育</a:t>
            </a:r>
            <a:endParaRPr lang="en-US" altLang="ja-JP" sz="1200" b="1" dirty="0">
              <a:latin typeface="游ゴシック" panose="020B0400000000000000" pitchFamily="50" charset="-128"/>
            </a:endParaRPr>
          </a:p>
        </p:txBody>
      </p:sp>
      <p:cxnSp>
        <p:nvCxnSpPr>
          <p:cNvPr id="22" name="直線矢印コネクタ 21">
            <a:extLst>
              <a:ext uri="{FF2B5EF4-FFF2-40B4-BE49-F238E27FC236}">
                <a16:creationId xmlns:a16="http://schemas.microsoft.com/office/drawing/2014/main" id="{28637FE4-E61E-40CA-9BF9-329A336C2E6B}"/>
              </a:ext>
            </a:extLst>
          </p:cNvPr>
          <p:cNvCxnSpPr>
            <a:cxnSpLocks/>
          </p:cNvCxnSpPr>
          <p:nvPr/>
        </p:nvCxnSpPr>
        <p:spPr>
          <a:xfrm flipH="1" flipV="1">
            <a:off x="298214" y="2673318"/>
            <a:ext cx="1027853" cy="278958"/>
          </a:xfrm>
          <a:prstGeom prst="straightConnector1">
            <a:avLst/>
          </a:prstGeom>
          <a:ln w="952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6" name="四角形: 角を丸くする 25">
            <a:extLst>
              <a:ext uri="{FF2B5EF4-FFF2-40B4-BE49-F238E27FC236}">
                <a16:creationId xmlns:a16="http://schemas.microsoft.com/office/drawing/2014/main" id="{D6DFA1BC-AFC2-4BDA-826C-1431962BBD21}"/>
              </a:ext>
            </a:extLst>
          </p:cNvPr>
          <p:cNvSpPr/>
          <p:nvPr/>
        </p:nvSpPr>
        <p:spPr>
          <a:xfrm>
            <a:off x="1236430" y="2953615"/>
            <a:ext cx="455537" cy="415563"/>
          </a:xfrm>
          <a:prstGeom prst="roundRect">
            <a:avLst/>
          </a:prstGeom>
          <a:noFill/>
          <a:ln w="158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四角形: 角を丸くする 26">
            <a:extLst>
              <a:ext uri="{FF2B5EF4-FFF2-40B4-BE49-F238E27FC236}">
                <a16:creationId xmlns:a16="http://schemas.microsoft.com/office/drawing/2014/main" id="{FF9F2721-5AE9-48EF-8ADB-0B17A98AA307}"/>
              </a:ext>
            </a:extLst>
          </p:cNvPr>
          <p:cNvSpPr/>
          <p:nvPr/>
        </p:nvSpPr>
        <p:spPr>
          <a:xfrm>
            <a:off x="2387975" y="2953615"/>
            <a:ext cx="564007" cy="415563"/>
          </a:xfrm>
          <a:prstGeom prst="roundRect">
            <a:avLst/>
          </a:prstGeom>
          <a:noFill/>
          <a:ln w="158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四角形: 角を丸くする 27">
            <a:extLst>
              <a:ext uri="{FF2B5EF4-FFF2-40B4-BE49-F238E27FC236}">
                <a16:creationId xmlns:a16="http://schemas.microsoft.com/office/drawing/2014/main" id="{BC0F5C29-7CB0-4AB4-839D-5A4F7EFD22F9}"/>
              </a:ext>
            </a:extLst>
          </p:cNvPr>
          <p:cNvSpPr/>
          <p:nvPr/>
        </p:nvSpPr>
        <p:spPr>
          <a:xfrm>
            <a:off x="1733646" y="2953615"/>
            <a:ext cx="244446" cy="415563"/>
          </a:xfrm>
          <a:prstGeom prst="roundRect">
            <a:avLst/>
          </a:prstGeom>
          <a:noFill/>
          <a:ln w="158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四角形: 角を丸くする 28">
            <a:extLst>
              <a:ext uri="{FF2B5EF4-FFF2-40B4-BE49-F238E27FC236}">
                <a16:creationId xmlns:a16="http://schemas.microsoft.com/office/drawing/2014/main" id="{FFFF51BC-396F-4351-B4F7-61BB93D66176}"/>
              </a:ext>
            </a:extLst>
          </p:cNvPr>
          <p:cNvSpPr/>
          <p:nvPr/>
        </p:nvSpPr>
        <p:spPr>
          <a:xfrm>
            <a:off x="2032620" y="2953615"/>
            <a:ext cx="244446" cy="415563"/>
          </a:xfrm>
          <a:prstGeom prst="roundRect">
            <a:avLst/>
          </a:prstGeom>
          <a:noFill/>
          <a:ln w="158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四角形: 角を丸くする 29">
            <a:extLst>
              <a:ext uri="{FF2B5EF4-FFF2-40B4-BE49-F238E27FC236}">
                <a16:creationId xmlns:a16="http://schemas.microsoft.com/office/drawing/2014/main" id="{B9D071C3-6BBE-4745-A2E8-B7C052014272}"/>
              </a:ext>
            </a:extLst>
          </p:cNvPr>
          <p:cNvSpPr/>
          <p:nvPr/>
        </p:nvSpPr>
        <p:spPr>
          <a:xfrm>
            <a:off x="3035435" y="2953615"/>
            <a:ext cx="322561" cy="415563"/>
          </a:xfrm>
          <a:prstGeom prst="roundRect">
            <a:avLst/>
          </a:prstGeom>
          <a:noFill/>
          <a:ln w="158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1" name="直線矢印コネクタ 30">
            <a:extLst>
              <a:ext uri="{FF2B5EF4-FFF2-40B4-BE49-F238E27FC236}">
                <a16:creationId xmlns:a16="http://schemas.microsoft.com/office/drawing/2014/main" id="{505CEC00-833B-47A2-B87F-8B15334F7E70}"/>
              </a:ext>
            </a:extLst>
          </p:cNvPr>
          <p:cNvCxnSpPr>
            <a:cxnSpLocks/>
          </p:cNvCxnSpPr>
          <p:nvPr/>
        </p:nvCxnSpPr>
        <p:spPr>
          <a:xfrm flipH="1" flipV="1">
            <a:off x="1103012" y="2659840"/>
            <a:ext cx="701567" cy="292436"/>
          </a:xfrm>
          <a:prstGeom prst="straightConnector1">
            <a:avLst/>
          </a:prstGeom>
          <a:ln w="952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94B042C7-DFA5-42DB-8062-5FEA5DC5DE9D}"/>
              </a:ext>
            </a:extLst>
          </p:cNvPr>
          <p:cNvCxnSpPr>
            <a:cxnSpLocks/>
          </p:cNvCxnSpPr>
          <p:nvPr/>
        </p:nvCxnSpPr>
        <p:spPr>
          <a:xfrm flipV="1">
            <a:off x="2203519" y="2696467"/>
            <a:ext cx="0" cy="296793"/>
          </a:xfrm>
          <a:prstGeom prst="straightConnector1">
            <a:avLst/>
          </a:prstGeom>
          <a:ln w="952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直線矢印コネクタ 36">
            <a:extLst>
              <a:ext uri="{FF2B5EF4-FFF2-40B4-BE49-F238E27FC236}">
                <a16:creationId xmlns:a16="http://schemas.microsoft.com/office/drawing/2014/main" id="{76018F4F-C761-4DD7-97E3-0F7C5023752C}"/>
              </a:ext>
            </a:extLst>
          </p:cNvPr>
          <p:cNvCxnSpPr>
            <a:cxnSpLocks/>
          </p:cNvCxnSpPr>
          <p:nvPr/>
        </p:nvCxnSpPr>
        <p:spPr>
          <a:xfrm flipV="1">
            <a:off x="2682747" y="2659839"/>
            <a:ext cx="836897" cy="292438"/>
          </a:xfrm>
          <a:prstGeom prst="straightConnector1">
            <a:avLst/>
          </a:prstGeom>
          <a:ln w="952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a:extLst>
              <a:ext uri="{FF2B5EF4-FFF2-40B4-BE49-F238E27FC236}">
                <a16:creationId xmlns:a16="http://schemas.microsoft.com/office/drawing/2014/main" id="{5F481C1F-E82F-4D81-B3A6-0B88A1995692}"/>
              </a:ext>
            </a:extLst>
          </p:cNvPr>
          <p:cNvCxnSpPr>
            <a:cxnSpLocks/>
          </p:cNvCxnSpPr>
          <p:nvPr/>
        </p:nvCxnSpPr>
        <p:spPr>
          <a:xfrm flipV="1">
            <a:off x="3316639" y="2683558"/>
            <a:ext cx="1303179" cy="276525"/>
          </a:xfrm>
          <a:prstGeom prst="straightConnector1">
            <a:avLst/>
          </a:prstGeom>
          <a:ln w="952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2" name="Rectangle 2">
            <a:extLst>
              <a:ext uri="{FF2B5EF4-FFF2-40B4-BE49-F238E27FC236}">
                <a16:creationId xmlns:a16="http://schemas.microsoft.com/office/drawing/2014/main" id="{06D3932A-502B-4120-AB21-59499116478C}"/>
              </a:ext>
            </a:extLst>
          </p:cNvPr>
          <p:cNvSpPr>
            <a:spLocks noChangeArrowheads="1"/>
          </p:cNvSpPr>
          <p:nvPr/>
        </p:nvSpPr>
        <p:spPr bwMode="gray">
          <a:xfrm>
            <a:off x="148102" y="5525093"/>
            <a:ext cx="4951261" cy="36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200" b="1" dirty="0">
                <a:latin typeface="游ゴシック" panose="020B0400000000000000" pitchFamily="50" charset="-128"/>
              </a:rPr>
              <a:t>エヌ　ピー　オーほうじん　みよし　かがく　　ぎじゅつ　きょういく　きょうかい　</a:t>
            </a:r>
            <a:r>
              <a:rPr lang="ja-JP" altLang="en-US" sz="1400" b="1" dirty="0">
                <a:latin typeface="游ゴシック" panose="020B0400000000000000" pitchFamily="50" charset="-128"/>
              </a:rPr>
              <a:t>　</a:t>
            </a:r>
          </a:p>
        </p:txBody>
      </p:sp>
      <p:sp>
        <p:nvSpPr>
          <p:cNvPr id="33" name="Rectangle 2">
            <a:extLst>
              <a:ext uri="{FF2B5EF4-FFF2-40B4-BE49-F238E27FC236}">
                <a16:creationId xmlns:a16="http://schemas.microsoft.com/office/drawing/2014/main" id="{9D6F7FAF-0C8F-46A9-9239-EBA17D578817}"/>
              </a:ext>
            </a:extLst>
          </p:cNvPr>
          <p:cNvSpPr txBox="1">
            <a:spLocks noChangeArrowheads="1"/>
          </p:cNvSpPr>
          <p:nvPr/>
        </p:nvSpPr>
        <p:spPr bwMode="gray">
          <a:xfrm>
            <a:off x="-293652" y="-104196"/>
            <a:ext cx="8001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1"/>
                </a:solidFill>
                <a:latin typeface="游ゴシック" panose="020B0400000000000000" pitchFamily="50" charset="-128"/>
                <a:ea typeface="+mj-ea"/>
                <a:cs typeface="+mj-cs"/>
              </a:defRPr>
            </a:lvl1pPr>
            <a:lvl2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2pPr>
            <a:lvl3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3pPr>
            <a:lvl4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4pPr>
            <a:lvl5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5pPr>
            <a:lvl6pPr marL="457200" algn="l" rtl="0" fontAlgn="base">
              <a:spcBef>
                <a:spcPct val="0"/>
              </a:spcBef>
              <a:spcAft>
                <a:spcPct val="0"/>
              </a:spcAft>
              <a:defRPr kumimoji="1" sz="2800">
                <a:solidFill>
                  <a:schemeClr val="tx1"/>
                </a:solidFill>
                <a:latin typeface="Arial" pitchFamily="34" charset="0"/>
                <a:ea typeface="ＭＳ Ｐゴシック" pitchFamily="50" charset="-128"/>
              </a:defRPr>
            </a:lvl6pPr>
            <a:lvl7pPr marL="914400" algn="l" rtl="0" fontAlgn="base">
              <a:spcBef>
                <a:spcPct val="0"/>
              </a:spcBef>
              <a:spcAft>
                <a:spcPct val="0"/>
              </a:spcAft>
              <a:defRPr kumimoji="1" sz="2800">
                <a:solidFill>
                  <a:schemeClr val="tx1"/>
                </a:solidFill>
                <a:latin typeface="Arial" pitchFamily="34" charset="0"/>
                <a:ea typeface="ＭＳ Ｐゴシック" pitchFamily="50" charset="-128"/>
              </a:defRPr>
            </a:lvl7pPr>
            <a:lvl8pPr marL="1371600" algn="l" rtl="0" fontAlgn="base">
              <a:spcBef>
                <a:spcPct val="0"/>
              </a:spcBef>
              <a:spcAft>
                <a:spcPct val="0"/>
              </a:spcAft>
              <a:defRPr kumimoji="1" sz="2800">
                <a:solidFill>
                  <a:schemeClr val="tx1"/>
                </a:solidFill>
                <a:latin typeface="Arial" pitchFamily="34" charset="0"/>
                <a:ea typeface="ＭＳ Ｐゴシック" pitchFamily="50" charset="-128"/>
              </a:defRPr>
            </a:lvl8pPr>
            <a:lvl9pPr marL="1828800" algn="l" rtl="0" fontAlgn="base">
              <a:spcBef>
                <a:spcPct val="0"/>
              </a:spcBef>
              <a:spcAft>
                <a:spcPct val="0"/>
              </a:spcAft>
              <a:defRPr kumimoji="1" sz="2800">
                <a:solidFill>
                  <a:schemeClr val="tx1"/>
                </a:solidFill>
                <a:latin typeface="Arial" pitchFamily="34" charset="0"/>
                <a:ea typeface="ＭＳ Ｐゴシック" pitchFamily="50" charset="-128"/>
              </a:defRPr>
            </a:lvl9pPr>
          </a:lstStyle>
          <a:p>
            <a:pPr eaLnBrk="1" hangingPunct="1">
              <a:tabLst>
                <a:tab pos="1349375" algn="l"/>
              </a:tabLst>
            </a:pPr>
            <a:r>
              <a:rPr lang="ja-JP" altLang="en-US" sz="3600" b="1" kern="0" dirty="0">
                <a:latin typeface="ＭＳ Ｐゴシック" panose="020B0600070205080204" pitchFamily="50" charset="-128"/>
                <a:ea typeface="ＭＳ Ｐゴシック" panose="020B0600070205080204" pitchFamily="50" charset="-128"/>
              </a:rPr>
              <a:t>　</a:t>
            </a:r>
            <a:r>
              <a:rPr lang="ja-JP" altLang="en-US" sz="3200" b="1" kern="0" dirty="0">
                <a:latin typeface="ＭＳ Ｐゴシック" panose="020B0600070205080204" pitchFamily="50" charset="-128"/>
                <a:ea typeface="ＭＳ Ｐゴシック" panose="020B0600070205080204" pitchFamily="50" charset="-128"/>
              </a:rPr>
              <a:t>秋の星をみる会</a:t>
            </a:r>
            <a:endParaRPr lang="ja-JP" altLang="en-US" sz="3200" b="1" kern="0" dirty="0">
              <a:latin typeface="メイリオ" panose="020B0604030504040204" pitchFamily="50" charset="-128"/>
              <a:ea typeface="メイリオ" panose="020B0604030504040204" pitchFamily="50" charset="-128"/>
            </a:endParaRPr>
          </a:p>
        </p:txBody>
      </p:sp>
      <p:pic>
        <p:nvPicPr>
          <p:cNvPr id="36" name="図 35">
            <a:extLst>
              <a:ext uri="{FF2B5EF4-FFF2-40B4-BE49-F238E27FC236}">
                <a16:creationId xmlns:a16="http://schemas.microsoft.com/office/drawing/2014/main" id="{3AB3597D-E1AF-43FC-8DC8-90570E93676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986" t="16718" r="14357" b="23849"/>
          <a:stretch/>
        </p:blipFill>
        <p:spPr>
          <a:xfrm flipH="1">
            <a:off x="3444791" y="663163"/>
            <a:ext cx="1091993" cy="779996"/>
          </a:xfrm>
          <a:prstGeom prst="rect">
            <a:avLst/>
          </a:prstGeom>
        </p:spPr>
      </p:pic>
      <p:pic>
        <p:nvPicPr>
          <p:cNvPr id="40" name="図 39">
            <a:extLst>
              <a:ext uri="{FF2B5EF4-FFF2-40B4-BE49-F238E27FC236}">
                <a16:creationId xmlns:a16="http://schemas.microsoft.com/office/drawing/2014/main" id="{CB33D959-DEAA-45AB-AF80-0C001B7BF5F9}"/>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flipH="1">
            <a:off x="2293938" y="669044"/>
            <a:ext cx="1039995" cy="779996"/>
          </a:xfrm>
          <a:prstGeom prst="rect">
            <a:avLst/>
          </a:prstGeom>
        </p:spPr>
      </p:pic>
      <p:pic>
        <p:nvPicPr>
          <p:cNvPr id="41" name="図 40">
            <a:extLst>
              <a:ext uri="{FF2B5EF4-FFF2-40B4-BE49-F238E27FC236}">
                <a16:creationId xmlns:a16="http://schemas.microsoft.com/office/drawing/2014/main" id="{5039BB1D-C571-433C-9649-828F0699F194}"/>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flipH="1">
            <a:off x="4569431" y="671685"/>
            <a:ext cx="779996" cy="779996"/>
          </a:xfrm>
          <a:prstGeom prst="rect">
            <a:avLst/>
          </a:prstGeom>
        </p:spPr>
      </p:pic>
      <p:sp>
        <p:nvSpPr>
          <p:cNvPr id="42" name="テキスト ボックス 41">
            <a:extLst>
              <a:ext uri="{FF2B5EF4-FFF2-40B4-BE49-F238E27FC236}">
                <a16:creationId xmlns:a16="http://schemas.microsoft.com/office/drawing/2014/main" id="{BB4E499A-F967-4B5B-8AC0-E1BA6BBB4380}"/>
              </a:ext>
            </a:extLst>
          </p:cNvPr>
          <p:cNvSpPr txBox="1"/>
          <p:nvPr/>
        </p:nvSpPr>
        <p:spPr>
          <a:xfrm flipH="1">
            <a:off x="9543483" y="8080497"/>
            <a:ext cx="45719" cy="4801314"/>
          </a:xfrm>
          <a:prstGeom prst="rect">
            <a:avLst/>
          </a:prstGeom>
          <a:noFill/>
        </p:spPr>
        <p:txBody>
          <a:bodyPr wrap="square" rtlCol="0">
            <a:spAutoFit/>
          </a:bodyPr>
          <a:lstStyle/>
          <a:p>
            <a:r>
              <a:rPr lang="ja-JP" altLang="en-US" sz="900" dirty="0">
                <a:latin typeface="游ゴシック" panose="020B0400000000000000" pitchFamily="50" charset="-128"/>
                <a:hlinkClick r:id="rId8" tooltip="http://hikuso.blog54.fc2.com/blog-date-20091222.html"/>
              </a:rPr>
              <a:t>この写真</a:t>
            </a:r>
            <a:r>
              <a:rPr lang="ja-JP" altLang="en-US" sz="900" dirty="0">
                <a:latin typeface="游ゴシック" panose="020B0400000000000000" pitchFamily="50" charset="-128"/>
              </a:rPr>
              <a:t> の作成者 不明な作成者 は </a:t>
            </a:r>
            <a:r>
              <a:rPr lang="ja-JP" altLang="en-US" sz="900" dirty="0">
                <a:latin typeface="游ゴシック" panose="020B0400000000000000" pitchFamily="50" charset="-128"/>
                <a:hlinkClick r:id="rId9" tooltip="https://creativecommons.org/licenses/by/3.0/"/>
              </a:rPr>
              <a:t>CC BY</a:t>
            </a:r>
            <a:r>
              <a:rPr lang="ja-JP" altLang="en-US" sz="900" dirty="0">
                <a:latin typeface="游ゴシック" panose="020B0400000000000000" pitchFamily="50" charset="-128"/>
              </a:rPr>
              <a:t> のライセンスを許諾されています</a:t>
            </a:r>
          </a:p>
        </p:txBody>
      </p:sp>
      <p:pic>
        <p:nvPicPr>
          <p:cNvPr id="5" name="図 4" descr="道路を歩く人々&#10;&#10;低い精度で自動的に生成された説明">
            <a:extLst>
              <a:ext uri="{FF2B5EF4-FFF2-40B4-BE49-F238E27FC236}">
                <a16:creationId xmlns:a16="http://schemas.microsoft.com/office/drawing/2014/main" id="{F8D720CD-D065-A168-3F17-ED97B29383D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7478" y="683833"/>
            <a:ext cx="2032000" cy="1524000"/>
          </a:xfrm>
          <a:prstGeom prst="rect">
            <a:avLst/>
          </a:prstGeom>
        </p:spPr>
      </p:pic>
      <p:pic>
        <p:nvPicPr>
          <p:cNvPr id="6" name="図 5" descr="グラフィカル ユーザー インターフェイス&#10;&#10;自動的に生成された説明">
            <a:extLst>
              <a:ext uri="{FF2B5EF4-FFF2-40B4-BE49-F238E27FC236}">
                <a16:creationId xmlns:a16="http://schemas.microsoft.com/office/drawing/2014/main" id="{3BCCF692-FC42-996B-BBF7-0E55FAAB151B}"/>
              </a:ext>
            </a:extLst>
          </p:cNvPr>
          <p:cNvPicPr>
            <a:picLocks noChangeAspect="1"/>
          </p:cNvPicPr>
          <p:nvPr/>
        </p:nvPicPr>
        <p:blipFill rotWithShape="1">
          <a:blip r:embed="rId11">
            <a:extLst>
              <a:ext uri="{28A0092B-C50C-407E-A947-70E740481C1C}">
                <a14:useLocalDpi xmlns:a14="http://schemas.microsoft.com/office/drawing/2010/main" val="0"/>
              </a:ext>
            </a:extLst>
          </a:blip>
          <a:srcRect l="32255" t="9754" r="30526" b="6781"/>
          <a:stretch/>
        </p:blipFill>
        <p:spPr>
          <a:xfrm>
            <a:off x="5574854" y="871224"/>
            <a:ext cx="3560404" cy="4491126"/>
          </a:xfrm>
          <a:prstGeom prst="rect">
            <a:avLst/>
          </a:prstGeom>
        </p:spPr>
      </p:pic>
    </p:spTree>
    <p:extLst>
      <p:ext uri="{BB962C8B-B14F-4D97-AF65-F5344CB8AC3E}">
        <p14:creationId xmlns:p14="http://schemas.microsoft.com/office/powerpoint/2010/main" val="14583195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A561B-6EAB-79BF-D216-43C9EE9936D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C658F47-AC54-796F-C399-548246DE6EC7}"/>
              </a:ext>
            </a:extLst>
          </p:cNvPr>
          <p:cNvSpPr>
            <a:spLocks noGrp="1"/>
          </p:cNvSpPr>
          <p:nvPr>
            <p:ph type="ctrTitle"/>
          </p:nvPr>
        </p:nvSpPr>
        <p:spPr>
          <a:xfrm>
            <a:off x="341953" y="0"/>
            <a:ext cx="8460094" cy="720725"/>
          </a:xfrm>
        </p:spPr>
        <p:txBody>
          <a:bodyPr/>
          <a:lstStyle/>
          <a:p>
            <a:pPr algn="l"/>
            <a:r>
              <a:rPr kumimoji="1" lang="en-US" altLang="ja-JP" dirty="0">
                <a:latin typeface="ＭＳ Ｐゴシック" panose="020B0600070205080204" pitchFamily="50" charset="-128"/>
                <a:ea typeface="ＭＳ Ｐゴシック" panose="020B0600070205080204" pitchFamily="50" charset="-128"/>
              </a:rPr>
              <a:t>2025</a:t>
            </a:r>
            <a:r>
              <a:rPr kumimoji="1" lang="ja-JP" altLang="en-US" dirty="0">
                <a:latin typeface="ＭＳ Ｐゴシック" panose="020B0600070205080204" pitchFamily="50" charset="-128"/>
                <a:ea typeface="ＭＳ Ｐゴシック" panose="020B0600070205080204" pitchFamily="50" charset="-128"/>
              </a:rPr>
              <a:t>年</a:t>
            </a:r>
            <a:r>
              <a:rPr kumimoji="1" lang="en-US" altLang="ja-JP" dirty="0">
                <a:latin typeface="ＭＳ Ｐゴシック" panose="020B0600070205080204" pitchFamily="50" charset="-128"/>
                <a:ea typeface="ＭＳ Ｐゴシック" panose="020B0600070205080204" pitchFamily="50" charset="-128"/>
              </a:rPr>
              <a:t>11</a:t>
            </a:r>
            <a:r>
              <a:rPr kumimoji="1" lang="ja-JP" altLang="en-US" dirty="0">
                <a:latin typeface="ＭＳ Ｐゴシック" panose="020B0600070205080204" pitchFamily="50" charset="-128"/>
                <a:ea typeface="ＭＳ Ｐゴシック" panose="020B0600070205080204" pitchFamily="50" charset="-128"/>
              </a:rPr>
              <a:t>月</a:t>
            </a:r>
            <a:r>
              <a:rPr kumimoji="1" lang="en-US" altLang="ja-JP" dirty="0">
                <a:latin typeface="ＭＳ Ｐゴシック" panose="020B0600070205080204" pitchFamily="50" charset="-128"/>
                <a:ea typeface="ＭＳ Ｐゴシック" panose="020B0600070205080204" pitchFamily="50" charset="-128"/>
              </a:rPr>
              <a:t>1</a:t>
            </a:r>
            <a:r>
              <a:rPr kumimoji="1" lang="ja-JP" altLang="en-US" dirty="0">
                <a:latin typeface="ＭＳ Ｐゴシック" panose="020B0600070205080204" pitchFamily="50" charset="-128"/>
                <a:ea typeface="ＭＳ Ｐゴシック" panose="020B0600070205080204" pitchFamily="50" charset="-128"/>
              </a:rPr>
              <a:t>日の天文データ　　１　南</a:t>
            </a:r>
          </a:p>
        </p:txBody>
      </p:sp>
      <p:pic>
        <p:nvPicPr>
          <p:cNvPr id="4" name="図 3">
            <a:extLst>
              <a:ext uri="{FF2B5EF4-FFF2-40B4-BE49-F238E27FC236}">
                <a16:creationId xmlns:a16="http://schemas.microsoft.com/office/drawing/2014/main" id="{3A518F12-DECC-4083-6F27-489FBC1F940B}"/>
              </a:ext>
            </a:extLst>
          </p:cNvPr>
          <p:cNvPicPr>
            <a:picLocks noChangeAspect="1"/>
          </p:cNvPicPr>
          <p:nvPr/>
        </p:nvPicPr>
        <p:blipFill>
          <a:blip r:embed="rId3"/>
          <a:stretch>
            <a:fillRect/>
          </a:stretch>
        </p:blipFill>
        <p:spPr>
          <a:xfrm>
            <a:off x="0" y="765105"/>
            <a:ext cx="9144000" cy="5214651"/>
          </a:xfrm>
          <a:prstGeom prst="rect">
            <a:avLst/>
          </a:prstGeom>
        </p:spPr>
      </p:pic>
    </p:spTree>
    <p:extLst>
      <p:ext uri="{BB962C8B-B14F-4D97-AF65-F5344CB8AC3E}">
        <p14:creationId xmlns:p14="http://schemas.microsoft.com/office/powerpoint/2010/main" val="20070451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06B731-8FDB-4220-84A0-130DBD4F20AA}"/>
              </a:ext>
            </a:extLst>
          </p:cNvPr>
          <p:cNvSpPr>
            <a:spLocks noGrp="1"/>
          </p:cNvSpPr>
          <p:nvPr>
            <p:ph type="ctrTitle"/>
          </p:nvPr>
        </p:nvSpPr>
        <p:spPr>
          <a:xfrm>
            <a:off x="341953" y="0"/>
            <a:ext cx="8280092" cy="720725"/>
          </a:xfrm>
        </p:spPr>
        <p:txBody>
          <a:bodyPr/>
          <a:lstStyle/>
          <a:p>
            <a:pPr algn="l"/>
            <a:r>
              <a:rPr kumimoji="1" lang="en-US" altLang="ja-JP" dirty="0">
                <a:latin typeface="ＭＳ Ｐゴシック" panose="020B0600070205080204" pitchFamily="50" charset="-128"/>
                <a:ea typeface="ＭＳ Ｐゴシック" panose="020B0600070205080204" pitchFamily="50" charset="-128"/>
              </a:rPr>
              <a:t>2025</a:t>
            </a:r>
            <a:r>
              <a:rPr kumimoji="1" lang="ja-JP" altLang="en-US" dirty="0">
                <a:latin typeface="ＭＳ Ｐゴシック" panose="020B0600070205080204" pitchFamily="50" charset="-128"/>
                <a:ea typeface="ＭＳ Ｐゴシック" panose="020B0600070205080204" pitchFamily="50" charset="-128"/>
              </a:rPr>
              <a:t>年</a:t>
            </a:r>
            <a:r>
              <a:rPr kumimoji="1" lang="en-US" altLang="ja-JP" dirty="0">
                <a:latin typeface="ＭＳ Ｐゴシック" panose="020B0600070205080204" pitchFamily="50" charset="-128"/>
                <a:ea typeface="ＭＳ Ｐゴシック" panose="020B0600070205080204" pitchFamily="50" charset="-128"/>
              </a:rPr>
              <a:t>11</a:t>
            </a:r>
            <a:r>
              <a:rPr kumimoji="1" lang="ja-JP" altLang="en-US" dirty="0">
                <a:latin typeface="ＭＳ Ｐゴシック" panose="020B0600070205080204" pitchFamily="50" charset="-128"/>
                <a:ea typeface="ＭＳ Ｐゴシック" panose="020B0600070205080204" pitchFamily="50" charset="-128"/>
              </a:rPr>
              <a:t>月</a:t>
            </a:r>
            <a:r>
              <a:rPr kumimoji="1" lang="en-US" altLang="ja-JP" dirty="0">
                <a:latin typeface="ＭＳ Ｐゴシック" panose="020B0600070205080204" pitchFamily="50" charset="-128"/>
                <a:ea typeface="ＭＳ Ｐゴシック" panose="020B0600070205080204" pitchFamily="50" charset="-128"/>
              </a:rPr>
              <a:t>1</a:t>
            </a:r>
            <a:r>
              <a:rPr kumimoji="1" lang="ja-JP" altLang="en-US" dirty="0">
                <a:latin typeface="ＭＳ Ｐゴシック" panose="020B0600070205080204" pitchFamily="50" charset="-128"/>
                <a:ea typeface="ＭＳ Ｐゴシック" panose="020B0600070205080204" pitchFamily="50" charset="-128"/>
              </a:rPr>
              <a:t>日の天文データ　２　西</a:t>
            </a:r>
          </a:p>
        </p:txBody>
      </p:sp>
      <p:pic>
        <p:nvPicPr>
          <p:cNvPr id="8" name="図 7">
            <a:extLst>
              <a:ext uri="{FF2B5EF4-FFF2-40B4-BE49-F238E27FC236}">
                <a16:creationId xmlns:a16="http://schemas.microsoft.com/office/drawing/2014/main" id="{B7EF4328-A1D2-5B77-157C-BBA888E1919E}"/>
              </a:ext>
            </a:extLst>
          </p:cNvPr>
          <p:cNvPicPr>
            <a:picLocks noChangeAspect="1"/>
          </p:cNvPicPr>
          <p:nvPr/>
        </p:nvPicPr>
        <p:blipFill>
          <a:blip r:embed="rId3"/>
          <a:stretch>
            <a:fillRect/>
          </a:stretch>
        </p:blipFill>
        <p:spPr>
          <a:xfrm>
            <a:off x="23012" y="686703"/>
            <a:ext cx="9144000" cy="5351002"/>
          </a:xfrm>
          <a:prstGeom prst="rect">
            <a:avLst/>
          </a:prstGeom>
        </p:spPr>
      </p:pic>
    </p:spTree>
    <p:extLst>
      <p:ext uri="{BB962C8B-B14F-4D97-AF65-F5344CB8AC3E}">
        <p14:creationId xmlns:p14="http://schemas.microsoft.com/office/powerpoint/2010/main" val="33940836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ED76E5-D35B-C294-E5B9-3784B816DD1B}"/>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37298B6-9422-052A-DC40-CEE2423F080D}"/>
              </a:ext>
            </a:extLst>
          </p:cNvPr>
          <p:cNvSpPr>
            <a:spLocks noGrp="1"/>
          </p:cNvSpPr>
          <p:nvPr>
            <p:ph type="ctrTitle"/>
          </p:nvPr>
        </p:nvSpPr>
        <p:spPr>
          <a:xfrm>
            <a:off x="341953" y="0"/>
            <a:ext cx="8280092" cy="720725"/>
          </a:xfrm>
        </p:spPr>
        <p:txBody>
          <a:bodyPr/>
          <a:lstStyle/>
          <a:p>
            <a:pPr algn="l"/>
            <a:r>
              <a:rPr kumimoji="1" lang="en-US" altLang="ja-JP" dirty="0">
                <a:latin typeface="ＭＳ Ｐゴシック" panose="020B0600070205080204" pitchFamily="50" charset="-128"/>
                <a:ea typeface="ＭＳ Ｐゴシック" panose="020B0600070205080204" pitchFamily="50" charset="-128"/>
              </a:rPr>
              <a:t>2025</a:t>
            </a:r>
            <a:r>
              <a:rPr kumimoji="1" lang="ja-JP" altLang="en-US" dirty="0">
                <a:latin typeface="ＭＳ Ｐゴシック" panose="020B0600070205080204" pitchFamily="50" charset="-128"/>
                <a:ea typeface="ＭＳ Ｐゴシック" panose="020B0600070205080204" pitchFamily="50" charset="-128"/>
              </a:rPr>
              <a:t>年</a:t>
            </a:r>
            <a:r>
              <a:rPr kumimoji="1" lang="en-US" altLang="ja-JP" dirty="0">
                <a:latin typeface="ＭＳ Ｐゴシック" panose="020B0600070205080204" pitchFamily="50" charset="-128"/>
                <a:ea typeface="ＭＳ Ｐゴシック" panose="020B0600070205080204" pitchFamily="50" charset="-128"/>
              </a:rPr>
              <a:t>11</a:t>
            </a:r>
            <a:r>
              <a:rPr kumimoji="1" lang="ja-JP" altLang="en-US" dirty="0">
                <a:latin typeface="ＭＳ Ｐゴシック" panose="020B0600070205080204" pitchFamily="50" charset="-128"/>
                <a:ea typeface="ＭＳ Ｐゴシック" panose="020B0600070205080204" pitchFamily="50" charset="-128"/>
              </a:rPr>
              <a:t>月</a:t>
            </a:r>
            <a:r>
              <a:rPr kumimoji="1" lang="en-US" altLang="ja-JP" dirty="0">
                <a:latin typeface="ＭＳ Ｐゴシック" panose="020B0600070205080204" pitchFamily="50" charset="-128"/>
                <a:ea typeface="ＭＳ Ｐゴシック" panose="020B0600070205080204" pitchFamily="50" charset="-128"/>
              </a:rPr>
              <a:t>1</a:t>
            </a:r>
            <a:r>
              <a:rPr kumimoji="1" lang="ja-JP" altLang="en-US" dirty="0">
                <a:latin typeface="ＭＳ Ｐゴシック" panose="020B0600070205080204" pitchFamily="50" charset="-128"/>
                <a:ea typeface="ＭＳ Ｐゴシック" panose="020B0600070205080204" pitchFamily="50" charset="-128"/>
              </a:rPr>
              <a:t>日の天文データ　３　東</a:t>
            </a:r>
          </a:p>
        </p:txBody>
      </p:sp>
      <p:pic>
        <p:nvPicPr>
          <p:cNvPr id="4" name="図 3">
            <a:extLst>
              <a:ext uri="{FF2B5EF4-FFF2-40B4-BE49-F238E27FC236}">
                <a16:creationId xmlns:a16="http://schemas.microsoft.com/office/drawing/2014/main" id="{268A81A8-6167-E966-5D56-84D7E14331CF}"/>
              </a:ext>
            </a:extLst>
          </p:cNvPr>
          <p:cNvPicPr>
            <a:picLocks noChangeAspect="1"/>
          </p:cNvPicPr>
          <p:nvPr/>
        </p:nvPicPr>
        <p:blipFill>
          <a:blip r:embed="rId3"/>
          <a:stretch>
            <a:fillRect/>
          </a:stretch>
        </p:blipFill>
        <p:spPr>
          <a:xfrm>
            <a:off x="0" y="832214"/>
            <a:ext cx="9144000" cy="5193571"/>
          </a:xfrm>
          <a:prstGeom prst="rect">
            <a:avLst/>
          </a:prstGeom>
        </p:spPr>
      </p:pic>
    </p:spTree>
    <p:extLst>
      <p:ext uri="{BB962C8B-B14F-4D97-AF65-F5344CB8AC3E}">
        <p14:creationId xmlns:p14="http://schemas.microsoft.com/office/powerpoint/2010/main" val="776750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12899-6EBF-4E71-7912-7AE1604874A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29013F32-BAC1-2ED7-CDE7-35687357973B}"/>
              </a:ext>
            </a:extLst>
          </p:cNvPr>
          <p:cNvSpPr>
            <a:spLocks noGrp="1"/>
          </p:cNvSpPr>
          <p:nvPr>
            <p:ph type="ctrTitle"/>
          </p:nvPr>
        </p:nvSpPr>
        <p:spPr>
          <a:xfrm>
            <a:off x="341953" y="0"/>
            <a:ext cx="8280092" cy="720725"/>
          </a:xfrm>
        </p:spPr>
        <p:txBody>
          <a:bodyPr/>
          <a:lstStyle/>
          <a:p>
            <a:pPr algn="l"/>
            <a:r>
              <a:rPr kumimoji="1" lang="en-US" altLang="ja-JP" dirty="0">
                <a:latin typeface="ＭＳ Ｐゴシック" panose="020B0600070205080204" pitchFamily="50" charset="-128"/>
                <a:ea typeface="ＭＳ Ｐゴシック" panose="020B0600070205080204" pitchFamily="50" charset="-128"/>
              </a:rPr>
              <a:t>2025</a:t>
            </a:r>
            <a:r>
              <a:rPr kumimoji="1" lang="ja-JP" altLang="en-US" dirty="0">
                <a:latin typeface="ＭＳ Ｐゴシック" panose="020B0600070205080204" pitchFamily="50" charset="-128"/>
                <a:ea typeface="ＭＳ Ｐゴシック" panose="020B0600070205080204" pitchFamily="50" charset="-128"/>
              </a:rPr>
              <a:t>年</a:t>
            </a:r>
            <a:r>
              <a:rPr kumimoji="1" lang="en-US" altLang="ja-JP" dirty="0">
                <a:latin typeface="ＭＳ Ｐゴシック" panose="020B0600070205080204" pitchFamily="50" charset="-128"/>
                <a:ea typeface="ＭＳ Ｐゴシック" panose="020B0600070205080204" pitchFamily="50" charset="-128"/>
              </a:rPr>
              <a:t>11</a:t>
            </a:r>
            <a:r>
              <a:rPr kumimoji="1" lang="ja-JP" altLang="en-US" dirty="0">
                <a:latin typeface="ＭＳ Ｐゴシック" panose="020B0600070205080204" pitchFamily="50" charset="-128"/>
                <a:ea typeface="ＭＳ Ｐゴシック" panose="020B0600070205080204" pitchFamily="50" charset="-128"/>
              </a:rPr>
              <a:t>月</a:t>
            </a:r>
            <a:r>
              <a:rPr kumimoji="1" lang="en-US" altLang="ja-JP" dirty="0">
                <a:latin typeface="ＭＳ Ｐゴシック" panose="020B0600070205080204" pitchFamily="50" charset="-128"/>
                <a:ea typeface="ＭＳ Ｐゴシック" panose="020B0600070205080204" pitchFamily="50" charset="-128"/>
              </a:rPr>
              <a:t>1</a:t>
            </a:r>
            <a:r>
              <a:rPr kumimoji="1" lang="ja-JP" altLang="en-US" dirty="0">
                <a:latin typeface="ＭＳ Ｐゴシック" panose="020B0600070205080204" pitchFamily="50" charset="-128"/>
                <a:ea typeface="ＭＳ Ｐゴシック" panose="020B0600070205080204" pitchFamily="50" charset="-128"/>
              </a:rPr>
              <a:t>日の天文データ　４　北</a:t>
            </a:r>
          </a:p>
        </p:txBody>
      </p:sp>
      <p:pic>
        <p:nvPicPr>
          <p:cNvPr id="6" name="図 5">
            <a:extLst>
              <a:ext uri="{FF2B5EF4-FFF2-40B4-BE49-F238E27FC236}">
                <a16:creationId xmlns:a16="http://schemas.microsoft.com/office/drawing/2014/main" id="{60C40323-5B67-5CE2-3BE7-1F6BA3044818}"/>
              </a:ext>
            </a:extLst>
          </p:cNvPr>
          <p:cNvPicPr>
            <a:picLocks noChangeAspect="1"/>
          </p:cNvPicPr>
          <p:nvPr/>
        </p:nvPicPr>
        <p:blipFill>
          <a:blip r:embed="rId3"/>
          <a:stretch>
            <a:fillRect/>
          </a:stretch>
        </p:blipFill>
        <p:spPr>
          <a:xfrm>
            <a:off x="26051" y="707297"/>
            <a:ext cx="9144000" cy="5268642"/>
          </a:xfrm>
          <a:prstGeom prst="rect">
            <a:avLst/>
          </a:prstGeom>
        </p:spPr>
      </p:pic>
    </p:spTree>
    <p:extLst>
      <p:ext uri="{BB962C8B-B14F-4D97-AF65-F5344CB8AC3E}">
        <p14:creationId xmlns:p14="http://schemas.microsoft.com/office/powerpoint/2010/main" val="41310607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4A080-59FD-C6B7-8A02-DCD83B4A38D8}"/>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F22EAB72-3A52-517A-64D9-449A0C743C75}"/>
              </a:ext>
            </a:extLst>
          </p:cNvPr>
          <p:cNvSpPr>
            <a:spLocks noGrp="1"/>
          </p:cNvSpPr>
          <p:nvPr>
            <p:ph type="ctrTitle"/>
          </p:nvPr>
        </p:nvSpPr>
        <p:spPr>
          <a:xfrm>
            <a:off x="0" y="8603"/>
            <a:ext cx="7772400" cy="720725"/>
          </a:xfrm>
        </p:spPr>
        <p:txBody>
          <a:bodyPr/>
          <a:lstStyle/>
          <a:p>
            <a:pPr algn="l"/>
            <a:r>
              <a:rPr kumimoji="1" lang="ja-JP" altLang="en-US" dirty="0"/>
              <a:t>３．宇宙の話　</a:t>
            </a:r>
            <a:r>
              <a:rPr kumimoji="1" lang="ja-JP" altLang="en-US" sz="2400" dirty="0"/>
              <a:t>地上からの高さ</a:t>
            </a:r>
          </a:p>
        </p:txBody>
      </p:sp>
      <p:pic>
        <p:nvPicPr>
          <p:cNvPr id="5" name="図 4" descr="ダイアグラム, 設計図&#10;&#10;AI 生成コンテンツは誤りを含む可能性があります。">
            <a:extLst>
              <a:ext uri="{FF2B5EF4-FFF2-40B4-BE49-F238E27FC236}">
                <a16:creationId xmlns:a16="http://schemas.microsoft.com/office/drawing/2014/main" id="{9ED474A5-F767-294A-4D04-FA6EC3263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370" y="751874"/>
            <a:ext cx="6570355" cy="5917162"/>
          </a:xfrm>
          <a:prstGeom prst="rect">
            <a:avLst/>
          </a:prstGeom>
        </p:spPr>
      </p:pic>
      <p:sp>
        <p:nvSpPr>
          <p:cNvPr id="3" name="Text Box 5">
            <a:extLst>
              <a:ext uri="{FF2B5EF4-FFF2-40B4-BE49-F238E27FC236}">
                <a16:creationId xmlns:a16="http://schemas.microsoft.com/office/drawing/2014/main" id="{388E8292-CCD1-B3F6-9FAA-16A8F3164CD8}"/>
              </a:ext>
            </a:extLst>
          </p:cNvPr>
          <p:cNvSpPr txBox="1">
            <a:spLocks noChangeArrowheads="1"/>
          </p:cNvSpPr>
          <p:nvPr/>
        </p:nvSpPr>
        <p:spPr bwMode="auto">
          <a:xfrm>
            <a:off x="6410871" y="729328"/>
            <a:ext cx="2610029" cy="707886"/>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2000" dirty="0">
                <a:latin typeface="メイリオ" panose="020B0604030504040204" pitchFamily="50" charset="-128"/>
                <a:ea typeface="メイリオ" panose="020B0604030504040204" pitchFamily="50" charset="-128"/>
              </a:rPr>
              <a:t>静止衛星軌道　</a:t>
            </a:r>
            <a:r>
              <a:rPr lang="en-US" altLang="ja-JP" sz="2000" dirty="0">
                <a:latin typeface="メイリオ" panose="020B0604030504040204" pitchFamily="50" charset="-128"/>
                <a:ea typeface="メイリオ" panose="020B0604030504040204" pitchFamily="50" charset="-128"/>
              </a:rPr>
              <a:t>36000</a:t>
            </a:r>
            <a:r>
              <a:rPr lang="ja-JP" altLang="en-US" sz="2000" dirty="0">
                <a:latin typeface="メイリオ" panose="020B0604030504040204" pitchFamily="50" charset="-128"/>
                <a:ea typeface="メイリオ" panose="020B0604030504040204" pitchFamily="50" charset="-128"/>
              </a:rPr>
              <a:t>㎞</a:t>
            </a:r>
            <a:endParaRPr lang="en-US" altLang="ja-JP" sz="1800" dirty="0">
              <a:latin typeface="メイリオ" panose="020B0604030504040204" pitchFamily="50" charset="-128"/>
              <a:ea typeface="メイリオ" panose="020B0604030504040204" pitchFamily="50" charset="-128"/>
            </a:endParaRPr>
          </a:p>
        </p:txBody>
      </p:sp>
      <p:sp>
        <p:nvSpPr>
          <p:cNvPr id="4" name="Text Box 5">
            <a:extLst>
              <a:ext uri="{FF2B5EF4-FFF2-40B4-BE49-F238E27FC236}">
                <a16:creationId xmlns:a16="http://schemas.microsoft.com/office/drawing/2014/main" id="{FE36D86B-1061-751B-7FFC-04D38ACAB510}"/>
              </a:ext>
            </a:extLst>
          </p:cNvPr>
          <p:cNvSpPr txBox="1">
            <a:spLocks noChangeArrowheads="1"/>
          </p:cNvSpPr>
          <p:nvPr/>
        </p:nvSpPr>
        <p:spPr bwMode="auto">
          <a:xfrm>
            <a:off x="6467385" y="2449714"/>
            <a:ext cx="2610029" cy="338554"/>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1600" dirty="0">
                <a:latin typeface="メイリオ" panose="020B0604030504040204" pitchFamily="50" charset="-128"/>
                <a:ea typeface="メイリオ" panose="020B0604030504040204" pitchFamily="50" charset="-128"/>
              </a:rPr>
              <a:t>ISS</a:t>
            </a:r>
            <a:r>
              <a:rPr lang="ja-JP" altLang="en-US" sz="1600" dirty="0">
                <a:latin typeface="メイリオ" panose="020B0604030504040204" pitchFamily="50" charset="-128"/>
                <a:ea typeface="メイリオ" panose="020B0604030504040204" pitchFamily="50" charset="-128"/>
              </a:rPr>
              <a:t>　約</a:t>
            </a:r>
            <a:r>
              <a:rPr lang="en-US" altLang="ja-JP" sz="1600" dirty="0">
                <a:latin typeface="メイリオ" panose="020B0604030504040204" pitchFamily="50" charset="-128"/>
                <a:ea typeface="メイリオ" panose="020B0604030504040204" pitchFamily="50" charset="-128"/>
              </a:rPr>
              <a:t>400</a:t>
            </a:r>
            <a:r>
              <a:rPr lang="ja-JP" altLang="en-US" sz="1600" dirty="0">
                <a:latin typeface="メイリオ" panose="020B0604030504040204" pitchFamily="50" charset="-128"/>
                <a:ea typeface="メイリオ" panose="020B0604030504040204" pitchFamily="50" charset="-128"/>
              </a:rPr>
              <a:t>㎞</a:t>
            </a:r>
            <a:endParaRPr lang="en-US" altLang="ja-JP" sz="1600" dirty="0">
              <a:latin typeface="メイリオ" panose="020B0604030504040204" pitchFamily="50" charset="-128"/>
              <a:ea typeface="メイリオ" panose="020B0604030504040204" pitchFamily="50" charset="-128"/>
            </a:endParaRPr>
          </a:p>
        </p:txBody>
      </p:sp>
      <p:cxnSp>
        <p:nvCxnSpPr>
          <p:cNvPr id="6" name="直線矢印コネクタ 5">
            <a:extLst>
              <a:ext uri="{FF2B5EF4-FFF2-40B4-BE49-F238E27FC236}">
                <a16:creationId xmlns:a16="http://schemas.microsoft.com/office/drawing/2014/main" id="{4FBCB33E-7C2F-93E4-154D-88632A14DD68}"/>
              </a:ext>
            </a:extLst>
          </p:cNvPr>
          <p:cNvCxnSpPr>
            <a:cxnSpLocks/>
          </p:cNvCxnSpPr>
          <p:nvPr/>
        </p:nvCxnSpPr>
        <p:spPr>
          <a:xfrm flipH="1">
            <a:off x="5472010" y="998973"/>
            <a:ext cx="938861" cy="0"/>
          </a:xfrm>
          <a:prstGeom prst="straightConnector1">
            <a:avLst/>
          </a:prstGeom>
          <a:ln w="317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a:extLst>
              <a:ext uri="{FF2B5EF4-FFF2-40B4-BE49-F238E27FC236}">
                <a16:creationId xmlns:a16="http://schemas.microsoft.com/office/drawing/2014/main" id="{EA4C66D4-62FD-767B-7F31-DA5BA61CD711}"/>
              </a:ext>
            </a:extLst>
          </p:cNvPr>
          <p:cNvCxnSpPr>
            <a:cxnSpLocks/>
          </p:cNvCxnSpPr>
          <p:nvPr/>
        </p:nvCxnSpPr>
        <p:spPr>
          <a:xfrm flipH="1">
            <a:off x="3832694" y="2618991"/>
            <a:ext cx="2578177" cy="0"/>
          </a:xfrm>
          <a:prstGeom prst="straightConnector1">
            <a:avLst/>
          </a:prstGeom>
          <a:ln w="31750">
            <a:solidFill>
              <a:schemeClr val="accent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055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00628-CB18-9581-F40D-7B71370D2B43}"/>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6A7727C-D7BA-23A2-7558-BA753AB7D39E}"/>
              </a:ext>
            </a:extLst>
          </p:cNvPr>
          <p:cNvSpPr>
            <a:spLocks noGrp="1"/>
          </p:cNvSpPr>
          <p:nvPr>
            <p:ph type="ctrTitle"/>
          </p:nvPr>
        </p:nvSpPr>
        <p:spPr>
          <a:xfrm>
            <a:off x="791820" y="116621"/>
            <a:ext cx="6832549" cy="674821"/>
          </a:xfrm>
        </p:spPr>
        <p:txBody>
          <a:bodyPr/>
          <a:lstStyle/>
          <a:p>
            <a:pPr algn="l"/>
            <a:r>
              <a:rPr lang="en-US" altLang="ja-JP" sz="2400" b="1" dirty="0"/>
              <a:t>H3</a:t>
            </a:r>
            <a:r>
              <a:rPr lang="ja-JP" altLang="en-US" sz="2400" b="1" dirty="0"/>
              <a:t>ロケット</a:t>
            </a:r>
            <a:r>
              <a:rPr lang="en-US" altLang="ja-JP" sz="2400" b="1" dirty="0"/>
              <a:t>7</a:t>
            </a:r>
            <a:r>
              <a:rPr lang="ja-JP" altLang="en-US" sz="2400" b="1" dirty="0"/>
              <a:t>号機による新型宇宙ステーション補給機</a:t>
            </a:r>
            <a:r>
              <a:rPr lang="en-US" altLang="ja-JP" sz="2400" b="1" dirty="0"/>
              <a:t>1</a:t>
            </a:r>
            <a:r>
              <a:rPr lang="ja-JP" altLang="en-US" sz="2400" b="1" dirty="0"/>
              <a:t>号機（</a:t>
            </a:r>
            <a:r>
              <a:rPr lang="en-US" altLang="ja-JP" sz="2400" b="1" dirty="0"/>
              <a:t>HTV-X1</a:t>
            </a:r>
            <a:r>
              <a:rPr lang="ja-JP" altLang="en-US" sz="2400" b="1" dirty="0"/>
              <a:t>）の 打上げ</a:t>
            </a:r>
            <a:endParaRPr kumimoji="1" lang="ja-JP" altLang="en-US" sz="2400" dirty="0">
              <a:latin typeface="ＭＳ Ｐゴシック" panose="020B0600070205080204" pitchFamily="50" charset="-128"/>
              <a:ea typeface="ＭＳ Ｐゴシック" panose="020B0600070205080204" pitchFamily="50" charset="-128"/>
            </a:endParaRPr>
          </a:p>
        </p:txBody>
      </p:sp>
      <p:pic>
        <p:nvPicPr>
          <p:cNvPr id="4" name="図 3">
            <a:extLst>
              <a:ext uri="{FF2B5EF4-FFF2-40B4-BE49-F238E27FC236}">
                <a16:creationId xmlns:a16="http://schemas.microsoft.com/office/drawing/2014/main" id="{656A0CCB-2D5A-147B-E08D-DABA7ABAB8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0862" y="4517345"/>
            <a:ext cx="3250829" cy="2167219"/>
          </a:xfrm>
          <a:prstGeom prst="rect">
            <a:avLst/>
          </a:prstGeom>
        </p:spPr>
      </p:pic>
      <p:pic>
        <p:nvPicPr>
          <p:cNvPr id="6" name="図 5">
            <a:extLst>
              <a:ext uri="{FF2B5EF4-FFF2-40B4-BE49-F238E27FC236}">
                <a16:creationId xmlns:a16="http://schemas.microsoft.com/office/drawing/2014/main" id="{C61C6834-A83C-CF0A-48FA-32CD16F4E4F7}"/>
              </a:ext>
            </a:extLst>
          </p:cNvPr>
          <p:cNvPicPr>
            <a:picLocks noChangeAspect="1"/>
          </p:cNvPicPr>
          <p:nvPr/>
        </p:nvPicPr>
        <p:blipFill>
          <a:blip r:embed="rId4" cstate="print">
            <a:extLst>
              <a:ext uri="{28A0092B-C50C-407E-A947-70E740481C1C}">
                <a14:useLocalDpi xmlns:a14="http://schemas.microsoft.com/office/drawing/2010/main" val="0"/>
              </a:ext>
            </a:extLst>
          </a:blip>
          <a:srcRect r="29221"/>
          <a:stretch>
            <a:fillRect/>
          </a:stretch>
        </p:blipFill>
        <p:spPr>
          <a:xfrm>
            <a:off x="172309" y="4517345"/>
            <a:ext cx="5299701" cy="1547445"/>
          </a:xfrm>
          <a:prstGeom prst="rect">
            <a:avLst/>
          </a:prstGeom>
        </p:spPr>
      </p:pic>
      <p:pic>
        <p:nvPicPr>
          <p:cNvPr id="10" name="図 9">
            <a:extLst>
              <a:ext uri="{FF2B5EF4-FFF2-40B4-BE49-F238E27FC236}">
                <a16:creationId xmlns:a16="http://schemas.microsoft.com/office/drawing/2014/main" id="{755188CE-D078-DC41-9F7C-5A1F571E71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8932" y="791443"/>
            <a:ext cx="2295767" cy="3447568"/>
          </a:xfrm>
          <a:prstGeom prst="rect">
            <a:avLst/>
          </a:prstGeom>
        </p:spPr>
      </p:pic>
      <p:pic>
        <p:nvPicPr>
          <p:cNvPr id="12" name="図 11">
            <a:extLst>
              <a:ext uri="{FF2B5EF4-FFF2-40B4-BE49-F238E27FC236}">
                <a16:creationId xmlns:a16="http://schemas.microsoft.com/office/drawing/2014/main" id="{52109402-25B5-DCEE-6E06-A09A52EE9E9E}"/>
              </a:ext>
            </a:extLst>
          </p:cNvPr>
          <p:cNvPicPr>
            <a:picLocks noChangeAspect="1"/>
          </p:cNvPicPr>
          <p:nvPr/>
        </p:nvPicPr>
        <p:blipFill>
          <a:blip r:embed="rId6">
            <a:extLst>
              <a:ext uri="{28A0092B-C50C-407E-A947-70E740481C1C}">
                <a14:useLocalDpi xmlns:a14="http://schemas.microsoft.com/office/drawing/2010/main" val="0"/>
              </a:ext>
            </a:extLst>
          </a:blip>
          <a:srcRect l="24101" t="18135" r="35566" b="-435"/>
          <a:stretch>
            <a:fillRect/>
          </a:stretch>
        </p:blipFill>
        <p:spPr>
          <a:xfrm>
            <a:off x="5125053" y="782820"/>
            <a:ext cx="2534919" cy="3456190"/>
          </a:xfrm>
          <a:prstGeom prst="rect">
            <a:avLst/>
          </a:prstGeom>
        </p:spPr>
      </p:pic>
      <p:pic>
        <p:nvPicPr>
          <p:cNvPr id="14" name="図 13">
            <a:extLst>
              <a:ext uri="{FF2B5EF4-FFF2-40B4-BE49-F238E27FC236}">
                <a16:creationId xmlns:a16="http://schemas.microsoft.com/office/drawing/2014/main" id="{A70F6DF4-3FFD-8C7F-0801-32595A03D9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7005" y="791442"/>
            <a:ext cx="2298379" cy="3447568"/>
          </a:xfrm>
          <a:prstGeom prst="rect">
            <a:avLst/>
          </a:prstGeom>
        </p:spPr>
      </p:pic>
    </p:spTree>
    <p:extLst>
      <p:ext uri="{BB962C8B-B14F-4D97-AF65-F5344CB8AC3E}">
        <p14:creationId xmlns:p14="http://schemas.microsoft.com/office/powerpoint/2010/main" val="31166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B846E-2A5E-28E3-15FE-C4646484B65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6ECC0636-ECDB-C928-8D98-7878CB0B2C19}"/>
              </a:ext>
            </a:extLst>
          </p:cNvPr>
          <p:cNvSpPr>
            <a:spLocks noGrp="1"/>
          </p:cNvSpPr>
          <p:nvPr>
            <p:ph type="ctrTitle"/>
          </p:nvPr>
        </p:nvSpPr>
        <p:spPr>
          <a:xfrm>
            <a:off x="341953" y="0"/>
            <a:ext cx="7772400" cy="720725"/>
          </a:xfrm>
        </p:spPr>
        <p:txBody>
          <a:bodyPr/>
          <a:lstStyle/>
          <a:p>
            <a:pPr algn="l"/>
            <a:r>
              <a:rPr lang="ja-JP" altLang="en-US" dirty="0"/>
              <a:t>宇宙に届けた日本の生鮮食品</a:t>
            </a:r>
            <a:endParaRPr kumimoji="1" lang="ja-JP" altLang="en-US" dirty="0">
              <a:latin typeface="ＭＳ Ｐゴシック" panose="020B0600070205080204" pitchFamily="50" charset="-128"/>
              <a:ea typeface="ＭＳ Ｐゴシック" panose="020B0600070205080204" pitchFamily="50" charset="-128"/>
            </a:endParaRPr>
          </a:p>
        </p:txBody>
      </p:sp>
      <p:pic>
        <p:nvPicPr>
          <p:cNvPr id="6" name="図 5">
            <a:extLst>
              <a:ext uri="{FF2B5EF4-FFF2-40B4-BE49-F238E27FC236}">
                <a16:creationId xmlns:a16="http://schemas.microsoft.com/office/drawing/2014/main" id="{ED01FB23-3D61-7F2D-C5C2-DE206D5E04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51" y="720726"/>
            <a:ext cx="2847399" cy="1898266"/>
          </a:xfrm>
          <a:prstGeom prst="rect">
            <a:avLst/>
          </a:prstGeom>
        </p:spPr>
      </p:pic>
      <p:pic>
        <p:nvPicPr>
          <p:cNvPr id="9" name="図 8">
            <a:extLst>
              <a:ext uri="{FF2B5EF4-FFF2-40B4-BE49-F238E27FC236}">
                <a16:creationId xmlns:a16="http://schemas.microsoft.com/office/drawing/2014/main" id="{BAA02DC3-AC93-7D64-0D8C-A72EE52A4A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3177" y="720725"/>
            <a:ext cx="2847401" cy="1898267"/>
          </a:xfrm>
          <a:prstGeom prst="rect">
            <a:avLst/>
          </a:prstGeom>
        </p:spPr>
      </p:pic>
      <p:sp>
        <p:nvSpPr>
          <p:cNvPr id="10" name="Text Box 5">
            <a:extLst>
              <a:ext uri="{FF2B5EF4-FFF2-40B4-BE49-F238E27FC236}">
                <a16:creationId xmlns:a16="http://schemas.microsoft.com/office/drawing/2014/main" id="{82D76276-BF86-2B0D-2770-38D4FCA5BA52}"/>
              </a:ext>
            </a:extLst>
          </p:cNvPr>
          <p:cNvSpPr txBox="1">
            <a:spLocks noChangeArrowheads="1"/>
          </p:cNvSpPr>
          <p:nvPr/>
        </p:nvSpPr>
        <p:spPr bwMode="auto">
          <a:xfrm>
            <a:off x="3169747" y="2715740"/>
            <a:ext cx="2662267" cy="830997"/>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dirty="0"/>
              <a:t>リンゴ（ふじ）（生産地：青森県）</a:t>
            </a:r>
            <a:endParaRPr lang="en-US" altLang="ja-JP" sz="2000" dirty="0">
              <a:latin typeface="メイリオ" panose="020B0604030504040204" pitchFamily="50" charset="-128"/>
              <a:ea typeface="メイリオ" panose="020B0604030504040204" pitchFamily="50" charset="-128"/>
            </a:endParaRPr>
          </a:p>
        </p:txBody>
      </p:sp>
      <p:sp>
        <p:nvSpPr>
          <p:cNvPr id="11" name="Text Box 5">
            <a:extLst>
              <a:ext uri="{FF2B5EF4-FFF2-40B4-BE49-F238E27FC236}">
                <a16:creationId xmlns:a16="http://schemas.microsoft.com/office/drawing/2014/main" id="{B7A85023-FCE0-E9E3-A6E3-6A07E5A43F5B}"/>
              </a:ext>
            </a:extLst>
          </p:cNvPr>
          <p:cNvSpPr txBox="1">
            <a:spLocks noChangeArrowheads="1"/>
          </p:cNvSpPr>
          <p:nvPr/>
        </p:nvSpPr>
        <p:spPr bwMode="auto">
          <a:xfrm>
            <a:off x="108801" y="2756924"/>
            <a:ext cx="2847399" cy="830997"/>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dirty="0"/>
              <a:t>レモン（生産地：愛媛県）</a:t>
            </a:r>
            <a:endParaRPr lang="en-US" altLang="ja-JP" sz="2000" dirty="0">
              <a:latin typeface="メイリオ" panose="020B0604030504040204" pitchFamily="50" charset="-128"/>
              <a:ea typeface="メイリオ" panose="020B0604030504040204" pitchFamily="50" charset="-128"/>
            </a:endParaRPr>
          </a:p>
        </p:txBody>
      </p:sp>
      <p:pic>
        <p:nvPicPr>
          <p:cNvPr id="15" name="図 14">
            <a:extLst>
              <a:ext uri="{FF2B5EF4-FFF2-40B4-BE49-F238E27FC236}">
                <a16:creationId xmlns:a16="http://schemas.microsoft.com/office/drawing/2014/main" id="{DF8BEB82-1EEE-EDD0-B2A1-7B41703790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8087" y="719583"/>
            <a:ext cx="2847401" cy="1898267"/>
          </a:xfrm>
          <a:prstGeom prst="rect">
            <a:avLst/>
          </a:prstGeom>
        </p:spPr>
      </p:pic>
      <p:sp>
        <p:nvSpPr>
          <p:cNvPr id="17" name="Text Box 5">
            <a:extLst>
              <a:ext uri="{FF2B5EF4-FFF2-40B4-BE49-F238E27FC236}">
                <a16:creationId xmlns:a16="http://schemas.microsoft.com/office/drawing/2014/main" id="{5FE40510-1C0D-0021-C51C-66097ADF4446}"/>
              </a:ext>
            </a:extLst>
          </p:cNvPr>
          <p:cNvSpPr txBox="1">
            <a:spLocks noChangeArrowheads="1"/>
          </p:cNvSpPr>
          <p:nvPr/>
        </p:nvSpPr>
        <p:spPr bwMode="auto">
          <a:xfrm>
            <a:off x="6045561" y="2726922"/>
            <a:ext cx="2847399" cy="830997"/>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dirty="0"/>
              <a:t>温州みかん（生産地：愛媛県）</a:t>
            </a:r>
            <a:endParaRPr lang="en-US" altLang="ja-JP" sz="2000" dirty="0">
              <a:latin typeface="メイリオ" panose="020B0604030504040204" pitchFamily="50" charset="-128"/>
              <a:ea typeface="メイリオ" panose="020B0604030504040204" pitchFamily="50" charset="-128"/>
            </a:endParaRPr>
          </a:p>
        </p:txBody>
      </p:sp>
      <p:pic>
        <p:nvPicPr>
          <p:cNvPr id="19" name="図 18">
            <a:extLst>
              <a:ext uri="{FF2B5EF4-FFF2-40B4-BE49-F238E27FC236}">
                <a16:creationId xmlns:a16="http://schemas.microsoft.com/office/drawing/2014/main" id="{3CC13E78-6F32-5FF3-C41F-8E1E6E405D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1951" y="3725854"/>
            <a:ext cx="2847399" cy="1898266"/>
          </a:xfrm>
          <a:prstGeom prst="rect">
            <a:avLst/>
          </a:prstGeom>
        </p:spPr>
      </p:pic>
      <p:sp>
        <p:nvSpPr>
          <p:cNvPr id="20" name="Text Box 5">
            <a:extLst>
              <a:ext uri="{FF2B5EF4-FFF2-40B4-BE49-F238E27FC236}">
                <a16:creationId xmlns:a16="http://schemas.microsoft.com/office/drawing/2014/main" id="{0B0A52C2-1FD8-C558-7C4F-9D991599C3C3}"/>
              </a:ext>
            </a:extLst>
          </p:cNvPr>
          <p:cNvSpPr txBox="1">
            <a:spLocks noChangeArrowheads="1"/>
          </p:cNvSpPr>
          <p:nvPr/>
        </p:nvSpPr>
        <p:spPr bwMode="auto">
          <a:xfrm>
            <a:off x="139126" y="5866639"/>
            <a:ext cx="2847399" cy="830997"/>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dirty="0"/>
              <a:t>オーロラブラック（生産地：岡山県）</a:t>
            </a:r>
            <a:endParaRPr lang="en-US" altLang="ja-JP" sz="2000" dirty="0">
              <a:latin typeface="メイリオ" panose="020B0604030504040204" pitchFamily="50" charset="-128"/>
              <a:ea typeface="メイリオ" panose="020B0604030504040204" pitchFamily="50" charset="-128"/>
            </a:endParaRPr>
          </a:p>
        </p:txBody>
      </p:sp>
      <p:pic>
        <p:nvPicPr>
          <p:cNvPr id="22" name="図 21">
            <a:extLst>
              <a:ext uri="{FF2B5EF4-FFF2-40B4-BE49-F238E27FC236}">
                <a16:creationId xmlns:a16="http://schemas.microsoft.com/office/drawing/2014/main" id="{C58CFC8C-D459-0A1F-650D-0C7BD216F7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34652" y="3725854"/>
            <a:ext cx="2847399" cy="1898266"/>
          </a:xfrm>
          <a:prstGeom prst="rect">
            <a:avLst/>
          </a:prstGeom>
        </p:spPr>
      </p:pic>
      <p:sp>
        <p:nvSpPr>
          <p:cNvPr id="23" name="Text Box 5">
            <a:extLst>
              <a:ext uri="{FF2B5EF4-FFF2-40B4-BE49-F238E27FC236}">
                <a16:creationId xmlns:a16="http://schemas.microsoft.com/office/drawing/2014/main" id="{7448E264-487C-5697-0460-362480898E57}"/>
              </a:ext>
            </a:extLst>
          </p:cNvPr>
          <p:cNvSpPr txBox="1">
            <a:spLocks noChangeArrowheads="1"/>
          </p:cNvSpPr>
          <p:nvPr/>
        </p:nvSpPr>
        <p:spPr bwMode="auto">
          <a:xfrm>
            <a:off x="6162743" y="5781542"/>
            <a:ext cx="2847399" cy="830997"/>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dirty="0"/>
              <a:t>玉ねぎ（生産地：北海道）</a:t>
            </a:r>
            <a:endParaRPr lang="en-US" altLang="ja-JP" sz="2000" dirty="0">
              <a:latin typeface="メイリオ" panose="020B0604030504040204" pitchFamily="50" charset="-128"/>
              <a:ea typeface="メイリオ" panose="020B0604030504040204" pitchFamily="50" charset="-128"/>
            </a:endParaRPr>
          </a:p>
        </p:txBody>
      </p:sp>
      <p:pic>
        <p:nvPicPr>
          <p:cNvPr id="25" name="図 24">
            <a:extLst>
              <a:ext uri="{FF2B5EF4-FFF2-40B4-BE49-F238E27FC236}">
                <a16:creationId xmlns:a16="http://schemas.microsoft.com/office/drawing/2014/main" id="{814EAE83-3E1C-3B3B-E854-529585DFB7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24151" y="3725854"/>
            <a:ext cx="2847399" cy="1903833"/>
          </a:xfrm>
          <a:prstGeom prst="rect">
            <a:avLst/>
          </a:prstGeom>
        </p:spPr>
      </p:pic>
      <p:sp>
        <p:nvSpPr>
          <p:cNvPr id="26" name="Text Box 5">
            <a:extLst>
              <a:ext uri="{FF2B5EF4-FFF2-40B4-BE49-F238E27FC236}">
                <a16:creationId xmlns:a16="http://schemas.microsoft.com/office/drawing/2014/main" id="{687B55AA-628A-C996-5FFB-CF2D611588DD}"/>
              </a:ext>
            </a:extLst>
          </p:cNvPr>
          <p:cNvSpPr txBox="1">
            <a:spLocks noChangeArrowheads="1"/>
          </p:cNvSpPr>
          <p:nvPr/>
        </p:nvSpPr>
        <p:spPr bwMode="auto">
          <a:xfrm>
            <a:off x="3224150" y="5833091"/>
            <a:ext cx="2847399" cy="830997"/>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dirty="0"/>
              <a:t>キウイフルーツ（生産地：群馬県）</a:t>
            </a:r>
            <a:endParaRPr lang="en-US" altLang="ja-JP" sz="2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945073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7" grpId="0" animBg="1"/>
      <p:bldP spid="20" grpId="0" animBg="1"/>
      <p:bldP spid="23" grpId="0" animBg="1"/>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19A91D-A536-0696-30A9-3AE8059A5FB4}"/>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042DBED6-0ABA-1869-8568-1CA4EC24E227}"/>
              </a:ext>
            </a:extLst>
          </p:cNvPr>
          <p:cNvSpPr>
            <a:spLocks noGrp="1"/>
          </p:cNvSpPr>
          <p:nvPr>
            <p:ph type="ctrTitle"/>
          </p:nvPr>
        </p:nvSpPr>
        <p:spPr>
          <a:xfrm>
            <a:off x="341953" y="0"/>
            <a:ext cx="7772400" cy="720725"/>
          </a:xfrm>
        </p:spPr>
        <p:txBody>
          <a:bodyPr/>
          <a:lstStyle/>
          <a:p>
            <a:pPr algn="l"/>
            <a:r>
              <a:rPr lang="ja-JP" altLang="en-US" dirty="0">
                <a:latin typeface="ＭＳ Ｐゴシック" panose="020B0600070205080204" pitchFamily="50" charset="-128"/>
                <a:ea typeface="ＭＳ Ｐゴシック" panose="020B0600070205080204" pitchFamily="50" charset="-128"/>
              </a:rPr>
              <a:t>生鮮食品の目的など</a:t>
            </a:r>
            <a:endParaRPr kumimoji="1" lang="ja-JP" altLang="en-US" dirty="0">
              <a:latin typeface="ＭＳ Ｐゴシック" panose="020B0600070205080204" pitchFamily="50" charset="-128"/>
              <a:ea typeface="ＭＳ Ｐゴシック" panose="020B0600070205080204" pitchFamily="50" charset="-128"/>
            </a:endParaRPr>
          </a:p>
        </p:txBody>
      </p:sp>
      <p:pic>
        <p:nvPicPr>
          <p:cNvPr id="4" name="図 3">
            <a:extLst>
              <a:ext uri="{FF2B5EF4-FFF2-40B4-BE49-F238E27FC236}">
                <a16:creationId xmlns:a16="http://schemas.microsoft.com/office/drawing/2014/main" id="{CDE783CD-EABD-9131-B52A-351AFA6ACB32}"/>
              </a:ext>
            </a:extLst>
          </p:cNvPr>
          <p:cNvPicPr>
            <a:picLocks noChangeAspect="1"/>
          </p:cNvPicPr>
          <p:nvPr/>
        </p:nvPicPr>
        <p:blipFill>
          <a:blip r:embed="rId3">
            <a:extLst>
              <a:ext uri="{28A0092B-C50C-407E-A947-70E740481C1C}">
                <a14:useLocalDpi xmlns:a14="http://schemas.microsoft.com/office/drawing/2010/main" val="0"/>
              </a:ext>
            </a:extLst>
          </a:blip>
          <a:srcRect l="2552" t="11419" r="5069" b="16020"/>
          <a:stretch>
            <a:fillRect/>
          </a:stretch>
        </p:blipFill>
        <p:spPr>
          <a:xfrm>
            <a:off x="29276" y="776869"/>
            <a:ext cx="8978723" cy="2562130"/>
          </a:xfrm>
          <a:prstGeom prst="rect">
            <a:avLst/>
          </a:prstGeom>
        </p:spPr>
      </p:pic>
      <p:sp>
        <p:nvSpPr>
          <p:cNvPr id="5" name="Text Box 5">
            <a:extLst>
              <a:ext uri="{FF2B5EF4-FFF2-40B4-BE49-F238E27FC236}">
                <a16:creationId xmlns:a16="http://schemas.microsoft.com/office/drawing/2014/main" id="{4F8C5B00-9E11-7EDA-284A-8E6D5CB58B3A}"/>
              </a:ext>
            </a:extLst>
          </p:cNvPr>
          <p:cNvSpPr txBox="1">
            <a:spLocks noChangeArrowheads="1"/>
          </p:cNvSpPr>
          <p:nvPr/>
        </p:nvSpPr>
        <p:spPr bwMode="auto">
          <a:xfrm>
            <a:off x="141668" y="3490935"/>
            <a:ext cx="6330643" cy="461665"/>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dirty="0"/>
              <a:t>１．長期宇宙滞在による様々なストレスを減らす</a:t>
            </a:r>
            <a:endParaRPr lang="en-US" altLang="ja-JP" sz="2000" dirty="0">
              <a:latin typeface="メイリオ" panose="020B0604030504040204" pitchFamily="50" charset="-128"/>
              <a:ea typeface="メイリオ" panose="020B0604030504040204" pitchFamily="50" charset="-128"/>
            </a:endParaRPr>
          </a:p>
        </p:txBody>
      </p:sp>
      <p:sp>
        <p:nvSpPr>
          <p:cNvPr id="6" name="Text Box 5">
            <a:extLst>
              <a:ext uri="{FF2B5EF4-FFF2-40B4-BE49-F238E27FC236}">
                <a16:creationId xmlns:a16="http://schemas.microsoft.com/office/drawing/2014/main" id="{61743F58-07C1-80FB-E0E8-EF1135C38985}"/>
              </a:ext>
            </a:extLst>
          </p:cNvPr>
          <p:cNvSpPr txBox="1">
            <a:spLocks noChangeArrowheads="1"/>
          </p:cNvSpPr>
          <p:nvPr/>
        </p:nvSpPr>
        <p:spPr bwMode="auto">
          <a:xfrm>
            <a:off x="161951" y="4050147"/>
            <a:ext cx="6330643" cy="461665"/>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dirty="0"/>
              <a:t>2</a:t>
            </a:r>
            <a:r>
              <a:rPr lang="ja-JP" altLang="en-US" dirty="0"/>
              <a:t>．“食”のテーマを通じて宇宙の活動を広める</a:t>
            </a:r>
            <a:endParaRPr lang="en-US" altLang="ja-JP" sz="2000" dirty="0">
              <a:latin typeface="メイリオ" panose="020B0604030504040204" pitchFamily="50" charset="-128"/>
              <a:ea typeface="メイリオ" panose="020B0604030504040204" pitchFamily="50" charset="-128"/>
            </a:endParaRPr>
          </a:p>
        </p:txBody>
      </p:sp>
      <p:sp>
        <p:nvSpPr>
          <p:cNvPr id="7" name="Text Box 5">
            <a:extLst>
              <a:ext uri="{FF2B5EF4-FFF2-40B4-BE49-F238E27FC236}">
                <a16:creationId xmlns:a16="http://schemas.microsoft.com/office/drawing/2014/main" id="{CBD787FF-1E44-77AE-403F-0F1E56E575B8}"/>
              </a:ext>
            </a:extLst>
          </p:cNvPr>
          <p:cNvSpPr txBox="1">
            <a:spLocks noChangeArrowheads="1"/>
          </p:cNvSpPr>
          <p:nvPr/>
        </p:nvSpPr>
        <p:spPr bwMode="auto">
          <a:xfrm>
            <a:off x="161951" y="4739289"/>
            <a:ext cx="6344971" cy="1846659"/>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dirty="0"/>
              <a:t>3</a:t>
            </a:r>
            <a:r>
              <a:rPr lang="ja-JP" altLang="en-US" dirty="0"/>
              <a:t>．選定方法の工夫</a:t>
            </a:r>
            <a:endParaRPr lang="en-US" altLang="ja-JP" dirty="0"/>
          </a:p>
          <a:p>
            <a:pPr eaLnBrk="1" hangingPunct="1">
              <a:spcBef>
                <a:spcPct val="50000"/>
              </a:spcBef>
            </a:pPr>
            <a:r>
              <a:rPr lang="ja-JP" altLang="en-US" sz="2000" dirty="0">
                <a:latin typeface="メイリオ" panose="020B0604030504040204" pitchFamily="50" charset="-128"/>
                <a:ea typeface="メイリオ" panose="020B0604030504040204" pitchFamily="50" charset="-128"/>
              </a:rPr>
              <a:t>（</a:t>
            </a:r>
            <a:r>
              <a:rPr lang="en-US" altLang="ja-JP" sz="2000" dirty="0">
                <a:latin typeface="メイリオ" panose="020B0604030504040204" pitchFamily="50" charset="-128"/>
                <a:ea typeface="メイリオ" panose="020B0604030504040204" pitchFamily="50" charset="-128"/>
              </a:rPr>
              <a:t>1</a:t>
            </a:r>
            <a:r>
              <a:rPr lang="ja-JP" altLang="en-US" sz="2000" dirty="0">
                <a:latin typeface="メイリオ" panose="020B0604030504040204" pitchFamily="50" charset="-128"/>
                <a:ea typeface="メイリオ" panose="020B0604030504040204" pitchFamily="50" charset="-128"/>
              </a:rPr>
              <a:t>）果汁の飛散がない</a:t>
            </a:r>
            <a:endParaRPr lang="en-US" altLang="ja-JP" sz="2000" dirty="0">
              <a:latin typeface="メイリオ" panose="020B0604030504040204" pitchFamily="50" charset="-128"/>
              <a:ea typeface="メイリオ" panose="020B0604030504040204" pitchFamily="50" charset="-128"/>
            </a:endParaRPr>
          </a:p>
          <a:p>
            <a:pPr eaLnBrk="1" hangingPunct="1">
              <a:spcBef>
                <a:spcPct val="50000"/>
              </a:spcBef>
            </a:pPr>
            <a:r>
              <a:rPr lang="ja-JP" altLang="en-US" sz="2000" dirty="0">
                <a:latin typeface="メイリオ" panose="020B0604030504040204" pitchFamily="50" charset="-128"/>
                <a:ea typeface="メイリオ" panose="020B0604030504040204" pitchFamily="50" charset="-128"/>
              </a:rPr>
              <a:t>（</a:t>
            </a:r>
            <a:r>
              <a:rPr lang="en-US" altLang="ja-JP" sz="2000" dirty="0">
                <a:latin typeface="メイリオ" panose="020B0604030504040204" pitchFamily="50" charset="-128"/>
                <a:ea typeface="メイリオ" panose="020B0604030504040204" pitchFamily="50" charset="-128"/>
              </a:rPr>
              <a:t>2</a:t>
            </a:r>
            <a:r>
              <a:rPr lang="ja-JP" altLang="en-US" sz="2000" dirty="0">
                <a:latin typeface="メイリオ" panose="020B0604030504040204" pitchFamily="50" charset="-128"/>
                <a:ea typeface="メイリオ" panose="020B0604030504040204" pitchFamily="50" charset="-128"/>
              </a:rPr>
              <a:t>）食後の食品の残渣（残り）が少ない</a:t>
            </a:r>
            <a:endParaRPr lang="en-US" altLang="ja-JP" sz="2000" dirty="0">
              <a:latin typeface="メイリオ" panose="020B0604030504040204" pitchFamily="50" charset="-128"/>
              <a:ea typeface="メイリオ" panose="020B0604030504040204" pitchFamily="50" charset="-128"/>
            </a:endParaRPr>
          </a:p>
          <a:p>
            <a:pPr eaLnBrk="1" hangingPunct="1">
              <a:spcBef>
                <a:spcPct val="50000"/>
              </a:spcBef>
            </a:pPr>
            <a:r>
              <a:rPr lang="ja-JP" altLang="en-US" sz="2000" dirty="0">
                <a:latin typeface="メイリオ" panose="020B0604030504040204" pitchFamily="50" charset="-128"/>
                <a:ea typeface="メイリオ" panose="020B0604030504040204" pitchFamily="50" charset="-128"/>
              </a:rPr>
              <a:t>（</a:t>
            </a:r>
            <a:r>
              <a:rPr lang="en-US" altLang="ja-JP" sz="2000" dirty="0">
                <a:latin typeface="メイリオ" panose="020B0604030504040204" pitchFamily="50" charset="-128"/>
                <a:ea typeface="メイリオ" panose="020B0604030504040204" pitchFamily="50" charset="-128"/>
              </a:rPr>
              <a:t>3</a:t>
            </a:r>
            <a:r>
              <a:rPr lang="ja-JP" altLang="en-US" sz="2000" dirty="0">
                <a:latin typeface="メイリオ" panose="020B0604030504040204" pitchFamily="50" charset="-128"/>
                <a:ea typeface="メイリオ" panose="020B0604030504040204" pitchFamily="50" charset="-128"/>
              </a:rPr>
              <a:t>）基準以下の菌になっている</a:t>
            </a:r>
            <a:endParaRPr lang="en-US" altLang="ja-JP" sz="2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948433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06B731-8FDB-4220-84A0-130DBD4F20AA}"/>
              </a:ext>
            </a:extLst>
          </p:cNvPr>
          <p:cNvSpPr>
            <a:spLocks noGrp="1"/>
          </p:cNvSpPr>
          <p:nvPr>
            <p:ph type="ctrTitle"/>
          </p:nvPr>
        </p:nvSpPr>
        <p:spPr>
          <a:xfrm>
            <a:off x="161950" y="0"/>
            <a:ext cx="8941415" cy="720725"/>
          </a:xfrm>
        </p:spPr>
        <p:txBody>
          <a:bodyPr/>
          <a:lstStyle/>
          <a:p>
            <a:pPr algn="l"/>
            <a:r>
              <a:rPr kumimoji="1" lang="ja-JP" altLang="en-US" dirty="0"/>
              <a:t>４．太陽系　</a:t>
            </a:r>
            <a:r>
              <a:rPr kumimoji="1" lang="ja-JP" altLang="en-US" sz="2800" dirty="0"/>
              <a:t>惑星などの距離と大きさ</a:t>
            </a:r>
          </a:p>
        </p:txBody>
      </p:sp>
      <p:pic>
        <p:nvPicPr>
          <p:cNvPr id="5" name="図 4">
            <a:extLst>
              <a:ext uri="{FF2B5EF4-FFF2-40B4-BE49-F238E27FC236}">
                <a16:creationId xmlns:a16="http://schemas.microsoft.com/office/drawing/2014/main" id="{4FCEFDF2-BCF2-EC37-9686-634A2650F7B4}"/>
              </a:ext>
            </a:extLst>
          </p:cNvPr>
          <p:cNvPicPr>
            <a:picLocks noChangeAspect="1"/>
          </p:cNvPicPr>
          <p:nvPr/>
        </p:nvPicPr>
        <p:blipFill>
          <a:blip r:embed="rId3"/>
          <a:stretch>
            <a:fillRect/>
          </a:stretch>
        </p:blipFill>
        <p:spPr>
          <a:xfrm>
            <a:off x="40635" y="748784"/>
            <a:ext cx="3420038" cy="794370"/>
          </a:xfrm>
          <a:prstGeom prst="rect">
            <a:avLst/>
          </a:prstGeom>
        </p:spPr>
      </p:pic>
      <p:pic>
        <p:nvPicPr>
          <p:cNvPr id="7" name="図 6">
            <a:extLst>
              <a:ext uri="{FF2B5EF4-FFF2-40B4-BE49-F238E27FC236}">
                <a16:creationId xmlns:a16="http://schemas.microsoft.com/office/drawing/2014/main" id="{42FC1F63-14D0-C4E5-84C7-3405A9A45DF7}"/>
              </a:ext>
            </a:extLst>
          </p:cNvPr>
          <p:cNvPicPr>
            <a:picLocks noChangeAspect="1"/>
          </p:cNvPicPr>
          <p:nvPr/>
        </p:nvPicPr>
        <p:blipFill>
          <a:blip r:embed="rId4"/>
          <a:stretch>
            <a:fillRect/>
          </a:stretch>
        </p:blipFill>
        <p:spPr>
          <a:xfrm>
            <a:off x="521955" y="2365584"/>
            <a:ext cx="3109676" cy="4354673"/>
          </a:xfrm>
          <a:prstGeom prst="rect">
            <a:avLst/>
          </a:prstGeom>
        </p:spPr>
      </p:pic>
      <p:sp>
        <p:nvSpPr>
          <p:cNvPr id="6" name="Rectangle 1">
            <a:extLst>
              <a:ext uri="{FF2B5EF4-FFF2-40B4-BE49-F238E27FC236}">
                <a16:creationId xmlns:a16="http://schemas.microsoft.com/office/drawing/2014/main" id="{51F7CD7C-B8E6-776E-564D-CFD9E87B74BE}"/>
              </a:ext>
            </a:extLst>
          </p:cNvPr>
          <p:cNvSpPr>
            <a:spLocks noChangeArrowheads="1"/>
          </p:cNvSpPr>
          <p:nvPr/>
        </p:nvSpPr>
        <p:spPr bwMode="auto">
          <a:xfrm>
            <a:off x="3674539" y="4812819"/>
            <a:ext cx="970135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ja-JP" altLang="ja-JP" sz="1200" b="0" i="0" u="none" strike="noStrike" cap="none" normalizeH="0" baseline="0">
              <a:ln>
                <a:noFill/>
              </a:ln>
              <a:solidFill>
                <a:srgbClr val="000000"/>
              </a:solidFill>
              <a:effectLst/>
              <a:latin typeface="Noto Sans JP" panose="020B0200000000000000" pitchFamily="50" charset="-128"/>
              <a:ea typeface="Noto Sans JP" panose="020B0200000000000000" pitchFamily="50" charset="-128"/>
            </a:endParaRPr>
          </a:p>
          <a:p>
            <a:pPr marL="0" marR="0" lvl="0" indent="0" algn="ctr" defTabSz="914400" rtl="0" eaLnBrk="0" fontAlgn="base" latinLnBrk="0" hangingPunct="0">
              <a:lnSpc>
                <a:spcPct val="100000"/>
              </a:lnSpc>
              <a:spcBef>
                <a:spcPct val="0"/>
              </a:spcBef>
              <a:spcAft>
                <a:spcPct val="0"/>
              </a:spcAft>
              <a:buClrTx/>
              <a:buSzTx/>
              <a:buFontTx/>
              <a:buNone/>
              <a:tabLst/>
            </a:pPr>
            <a:br>
              <a:rPr kumimoji="0" lang="ja-JP" altLang="ja-JP" sz="600" b="0" i="0" u="none" strike="noStrike" cap="none" normalizeH="0" baseline="0">
                <a:ln>
                  <a:noFill/>
                </a:ln>
                <a:solidFill>
                  <a:schemeClr val="tx1"/>
                </a:solidFill>
                <a:effectLst/>
              </a:rPr>
            </a:br>
            <a:endParaRPr kumimoji="0" lang="ja-JP" altLang="ja-JP" sz="1800" b="0" i="0" u="none" strike="noStrike" cap="none" normalizeH="0" baseline="0">
              <a:ln>
                <a:noFill/>
              </a:ln>
              <a:solidFill>
                <a:schemeClr val="tx1"/>
              </a:solidFill>
              <a:effectLst/>
              <a:latin typeface="Arial" panose="020B0604020202020204" pitchFamily="34" charset="0"/>
            </a:endParaRPr>
          </a:p>
        </p:txBody>
      </p:sp>
      <p:graphicFrame>
        <p:nvGraphicFramePr>
          <p:cNvPr id="8" name="表 7">
            <a:extLst>
              <a:ext uri="{FF2B5EF4-FFF2-40B4-BE49-F238E27FC236}">
                <a16:creationId xmlns:a16="http://schemas.microsoft.com/office/drawing/2014/main" id="{5F1BF137-5B21-A150-CF4E-A6D045D1A8CD}"/>
              </a:ext>
            </a:extLst>
          </p:cNvPr>
          <p:cNvGraphicFramePr>
            <a:graphicFrameLocks noGrp="1"/>
          </p:cNvGraphicFramePr>
          <p:nvPr>
            <p:extLst>
              <p:ext uri="{D42A27DB-BD31-4B8C-83A1-F6EECF244321}">
                <p14:modId xmlns:p14="http://schemas.microsoft.com/office/powerpoint/2010/main" val="2573924413"/>
              </p:ext>
            </p:extLst>
          </p:nvPr>
        </p:nvGraphicFramePr>
        <p:xfrm>
          <a:off x="3674539" y="612223"/>
          <a:ext cx="5428827" cy="4976798"/>
        </p:xfrm>
        <a:graphic>
          <a:graphicData uri="http://schemas.openxmlformats.org/drawingml/2006/table">
            <a:tbl>
              <a:tblPr/>
              <a:tblGrid>
                <a:gridCol w="828126">
                  <a:extLst>
                    <a:ext uri="{9D8B030D-6E8A-4147-A177-3AD203B41FA5}">
                      <a16:colId xmlns:a16="http://schemas.microsoft.com/office/drawing/2014/main" val="3669620195"/>
                    </a:ext>
                  </a:extLst>
                </a:gridCol>
                <a:gridCol w="946683">
                  <a:extLst>
                    <a:ext uri="{9D8B030D-6E8A-4147-A177-3AD203B41FA5}">
                      <a16:colId xmlns:a16="http://schemas.microsoft.com/office/drawing/2014/main" val="2533466644"/>
                    </a:ext>
                  </a:extLst>
                </a:gridCol>
                <a:gridCol w="1148406">
                  <a:extLst>
                    <a:ext uri="{9D8B030D-6E8A-4147-A177-3AD203B41FA5}">
                      <a16:colId xmlns:a16="http://schemas.microsoft.com/office/drawing/2014/main" val="3316172721"/>
                    </a:ext>
                  </a:extLst>
                </a:gridCol>
                <a:gridCol w="835204">
                  <a:extLst>
                    <a:ext uri="{9D8B030D-6E8A-4147-A177-3AD203B41FA5}">
                      <a16:colId xmlns:a16="http://schemas.microsoft.com/office/drawing/2014/main" val="1317185704"/>
                    </a:ext>
                  </a:extLst>
                </a:gridCol>
                <a:gridCol w="1670408">
                  <a:extLst>
                    <a:ext uri="{9D8B030D-6E8A-4147-A177-3AD203B41FA5}">
                      <a16:colId xmlns:a16="http://schemas.microsoft.com/office/drawing/2014/main" val="462904597"/>
                    </a:ext>
                  </a:extLst>
                </a:gridCol>
              </a:tblGrid>
              <a:tr h="355175">
                <a:tc>
                  <a:txBody>
                    <a:bodyPr/>
                    <a:lstStyle/>
                    <a:p>
                      <a:pPr>
                        <a:buNone/>
                      </a:pPr>
                      <a:r>
                        <a:rPr lang="ja-JP" altLang="en-US" sz="900"/>
                        <a:t>天体名</a:t>
                      </a:r>
                    </a:p>
                  </a:txBody>
                  <a:tcPr marL="46067" marR="46067" marT="23034" marB="23034" anchor="ctr">
                    <a:lnL>
                      <a:noFill/>
                    </a:lnL>
                    <a:lnR>
                      <a:noFill/>
                    </a:lnR>
                    <a:lnT>
                      <a:noFill/>
                    </a:lnT>
                    <a:lnB>
                      <a:noFill/>
                    </a:lnB>
                    <a:solidFill>
                      <a:srgbClr val="66CCFF"/>
                    </a:solidFill>
                  </a:tcPr>
                </a:tc>
                <a:tc>
                  <a:txBody>
                    <a:bodyPr/>
                    <a:lstStyle/>
                    <a:p>
                      <a:pPr>
                        <a:buNone/>
                      </a:pPr>
                      <a:r>
                        <a:rPr lang="ja-JP" altLang="en-US" sz="900"/>
                        <a:t>大きさ</a:t>
                      </a:r>
                    </a:p>
                  </a:txBody>
                  <a:tcPr marL="46067" marR="46067" marT="23034" marB="23034" anchor="ctr">
                    <a:lnL>
                      <a:noFill/>
                    </a:lnL>
                    <a:lnR>
                      <a:noFill/>
                    </a:lnR>
                    <a:lnT>
                      <a:noFill/>
                    </a:lnT>
                    <a:lnB>
                      <a:noFill/>
                    </a:lnB>
                    <a:solidFill>
                      <a:srgbClr val="66CCFF"/>
                    </a:solidFill>
                  </a:tcPr>
                </a:tc>
                <a:tc>
                  <a:txBody>
                    <a:bodyPr/>
                    <a:lstStyle/>
                    <a:p>
                      <a:pPr>
                        <a:buNone/>
                      </a:pPr>
                      <a:r>
                        <a:rPr lang="ja-JP" altLang="en-US" sz="900" dirty="0"/>
                        <a:t>距離</a:t>
                      </a:r>
                    </a:p>
                  </a:txBody>
                  <a:tcPr marL="46067" marR="46067" marT="23034" marB="23034" anchor="ctr">
                    <a:lnL>
                      <a:noFill/>
                    </a:lnL>
                    <a:lnR>
                      <a:noFill/>
                    </a:lnR>
                    <a:lnT>
                      <a:noFill/>
                    </a:lnT>
                    <a:lnB>
                      <a:noFill/>
                    </a:lnB>
                    <a:solidFill>
                      <a:srgbClr val="66CCFF"/>
                    </a:solidFill>
                  </a:tcPr>
                </a:tc>
                <a:tc>
                  <a:txBody>
                    <a:bodyPr/>
                    <a:lstStyle/>
                    <a:p>
                      <a:pPr>
                        <a:buNone/>
                      </a:pPr>
                      <a:r>
                        <a:rPr lang="zh-TW" altLang="en-US" sz="900" dirty="0"/>
                        <a:t>距離（光速基準）</a:t>
                      </a:r>
                    </a:p>
                  </a:txBody>
                  <a:tcPr marL="46067" marR="46067" marT="23034" marB="23034" anchor="ctr">
                    <a:lnL>
                      <a:noFill/>
                    </a:lnL>
                    <a:lnR>
                      <a:noFill/>
                    </a:lnR>
                    <a:lnT>
                      <a:noFill/>
                    </a:lnT>
                    <a:lnB>
                      <a:noFill/>
                    </a:lnB>
                    <a:solidFill>
                      <a:srgbClr val="66CCFF"/>
                    </a:solidFill>
                  </a:tcPr>
                </a:tc>
                <a:tc>
                  <a:txBody>
                    <a:bodyPr/>
                    <a:lstStyle/>
                    <a:p>
                      <a:pPr>
                        <a:buNone/>
                      </a:pPr>
                      <a:r>
                        <a:rPr lang="ja-JP" altLang="en-US" sz="900" dirty="0"/>
                        <a:t>備考</a:t>
                      </a:r>
                    </a:p>
                  </a:txBody>
                  <a:tcPr marL="46067" marR="46067" marT="23034" marB="23034" anchor="ctr">
                    <a:lnL>
                      <a:noFill/>
                    </a:lnL>
                    <a:lnR>
                      <a:noFill/>
                    </a:lnR>
                    <a:lnT>
                      <a:noFill/>
                    </a:lnT>
                    <a:lnB>
                      <a:noFill/>
                    </a:lnB>
                    <a:solidFill>
                      <a:srgbClr val="66CCFF"/>
                    </a:solidFill>
                  </a:tcPr>
                </a:tc>
                <a:extLst>
                  <a:ext uri="{0D108BD9-81ED-4DB2-BD59-A6C34878D82A}">
                    <a16:rowId xmlns:a16="http://schemas.microsoft.com/office/drawing/2014/main" val="3455488694"/>
                  </a:ext>
                </a:extLst>
              </a:tr>
              <a:tr h="476456">
                <a:tc>
                  <a:txBody>
                    <a:bodyPr/>
                    <a:lstStyle/>
                    <a:p>
                      <a:pPr>
                        <a:buNone/>
                      </a:pPr>
                      <a:r>
                        <a:rPr lang="ja-JP" altLang="en-US" sz="900" dirty="0"/>
                        <a:t>地球</a:t>
                      </a:r>
                    </a:p>
                  </a:txBody>
                  <a:tcPr marL="46067" marR="46067" marT="23034" marB="23034" anchor="ctr">
                    <a:lnL>
                      <a:noFill/>
                    </a:lnL>
                    <a:lnR>
                      <a:noFill/>
                    </a:lnR>
                    <a:lnT>
                      <a:noFill/>
                    </a:lnT>
                    <a:lnB>
                      <a:noFill/>
                    </a:lnB>
                    <a:solidFill>
                      <a:srgbClr val="CCFFFF"/>
                    </a:solidFill>
                  </a:tcPr>
                </a:tc>
                <a:tc>
                  <a:txBody>
                    <a:bodyPr/>
                    <a:lstStyle/>
                    <a:p>
                      <a:pPr>
                        <a:buNone/>
                      </a:pPr>
                      <a:r>
                        <a:rPr lang="en-US" altLang="ja-JP" sz="900"/>
                        <a:t>1</a:t>
                      </a:r>
                      <a:r>
                        <a:rPr lang="ja-JP" altLang="en-US" sz="900"/>
                        <a:t>万</a:t>
                      </a:r>
                      <a:r>
                        <a:rPr lang="en-US" altLang="ja-JP" sz="900"/>
                        <a:t>3000</a:t>
                      </a:r>
                      <a:r>
                        <a:rPr lang="en-US" sz="900"/>
                        <a:t>km</a:t>
                      </a:r>
                    </a:p>
                  </a:txBody>
                  <a:tcPr marL="46067" marR="46067" marT="23034" marB="23034" anchor="ctr">
                    <a:lnL>
                      <a:noFill/>
                    </a:lnL>
                    <a:lnR>
                      <a:noFill/>
                    </a:lnR>
                    <a:lnT>
                      <a:noFill/>
                    </a:lnT>
                    <a:lnB>
                      <a:noFill/>
                    </a:lnB>
                    <a:solidFill>
                      <a:srgbClr val="FFFFFF"/>
                    </a:solidFill>
                  </a:tcPr>
                </a:tc>
                <a:tc>
                  <a:txBody>
                    <a:bodyPr/>
                    <a:lstStyle/>
                    <a:p>
                      <a:pPr>
                        <a:buNone/>
                      </a:pPr>
                      <a:r>
                        <a:rPr lang="en-US" altLang="ja-JP" sz="900" dirty="0"/>
                        <a:t>---</a:t>
                      </a:r>
                    </a:p>
                  </a:txBody>
                  <a:tcPr marL="46067" marR="46067" marT="23034" marB="23034" anchor="ctr">
                    <a:lnL>
                      <a:noFill/>
                    </a:lnL>
                    <a:lnR>
                      <a:noFill/>
                    </a:lnR>
                    <a:lnT>
                      <a:noFill/>
                    </a:lnT>
                    <a:lnB>
                      <a:noFill/>
                    </a:lnB>
                    <a:solidFill>
                      <a:srgbClr val="FFFFFF"/>
                    </a:solidFill>
                  </a:tcPr>
                </a:tc>
                <a:tc>
                  <a:txBody>
                    <a:bodyPr/>
                    <a:lstStyle/>
                    <a:p>
                      <a:pPr>
                        <a:buNone/>
                      </a:pPr>
                      <a:r>
                        <a:rPr lang="en-US" altLang="ja-JP" sz="900" dirty="0"/>
                        <a:t>---</a:t>
                      </a:r>
                    </a:p>
                  </a:txBody>
                  <a:tcPr marL="46067" marR="46067" marT="23034" marB="23034" anchor="ctr">
                    <a:lnL>
                      <a:noFill/>
                    </a:lnL>
                    <a:lnR>
                      <a:noFill/>
                    </a:lnR>
                    <a:lnT>
                      <a:noFill/>
                    </a:lnT>
                    <a:lnB>
                      <a:noFill/>
                    </a:lnB>
                    <a:solidFill>
                      <a:srgbClr val="FFFFFF"/>
                    </a:solidFill>
                  </a:tcPr>
                </a:tc>
                <a:tc>
                  <a:txBody>
                    <a:bodyPr/>
                    <a:lstStyle/>
                    <a:p>
                      <a:pPr>
                        <a:buNone/>
                      </a:pPr>
                      <a:r>
                        <a:rPr lang="ja-JP" altLang="en-US" sz="900" dirty="0"/>
                        <a:t>周囲は４万</a:t>
                      </a:r>
                      <a:r>
                        <a:rPr lang="en-US" sz="900" dirty="0"/>
                        <a:t>km</a:t>
                      </a:r>
                    </a:p>
                  </a:txBody>
                  <a:tcPr marL="46067" marR="46067" marT="23034" marB="23034" anchor="ctr">
                    <a:lnL>
                      <a:noFill/>
                    </a:lnL>
                    <a:lnR>
                      <a:noFill/>
                    </a:lnR>
                    <a:lnT>
                      <a:noFill/>
                    </a:lnT>
                    <a:lnB>
                      <a:noFill/>
                    </a:lnB>
                    <a:solidFill>
                      <a:srgbClr val="FFFFFF"/>
                    </a:solidFill>
                  </a:tcPr>
                </a:tc>
                <a:extLst>
                  <a:ext uri="{0D108BD9-81ED-4DB2-BD59-A6C34878D82A}">
                    <a16:rowId xmlns:a16="http://schemas.microsoft.com/office/drawing/2014/main" val="699097652"/>
                  </a:ext>
                </a:extLst>
              </a:tr>
              <a:tr h="333519">
                <a:tc>
                  <a:txBody>
                    <a:bodyPr/>
                    <a:lstStyle/>
                    <a:p>
                      <a:pPr>
                        <a:buNone/>
                      </a:pPr>
                      <a:r>
                        <a:rPr lang="ja-JP" altLang="en-US" sz="900"/>
                        <a:t>月</a:t>
                      </a:r>
                    </a:p>
                  </a:txBody>
                  <a:tcPr marL="46067" marR="46067" marT="23034" marB="23034" anchor="ctr">
                    <a:lnL>
                      <a:noFill/>
                    </a:lnL>
                    <a:lnR>
                      <a:noFill/>
                    </a:lnR>
                    <a:lnT>
                      <a:noFill/>
                    </a:lnT>
                    <a:lnB>
                      <a:noFill/>
                    </a:lnB>
                    <a:solidFill>
                      <a:srgbClr val="CCFFFF"/>
                    </a:solidFill>
                  </a:tcPr>
                </a:tc>
                <a:tc>
                  <a:txBody>
                    <a:bodyPr/>
                    <a:lstStyle/>
                    <a:p>
                      <a:pPr>
                        <a:buNone/>
                      </a:pPr>
                      <a:r>
                        <a:rPr lang="en-US" sz="900"/>
                        <a:t>3500km</a:t>
                      </a:r>
                    </a:p>
                  </a:txBody>
                  <a:tcPr marL="46067" marR="46067" marT="23034" marB="23034" anchor="ctr">
                    <a:lnL>
                      <a:noFill/>
                    </a:lnL>
                    <a:lnR>
                      <a:noFill/>
                    </a:lnR>
                    <a:lnT>
                      <a:noFill/>
                    </a:lnT>
                    <a:lnB>
                      <a:noFill/>
                    </a:lnB>
                    <a:solidFill>
                      <a:srgbClr val="FFFFFF"/>
                    </a:solidFill>
                  </a:tcPr>
                </a:tc>
                <a:tc>
                  <a:txBody>
                    <a:bodyPr/>
                    <a:lstStyle/>
                    <a:p>
                      <a:pPr>
                        <a:buNone/>
                      </a:pPr>
                      <a:r>
                        <a:rPr lang="en-US" altLang="ja-JP" sz="900" dirty="0"/>
                        <a:t>38</a:t>
                      </a:r>
                      <a:r>
                        <a:rPr lang="ja-JP" altLang="en-US" sz="900" dirty="0"/>
                        <a:t>万</a:t>
                      </a:r>
                      <a:r>
                        <a:rPr lang="en-US" sz="900" dirty="0"/>
                        <a:t>km</a:t>
                      </a:r>
                    </a:p>
                  </a:txBody>
                  <a:tcPr marL="46067" marR="46067" marT="23034" marB="23034" anchor="ctr">
                    <a:lnL>
                      <a:noFill/>
                    </a:lnL>
                    <a:lnR>
                      <a:noFill/>
                    </a:lnR>
                    <a:lnT>
                      <a:noFill/>
                    </a:lnT>
                    <a:lnB>
                      <a:noFill/>
                    </a:lnB>
                    <a:solidFill>
                      <a:srgbClr val="FFFFFF"/>
                    </a:solidFill>
                  </a:tcPr>
                </a:tc>
                <a:tc>
                  <a:txBody>
                    <a:bodyPr/>
                    <a:lstStyle/>
                    <a:p>
                      <a:pPr>
                        <a:buNone/>
                      </a:pPr>
                      <a:r>
                        <a:rPr lang="en-US" altLang="ja-JP" sz="900"/>
                        <a:t>1.3</a:t>
                      </a:r>
                      <a:r>
                        <a:rPr lang="ja-JP" altLang="en-US" sz="900"/>
                        <a:t>光秒</a:t>
                      </a:r>
                    </a:p>
                  </a:txBody>
                  <a:tcPr marL="46067" marR="46067" marT="23034" marB="23034" anchor="ctr">
                    <a:lnL>
                      <a:noFill/>
                    </a:lnL>
                    <a:lnR>
                      <a:noFill/>
                    </a:lnR>
                    <a:lnT>
                      <a:noFill/>
                    </a:lnT>
                    <a:lnB>
                      <a:noFill/>
                    </a:lnB>
                    <a:solidFill>
                      <a:srgbClr val="FFFFFF"/>
                    </a:solidFill>
                  </a:tcPr>
                </a:tc>
                <a:tc>
                  <a:txBody>
                    <a:bodyPr/>
                    <a:lstStyle/>
                    <a:p>
                      <a:pPr>
                        <a:buNone/>
                      </a:pPr>
                      <a:r>
                        <a:rPr lang="en-US" altLang="ja-JP" sz="900"/>
                        <a:t>---</a:t>
                      </a:r>
                    </a:p>
                  </a:txBody>
                  <a:tcPr marL="46067" marR="46067" marT="23034" marB="23034" anchor="ctr">
                    <a:lnL>
                      <a:noFill/>
                    </a:lnL>
                    <a:lnR>
                      <a:noFill/>
                    </a:lnR>
                    <a:lnT>
                      <a:noFill/>
                    </a:lnT>
                    <a:lnB>
                      <a:noFill/>
                    </a:lnB>
                    <a:solidFill>
                      <a:srgbClr val="FFFFFF"/>
                    </a:solidFill>
                  </a:tcPr>
                </a:tc>
                <a:extLst>
                  <a:ext uri="{0D108BD9-81ED-4DB2-BD59-A6C34878D82A}">
                    <a16:rowId xmlns:a16="http://schemas.microsoft.com/office/drawing/2014/main" val="2843332493"/>
                  </a:ext>
                </a:extLst>
              </a:tr>
              <a:tr h="476456">
                <a:tc>
                  <a:txBody>
                    <a:bodyPr/>
                    <a:lstStyle/>
                    <a:p>
                      <a:pPr>
                        <a:buNone/>
                      </a:pPr>
                      <a:r>
                        <a:rPr lang="ja-JP" altLang="en-US" sz="900"/>
                        <a:t>太陽</a:t>
                      </a:r>
                    </a:p>
                  </a:txBody>
                  <a:tcPr marL="46067" marR="46067" marT="23034" marB="23034" anchor="ctr">
                    <a:lnL>
                      <a:noFill/>
                    </a:lnL>
                    <a:lnR>
                      <a:noFill/>
                    </a:lnR>
                    <a:lnT>
                      <a:noFill/>
                    </a:lnT>
                    <a:lnB>
                      <a:noFill/>
                    </a:lnB>
                    <a:solidFill>
                      <a:srgbClr val="CCFFFF"/>
                    </a:solidFill>
                  </a:tcPr>
                </a:tc>
                <a:tc>
                  <a:txBody>
                    <a:bodyPr/>
                    <a:lstStyle/>
                    <a:p>
                      <a:pPr>
                        <a:buNone/>
                      </a:pPr>
                      <a:r>
                        <a:rPr lang="en-US" altLang="ja-JP" sz="900"/>
                        <a:t>140</a:t>
                      </a:r>
                      <a:r>
                        <a:rPr lang="ja-JP" altLang="en-US" sz="900"/>
                        <a:t>万</a:t>
                      </a:r>
                      <a:r>
                        <a:rPr lang="en-US" sz="900"/>
                        <a:t>km</a:t>
                      </a:r>
                    </a:p>
                  </a:txBody>
                  <a:tcPr marL="46067" marR="46067" marT="23034" marB="23034" anchor="ctr">
                    <a:lnL>
                      <a:noFill/>
                    </a:lnL>
                    <a:lnR>
                      <a:noFill/>
                    </a:lnR>
                    <a:lnT>
                      <a:noFill/>
                    </a:lnT>
                    <a:lnB>
                      <a:noFill/>
                    </a:lnB>
                    <a:solidFill>
                      <a:srgbClr val="FFFFFF"/>
                    </a:solidFill>
                  </a:tcPr>
                </a:tc>
                <a:tc>
                  <a:txBody>
                    <a:bodyPr/>
                    <a:lstStyle/>
                    <a:p>
                      <a:pPr>
                        <a:buNone/>
                      </a:pPr>
                      <a:r>
                        <a:rPr lang="zh-TW" altLang="en-US" sz="900"/>
                        <a:t>１億</a:t>
                      </a:r>
                      <a:r>
                        <a:rPr lang="en-US" altLang="zh-TW" sz="900"/>
                        <a:t>5000</a:t>
                      </a:r>
                      <a:r>
                        <a:rPr lang="zh-TW" altLang="en-US" sz="900"/>
                        <a:t>万</a:t>
                      </a:r>
                      <a:r>
                        <a:rPr lang="en-US" altLang="zh-TW" sz="900"/>
                        <a:t>km</a:t>
                      </a:r>
                    </a:p>
                  </a:txBody>
                  <a:tcPr marL="46067" marR="46067" marT="23034" marB="23034" anchor="ctr">
                    <a:lnL>
                      <a:noFill/>
                    </a:lnL>
                    <a:lnR>
                      <a:noFill/>
                    </a:lnR>
                    <a:lnT>
                      <a:noFill/>
                    </a:lnT>
                    <a:lnB>
                      <a:noFill/>
                    </a:lnB>
                    <a:solidFill>
                      <a:srgbClr val="FFFFFF"/>
                    </a:solidFill>
                  </a:tcPr>
                </a:tc>
                <a:tc>
                  <a:txBody>
                    <a:bodyPr/>
                    <a:lstStyle/>
                    <a:p>
                      <a:pPr>
                        <a:buNone/>
                      </a:pPr>
                      <a:r>
                        <a:rPr lang="ja-JP" altLang="en-US" sz="900"/>
                        <a:t>８光分</a:t>
                      </a:r>
                    </a:p>
                  </a:txBody>
                  <a:tcPr marL="46067" marR="46067" marT="23034" marB="23034" anchor="ctr">
                    <a:lnL>
                      <a:noFill/>
                    </a:lnL>
                    <a:lnR>
                      <a:noFill/>
                    </a:lnR>
                    <a:lnT>
                      <a:noFill/>
                    </a:lnT>
                    <a:lnB>
                      <a:noFill/>
                    </a:lnB>
                    <a:solidFill>
                      <a:srgbClr val="FFFFFF"/>
                    </a:solidFill>
                  </a:tcPr>
                </a:tc>
                <a:tc>
                  <a:txBody>
                    <a:bodyPr/>
                    <a:lstStyle/>
                    <a:p>
                      <a:pPr>
                        <a:buNone/>
                      </a:pPr>
                      <a:r>
                        <a:rPr lang="en-US" altLang="ja-JP" sz="900"/>
                        <a:t>---</a:t>
                      </a:r>
                    </a:p>
                  </a:txBody>
                  <a:tcPr marL="46067" marR="46067" marT="23034" marB="23034" anchor="ctr">
                    <a:lnL>
                      <a:noFill/>
                    </a:lnL>
                    <a:lnR>
                      <a:noFill/>
                    </a:lnR>
                    <a:lnT>
                      <a:noFill/>
                    </a:lnT>
                    <a:lnB>
                      <a:noFill/>
                    </a:lnB>
                    <a:solidFill>
                      <a:srgbClr val="FFFFFF"/>
                    </a:solidFill>
                  </a:tcPr>
                </a:tc>
                <a:extLst>
                  <a:ext uri="{0D108BD9-81ED-4DB2-BD59-A6C34878D82A}">
                    <a16:rowId xmlns:a16="http://schemas.microsoft.com/office/drawing/2014/main" val="241940524"/>
                  </a:ext>
                </a:extLst>
              </a:tr>
              <a:tr h="619393">
                <a:tc>
                  <a:txBody>
                    <a:bodyPr/>
                    <a:lstStyle/>
                    <a:p>
                      <a:pPr>
                        <a:buNone/>
                      </a:pPr>
                      <a:r>
                        <a:rPr lang="ja-JP" altLang="en-US" sz="900" dirty="0"/>
                        <a:t>静止衛星</a:t>
                      </a:r>
                    </a:p>
                  </a:txBody>
                  <a:tcPr marL="46067" marR="46067" marT="23034" marB="23034" anchor="ctr">
                    <a:lnL>
                      <a:noFill/>
                    </a:lnL>
                    <a:lnR>
                      <a:noFill/>
                    </a:lnR>
                    <a:lnT>
                      <a:noFill/>
                    </a:lnT>
                    <a:lnB>
                      <a:noFill/>
                    </a:lnB>
                    <a:solidFill>
                      <a:srgbClr val="CCFFFF"/>
                    </a:solidFill>
                  </a:tcPr>
                </a:tc>
                <a:tc>
                  <a:txBody>
                    <a:bodyPr/>
                    <a:lstStyle/>
                    <a:p>
                      <a:pPr>
                        <a:buNone/>
                      </a:pPr>
                      <a:r>
                        <a:rPr lang="en-US" altLang="ja-JP" sz="900" dirty="0"/>
                        <a:t>---</a:t>
                      </a:r>
                    </a:p>
                  </a:txBody>
                  <a:tcPr marL="46067" marR="46067" marT="23034" marB="23034" anchor="ctr">
                    <a:lnL>
                      <a:noFill/>
                    </a:lnL>
                    <a:lnR>
                      <a:noFill/>
                    </a:lnR>
                    <a:lnT>
                      <a:noFill/>
                    </a:lnT>
                    <a:lnB>
                      <a:noFill/>
                    </a:lnB>
                    <a:solidFill>
                      <a:srgbClr val="FFFFFF"/>
                    </a:solidFill>
                  </a:tcPr>
                </a:tc>
                <a:tc>
                  <a:txBody>
                    <a:bodyPr/>
                    <a:lstStyle/>
                    <a:p>
                      <a:pPr>
                        <a:buNone/>
                      </a:pPr>
                      <a:r>
                        <a:rPr lang="ja-JP" altLang="en-US" sz="900"/>
                        <a:t>４万</a:t>
                      </a:r>
                      <a:r>
                        <a:rPr lang="en-US" altLang="ja-JP" sz="900"/>
                        <a:t>2000</a:t>
                      </a:r>
                      <a:r>
                        <a:rPr lang="en-US" sz="900"/>
                        <a:t>km</a:t>
                      </a:r>
                    </a:p>
                  </a:txBody>
                  <a:tcPr marL="46067" marR="46067" marT="23034" marB="23034" anchor="ctr">
                    <a:lnL>
                      <a:noFill/>
                    </a:lnL>
                    <a:lnR>
                      <a:noFill/>
                    </a:lnR>
                    <a:lnT>
                      <a:noFill/>
                    </a:lnT>
                    <a:lnB>
                      <a:noFill/>
                    </a:lnB>
                    <a:solidFill>
                      <a:srgbClr val="FFFFFF"/>
                    </a:solidFill>
                  </a:tcPr>
                </a:tc>
                <a:tc>
                  <a:txBody>
                    <a:bodyPr/>
                    <a:lstStyle/>
                    <a:p>
                      <a:pPr>
                        <a:buNone/>
                      </a:pPr>
                      <a:r>
                        <a:rPr lang="en-US" altLang="ja-JP" sz="900"/>
                        <a:t>0.1</a:t>
                      </a:r>
                      <a:r>
                        <a:rPr lang="ja-JP" altLang="en-US" sz="900"/>
                        <a:t>光秒</a:t>
                      </a:r>
                    </a:p>
                  </a:txBody>
                  <a:tcPr marL="46067" marR="46067" marT="23034" marB="23034" anchor="ctr">
                    <a:lnL>
                      <a:noFill/>
                    </a:lnL>
                    <a:lnR>
                      <a:noFill/>
                    </a:lnR>
                    <a:lnT>
                      <a:noFill/>
                    </a:lnT>
                    <a:lnB>
                      <a:noFill/>
                    </a:lnB>
                    <a:solidFill>
                      <a:srgbClr val="FFFFFF"/>
                    </a:solidFill>
                  </a:tcPr>
                </a:tc>
                <a:tc>
                  <a:txBody>
                    <a:bodyPr/>
                    <a:lstStyle/>
                    <a:p>
                      <a:pPr>
                        <a:buNone/>
                      </a:pPr>
                      <a:r>
                        <a:rPr lang="ja-JP" altLang="en-US" sz="900"/>
                        <a:t>ひまわりやＢＳ（放送衛星）等</a:t>
                      </a:r>
                      <a:br>
                        <a:rPr lang="ja-JP" altLang="en-US" sz="900"/>
                      </a:br>
                      <a:r>
                        <a:rPr lang="ja-JP" altLang="en-US" sz="900"/>
                        <a:t>赤道上空３万</a:t>
                      </a:r>
                      <a:r>
                        <a:rPr lang="en-US" altLang="ja-JP" sz="900"/>
                        <a:t>6000km</a:t>
                      </a:r>
                    </a:p>
                  </a:txBody>
                  <a:tcPr marL="46067" marR="46067" marT="23034" marB="23034" anchor="ctr">
                    <a:lnL>
                      <a:noFill/>
                    </a:lnL>
                    <a:lnR>
                      <a:noFill/>
                    </a:lnR>
                    <a:lnT>
                      <a:noFill/>
                    </a:lnT>
                    <a:lnB>
                      <a:noFill/>
                    </a:lnB>
                    <a:solidFill>
                      <a:srgbClr val="FFFFFF"/>
                    </a:solidFill>
                  </a:tcPr>
                </a:tc>
                <a:extLst>
                  <a:ext uri="{0D108BD9-81ED-4DB2-BD59-A6C34878D82A}">
                    <a16:rowId xmlns:a16="http://schemas.microsoft.com/office/drawing/2014/main" val="3638053420"/>
                  </a:ext>
                </a:extLst>
              </a:tr>
              <a:tr h="476456">
                <a:tc>
                  <a:txBody>
                    <a:bodyPr/>
                    <a:lstStyle/>
                    <a:p>
                      <a:pPr>
                        <a:buNone/>
                      </a:pPr>
                      <a:r>
                        <a:rPr lang="ja-JP" altLang="en-US" sz="900" dirty="0"/>
                        <a:t>スペースシャトル</a:t>
                      </a:r>
                    </a:p>
                  </a:txBody>
                  <a:tcPr marL="46067" marR="46067" marT="23034" marB="23034" anchor="ctr">
                    <a:lnL>
                      <a:noFill/>
                    </a:lnL>
                    <a:lnR>
                      <a:noFill/>
                    </a:lnR>
                    <a:lnT>
                      <a:noFill/>
                    </a:lnT>
                    <a:lnB>
                      <a:noFill/>
                    </a:lnB>
                    <a:solidFill>
                      <a:srgbClr val="CCFFFF"/>
                    </a:solidFill>
                  </a:tcPr>
                </a:tc>
                <a:tc>
                  <a:txBody>
                    <a:bodyPr/>
                    <a:lstStyle/>
                    <a:p>
                      <a:pPr>
                        <a:buNone/>
                      </a:pPr>
                      <a:r>
                        <a:rPr lang="en-US" sz="900" dirty="0"/>
                        <a:t>40m×30m</a:t>
                      </a:r>
                    </a:p>
                  </a:txBody>
                  <a:tcPr marL="46067" marR="46067" marT="23034" marB="23034" anchor="ctr">
                    <a:lnL>
                      <a:noFill/>
                    </a:lnL>
                    <a:lnR>
                      <a:noFill/>
                    </a:lnR>
                    <a:lnT>
                      <a:noFill/>
                    </a:lnT>
                    <a:lnB>
                      <a:noFill/>
                    </a:lnB>
                    <a:solidFill>
                      <a:srgbClr val="FFFFFF"/>
                    </a:solidFill>
                  </a:tcPr>
                </a:tc>
                <a:tc>
                  <a:txBody>
                    <a:bodyPr/>
                    <a:lstStyle/>
                    <a:p>
                      <a:pPr>
                        <a:buNone/>
                      </a:pPr>
                      <a:r>
                        <a:rPr lang="ja-JP" altLang="en-US" sz="900"/>
                        <a:t>地上</a:t>
                      </a:r>
                      <a:r>
                        <a:rPr lang="en-US" altLang="ja-JP" sz="900"/>
                        <a:t>300〜600</a:t>
                      </a:r>
                      <a:r>
                        <a:rPr lang="en-US" sz="900"/>
                        <a:t>km</a:t>
                      </a:r>
                    </a:p>
                  </a:txBody>
                  <a:tcPr marL="46067" marR="46067" marT="23034" marB="23034" anchor="ctr">
                    <a:lnL>
                      <a:noFill/>
                    </a:lnL>
                    <a:lnR>
                      <a:noFill/>
                    </a:lnR>
                    <a:lnT>
                      <a:noFill/>
                    </a:lnT>
                    <a:lnB>
                      <a:noFill/>
                    </a:lnB>
                    <a:solidFill>
                      <a:srgbClr val="FFFFFF"/>
                    </a:solidFill>
                  </a:tcPr>
                </a:tc>
                <a:tc>
                  <a:txBody>
                    <a:bodyPr/>
                    <a:lstStyle/>
                    <a:p>
                      <a:pPr>
                        <a:buNone/>
                      </a:pPr>
                      <a:r>
                        <a:rPr lang="en-US" altLang="ja-JP" sz="900"/>
                        <a:t>0.001</a:t>
                      </a:r>
                      <a:r>
                        <a:rPr lang="ja-JP" altLang="en-US" sz="900"/>
                        <a:t>光秒</a:t>
                      </a:r>
                    </a:p>
                  </a:txBody>
                  <a:tcPr marL="46067" marR="46067" marT="23034" marB="23034" anchor="ctr">
                    <a:lnL>
                      <a:noFill/>
                    </a:lnL>
                    <a:lnR>
                      <a:noFill/>
                    </a:lnR>
                    <a:lnT>
                      <a:noFill/>
                    </a:lnT>
                    <a:lnB>
                      <a:noFill/>
                    </a:lnB>
                    <a:solidFill>
                      <a:srgbClr val="FFFFFF"/>
                    </a:solidFill>
                  </a:tcPr>
                </a:tc>
                <a:tc>
                  <a:txBody>
                    <a:bodyPr/>
                    <a:lstStyle/>
                    <a:p>
                      <a:pPr>
                        <a:buNone/>
                      </a:pPr>
                      <a:r>
                        <a:rPr lang="ja-JP" altLang="en-US" sz="900"/>
                        <a:t>約</a:t>
                      </a:r>
                      <a:r>
                        <a:rPr lang="en-US" altLang="ja-JP" sz="900"/>
                        <a:t>90</a:t>
                      </a:r>
                      <a:r>
                        <a:rPr lang="ja-JP" altLang="en-US" sz="900"/>
                        <a:t>分間で地球を一周</a:t>
                      </a:r>
                    </a:p>
                  </a:txBody>
                  <a:tcPr marL="46067" marR="46067" marT="23034" marB="23034" anchor="ctr">
                    <a:lnL>
                      <a:noFill/>
                    </a:lnL>
                    <a:lnR>
                      <a:noFill/>
                    </a:lnR>
                    <a:lnT>
                      <a:noFill/>
                    </a:lnT>
                    <a:lnB>
                      <a:noFill/>
                    </a:lnB>
                    <a:solidFill>
                      <a:srgbClr val="FFFFFF"/>
                    </a:solidFill>
                  </a:tcPr>
                </a:tc>
                <a:extLst>
                  <a:ext uri="{0D108BD9-81ED-4DB2-BD59-A6C34878D82A}">
                    <a16:rowId xmlns:a16="http://schemas.microsoft.com/office/drawing/2014/main" val="964650719"/>
                  </a:ext>
                </a:extLst>
              </a:tr>
              <a:tr h="476456">
                <a:tc>
                  <a:txBody>
                    <a:bodyPr/>
                    <a:lstStyle/>
                    <a:p>
                      <a:pPr>
                        <a:buNone/>
                      </a:pPr>
                      <a:r>
                        <a:rPr lang="ja-JP" altLang="en-US" sz="900"/>
                        <a:t>火星</a:t>
                      </a:r>
                    </a:p>
                  </a:txBody>
                  <a:tcPr marL="46067" marR="46067" marT="23034" marB="23034" anchor="ctr">
                    <a:lnL>
                      <a:noFill/>
                    </a:lnL>
                    <a:lnR>
                      <a:noFill/>
                    </a:lnR>
                    <a:lnT>
                      <a:noFill/>
                    </a:lnT>
                    <a:lnB>
                      <a:noFill/>
                    </a:lnB>
                    <a:solidFill>
                      <a:srgbClr val="CCFFFF"/>
                    </a:solidFill>
                  </a:tcPr>
                </a:tc>
                <a:tc>
                  <a:txBody>
                    <a:bodyPr/>
                    <a:lstStyle/>
                    <a:p>
                      <a:pPr>
                        <a:buNone/>
                      </a:pPr>
                      <a:r>
                        <a:rPr lang="en-US" sz="900"/>
                        <a:t>6500km</a:t>
                      </a:r>
                    </a:p>
                  </a:txBody>
                  <a:tcPr marL="46067" marR="46067" marT="23034" marB="23034" anchor="ctr">
                    <a:lnL>
                      <a:noFill/>
                    </a:lnL>
                    <a:lnR>
                      <a:noFill/>
                    </a:lnR>
                    <a:lnT>
                      <a:noFill/>
                    </a:lnT>
                    <a:lnB>
                      <a:noFill/>
                    </a:lnB>
                    <a:solidFill>
                      <a:srgbClr val="FFFFFF"/>
                    </a:solidFill>
                  </a:tcPr>
                </a:tc>
                <a:tc>
                  <a:txBody>
                    <a:bodyPr/>
                    <a:lstStyle/>
                    <a:p>
                      <a:pPr>
                        <a:buNone/>
                      </a:pPr>
                      <a:r>
                        <a:rPr lang="zh-TW" altLang="en-US" sz="900"/>
                        <a:t>２億</a:t>
                      </a:r>
                      <a:r>
                        <a:rPr lang="en-US" altLang="zh-TW" sz="900"/>
                        <a:t>3000</a:t>
                      </a:r>
                      <a:r>
                        <a:rPr lang="zh-TW" altLang="en-US" sz="900"/>
                        <a:t>万</a:t>
                      </a:r>
                      <a:r>
                        <a:rPr lang="en-US" altLang="zh-TW" sz="900"/>
                        <a:t>km</a:t>
                      </a:r>
                    </a:p>
                  </a:txBody>
                  <a:tcPr marL="46067" marR="46067" marT="23034" marB="23034" anchor="ctr">
                    <a:lnL>
                      <a:noFill/>
                    </a:lnL>
                    <a:lnR>
                      <a:noFill/>
                    </a:lnR>
                    <a:lnT>
                      <a:noFill/>
                    </a:lnT>
                    <a:lnB>
                      <a:noFill/>
                    </a:lnB>
                    <a:solidFill>
                      <a:srgbClr val="FFFFFF"/>
                    </a:solidFill>
                  </a:tcPr>
                </a:tc>
                <a:tc>
                  <a:txBody>
                    <a:bodyPr/>
                    <a:lstStyle/>
                    <a:p>
                      <a:pPr>
                        <a:buNone/>
                      </a:pPr>
                      <a:r>
                        <a:rPr lang="en-US" altLang="ja-JP" sz="900"/>
                        <a:t>13</a:t>
                      </a:r>
                      <a:r>
                        <a:rPr lang="ja-JP" altLang="en-US" sz="900"/>
                        <a:t>光分</a:t>
                      </a:r>
                    </a:p>
                  </a:txBody>
                  <a:tcPr marL="46067" marR="46067" marT="23034" marB="23034" anchor="ctr">
                    <a:lnL>
                      <a:noFill/>
                    </a:lnL>
                    <a:lnR>
                      <a:noFill/>
                    </a:lnR>
                    <a:lnT>
                      <a:noFill/>
                    </a:lnT>
                    <a:lnB>
                      <a:noFill/>
                    </a:lnB>
                    <a:solidFill>
                      <a:srgbClr val="FFFFFF"/>
                    </a:solidFill>
                  </a:tcPr>
                </a:tc>
                <a:tc>
                  <a:txBody>
                    <a:bodyPr/>
                    <a:lstStyle/>
                    <a:p>
                      <a:pPr>
                        <a:buNone/>
                      </a:pPr>
                      <a:r>
                        <a:rPr lang="ja-JP" altLang="en-US" sz="900"/>
                        <a:t>接近時は</a:t>
                      </a:r>
                      <a:r>
                        <a:rPr lang="en-US" altLang="ja-JP" sz="900"/>
                        <a:t>7000</a:t>
                      </a:r>
                      <a:r>
                        <a:rPr lang="ja-JP" altLang="en-US" sz="900"/>
                        <a:t>万</a:t>
                      </a:r>
                      <a:r>
                        <a:rPr lang="en-US" altLang="ja-JP" sz="900"/>
                        <a:t>km</a:t>
                      </a:r>
                      <a:r>
                        <a:rPr lang="ja-JP" altLang="en-US" sz="900"/>
                        <a:t>、４光分</a:t>
                      </a:r>
                    </a:p>
                  </a:txBody>
                  <a:tcPr marL="46067" marR="46067" marT="23034" marB="23034" anchor="ctr">
                    <a:lnL>
                      <a:noFill/>
                    </a:lnL>
                    <a:lnR>
                      <a:noFill/>
                    </a:lnR>
                    <a:lnT>
                      <a:noFill/>
                    </a:lnT>
                    <a:lnB>
                      <a:noFill/>
                    </a:lnB>
                    <a:solidFill>
                      <a:srgbClr val="FFFFFF"/>
                    </a:solidFill>
                  </a:tcPr>
                </a:tc>
                <a:extLst>
                  <a:ext uri="{0D108BD9-81ED-4DB2-BD59-A6C34878D82A}">
                    <a16:rowId xmlns:a16="http://schemas.microsoft.com/office/drawing/2014/main" val="3968837880"/>
                  </a:ext>
                </a:extLst>
              </a:tr>
              <a:tr h="476456">
                <a:tc>
                  <a:txBody>
                    <a:bodyPr/>
                    <a:lstStyle/>
                    <a:p>
                      <a:pPr>
                        <a:buNone/>
                      </a:pPr>
                      <a:r>
                        <a:rPr lang="ja-JP" altLang="en-US" sz="900"/>
                        <a:t>金星</a:t>
                      </a:r>
                    </a:p>
                  </a:txBody>
                  <a:tcPr marL="46067" marR="46067" marT="23034" marB="23034" anchor="ctr">
                    <a:lnL>
                      <a:noFill/>
                    </a:lnL>
                    <a:lnR>
                      <a:noFill/>
                    </a:lnR>
                    <a:lnT>
                      <a:noFill/>
                    </a:lnT>
                    <a:lnB>
                      <a:noFill/>
                    </a:lnB>
                    <a:solidFill>
                      <a:srgbClr val="CCFFFF"/>
                    </a:solidFill>
                  </a:tcPr>
                </a:tc>
                <a:tc>
                  <a:txBody>
                    <a:bodyPr/>
                    <a:lstStyle/>
                    <a:p>
                      <a:pPr>
                        <a:buNone/>
                      </a:pPr>
                      <a:r>
                        <a:rPr lang="ja-JP" altLang="en-US" sz="900"/>
                        <a:t>１万</a:t>
                      </a:r>
                      <a:r>
                        <a:rPr lang="en-US" altLang="ja-JP" sz="900"/>
                        <a:t>2000</a:t>
                      </a:r>
                      <a:r>
                        <a:rPr lang="en-US" sz="900"/>
                        <a:t>km</a:t>
                      </a:r>
                    </a:p>
                  </a:txBody>
                  <a:tcPr marL="46067" marR="46067" marT="23034" marB="23034" anchor="ctr">
                    <a:lnL>
                      <a:noFill/>
                    </a:lnL>
                    <a:lnR>
                      <a:noFill/>
                    </a:lnR>
                    <a:lnT>
                      <a:noFill/>
                    </a:lnT>
                    <a:lnB>
                      <a:noFill/>
                    </a:lnB>
                    <a:solidFill>
                      <a:srgbClr val="FFFFFF"/>
                    </a:solidFill>
                  </a:tcPr>
                </a:tc>
                <a:tc>
                  <a:txBody>
                    <a:bodyPr/>
                    <a:lstStyle/>
                    <a:p>
                      <a:pPr>
                        <a:buNone/>
                      </a:pPr>
                      <a:r>
                        <a:rPr lang="en-US" altLang="zh-TW" sz="900"/>
                        <a:t>1</a:t>
                      </a:r>
                      <a:r>
                        <a:rPr lang="zh-TW" altLang="en-US" sz="900"/>
                        <a:t>億</a:t>
                      </a:r>
                      <a:r>
                        <a:rPr lang="en-US" altLang="zh-TW" sz="900"/>
                        <a:t>5000</a:t>
                      </a:r>
                      <a:r>
                        <a:rPr lang="zh-TW" altLang="en-US" sz="900"/>
                        <a:t>万</a:t>
                      </a:r>
                      <a:r>
                        <a:rPr lang="en-US" altLang="zh-TW" sz="900"/>
                        <a:t>km</a:t>
                      </a:r>
                    </a:p>
                  </a:txBody>
                  <a:tcPr marL="46067" marR="46067" marT="23034" marB="23034" anchor="ctr">
                    <a:lnL>
                      <a:noFill/>
                    </a:lnL>
                    <a:lnR>
                      <a:noFill/>
                    </a:lnR>
                    <a:lnT>
                      <a:noFill/>
                    </a:lnT>
                    <a:lnB>
                      <a:noFill/>
                    </a:lnB>
                    <a:solidFill>
                      <a:srgbClr val="FFFFFF"/>
                    </a:solidFill>
                  </a:tcPr>
                </a:tc>
                <a:tc>
                  <a:txBody>
                    <a:bodyPr/>
                    <a:lstStyle/>
                    <a:p>
                      <a:pPr>
                        <a:buNone/>
                      </a:pPr>
                      <a:r>
                        <a:rPr lang="ja-JP" altLang="en-US" sz="900"/>
                        <a:t>８光分</a:t>
                      </a:r>
                    </a:p>
                  </a:txBody>
                  <a:tcPr marL="46067" marR="46067" marT="23034" marB="23034" anchor="ctr">
                    <a:lnL>
                      <a:noFill/>
                    </a:lnL>
                    <a:lnR>
                      <a:noFill/>
                    </a:lnR>
                    <a:lnT>
                      <a:noFill/>
                    </a:lnT>
                    <a:lnB>
                      <a:noFill/>
                    </a:lnB>
                    <a:solidFill>
                      <a:srgbClr val="FFFFFF"/>
                    </a:solidFill>
                  </a:tcPr>
                </a:tc>
                <a:tc>
                  <a:txBody>
                    <a:bodyPr/>
                    <a:lstStyle/>
                    <a:p>
                      <a:pPr>
                        <a:buNone/>
                      </a:pPr>
                      <a:r>
                        <a:rPr lang="ja-JP" altLang="en-US" sz="900"/>
                        <a:t>接近時は</a:t>
                      </a:r>
                      <a:r>
                        <a:rPr lang="en-US" altLang="ja-JP" sz="900"/>
                        <a:t>4200</a:t>
                      </a:r>
                      <a:r>
                        <a:rPr lang="ja-JP" altLang="en-US" sz="900"/>
                        <a:t>万</a:t>
                      </a:r>
                      <a:r>
                        <a:rPr lang="en-US" altLang="ja-JP" sz="900"/>
                        <a:t>km</a:t>
                      </a:r>
                      <a:r>
                        <a:rPr lang="ja-JP" altLang="en-US" sz="900"/>
                        <a:t>、</a:t>
                      </a:r>
                      <a:r>
                        <a:rPr lang="en-US" altLang="ja-JP" sz="900"/>
                        <a:t>2.5</a:t>
                      </a:r>
                      <a:r>
                        <a:rPr lang="ja-JP" altLang="en-US" sz="900"/>
                        <a:t>光分</a:t>
                      </a:r>
                    </a:p>
                  </a:txBody>
                  <a:tcPr marL="46067" marR="46067" marT="23034" marB="23034" anchor="ctr">
                    <a:lnL>
                      <a:noFill/>
                    </a:lnL>
                    <a:lnR>
                      <a:noFill/>
                    </a:lnR>
                    <a:lnT>
                      <a:noFill/>
                    </a:lnT>
                    <a:lnB>
                      <a:noFill/>
                    </a:lnB>
                    <a:solidFill>
                      <a:srgbClr val="FFFFFF"/>
                    </a:solidFill>
                  </a:tcPr>
                </a:tc>
                <a:extLst>
                  <a:ext uri="{0D108BD9-81ED-4DB2-BD59-A6C34878D82A}">
                    <a16:rowId xmlns:a16="http://schemas.microsoft.com/office/drawing/2014/main" val="628525296"/>
                  </a:ext>
                </a:extLst>
              </a:tr>
              <a:tr h="476456">
                <a:tc>
                  <a:txBody>
                    <a:bodyPr/>
                    <a:lstStyle/>
                    <a:p>
                      <a:pPr>
                        <a:buNone/>
                      </a:pPr>
                      <a:r>
                        <a:rPr lang="ja-JP" altLang="en-US" sz="900"/>
                        <a:t>水星</a:t>
                      </a:r>
                    </a:p>
                  </a:txBody>
                  <a:tcPr marL="46067" marR="46067" marT="23034" marB="23034" anchor="ctr">
                    <a:lnL>
                      <a:noFill/>
                    </a:lnL>
                    <a:lnR>
                      <a:noFill/>
                    </a:lnR>
                    <a:lnT>
                      <a:noFill/>
                    </a:lnT>
                    <a:lnB>
                      <a:noFill/>
                    </a:lnB>
                    <a:solidFill>
                      <a:srgbClr val="CCFFFF"/>
                    </a:solidFill>
                  </a:tcPr>
                </a:tc>
                <a:tc>
                  <a:txBody>
                    <a:bodyPr/>
                    <a:lstStyle/>
                    <a:p>
                      <a:pPr>
                        <a:buNone/>
                      </a:pPr>
                      <a:r>
                        <a:rPr lang="en-US" sz="900"/>
                        <a:t>4800km</a:t>
                      </a:r>
                    </a:p>
                  </a:txBody>
                  <a:tcPr marL="46067" marR="46067" marT="23034" marB="23034" anchor="ctr">
                    <a:lnL>
                      <a:noFill/>
                    </a:lnL>
                    <a:lnR>
                      <a:noFill/>
                    </a:lnR>
                    <a:lnT>
                      <a:noFill/>
                    </a:lnT>
                    <a:lnB>
                      <a:noFill/>
                    </a:lnB>
                    <a:solidFill>
                      <a:srgbClr val="FFFFFF"/>
                    </a:solidFill>
                  </a:tcPr>
                </a:tc>
                <a:tc>
                  <a:txBody>
                    <a:bodyPr/>
                    <a:lstStyle/>
                    <a:p>
                      <a:pPr>
                        <a:buNone/>
                      </a:pPr>
                      <a:r>
                        <a:rPr lang="zh-TW" altLang="en-US" sz="900"/>
                        <a:t>１億</a:t>
                      </a:r>
                      <a:r>
                        <a:rPr lang="en-US" altLang="zh-TW" sz="900"/>
                        <a:t>5000</a:t>
                      </a:r>
                      <a:r>
                        <a:rPr lang="zh-TW" altLang="en-US" sz="900"/>
                        <a:t>万</a:t>
                      </a:r>
                      <a:r>
                        <a:rPr lang="en-US" altLang="zh-TW" sz="900"/>
                        <a:t>km</a:t>
                      </a:r>
                    </a:p>
                  </a:txBody>
                  <a:tcPr marL="46067" marR="46067" marT="23034" marB="23034" anchor="ctr">
                    <a:lnL>
                      <a:noFill/>
                    </a:lnL>
                    <a:lnR>
                      <a:noFill/>
                    </a:lnR>
                    <a:lnT>
                      <a:noFill/>
                    </a:lnT>
                    <a:lnB>
                      <a:noFill/>
                    </a:lnB>
                    <a:solidFill>
                      <a:srgbClr val="FFFFFF"/>
                    </a:solidFill>
                  </a:tcPr>
                </a:tc>
                <a:tc>
                  <a:txBody>
                    <a:bodyPr/>
                    <a:lstStyle/>
                    <a:p>
                      <a:pPr>
                        <a:buNone/>
                      </a:pPr>
                      <a:r>
                        <a:rPr lang="ja-JP" altLang="en-US" sz="900"/>
                        <a:t>８光分</a:t>
                      </a:r>
                    </a:p>
                  </a:txBody>
                  <a:tcPr marL="46067" marR="46067" marT="23034" marB="23034" anchor="ctr">
                    <a:lnL>
                      <a:noFill/>
                    </a:lnL>
                    <a:lnR>
                      <a:noFill/>
                    </a:lnR>
                    <a:lnT>
                      <a:noFill/>
                    </a:lnT>
                    <a:lnB>
                      <a:noFill/>
                    </a:lnB>
                    <a:solidFill>
                      <a:srgbClr val="FFFFFF"/>
                    </a:solidFill>
                  </a:tcPr>
                </a:tc>
                <a:tc>
                  <a:txBody>
                    <a:bodyPr/>
                    <a:lstStyle/>
                    <a:p>
                      <a:pPr>
                        <a:buNone/>
                      </a:pPr>
                      <a:r>
                        <a:rPr lang="ja-JP" altLang="en-US" sz="900"/>
                        <a:t>接近時は</a:t>
                      </a:r>
                      <a:r>
                        <a:rPr lang="en-US" altLang="ja-JP" sz="900"/>
                        <a:t>9300</a:t>
                      </a:r>
                      <a:r>
                        <a:rPr lang="ja-JP" altLang="en-US" sz="900"/>
                        <a:t>万</a:t>
                      </a:r>
                      <a:r>
                        <a:rPr lang="en-US" altLang="ja-JP" sz="900"/>
                        <a:t>km</a:t>
                      </a:r>
                      <a:r>
                        <a:rPr lang="ja-JP" altLang="en-US" sz="900"/>
                        <a:t>、６光分</a:t>
                      </a:r>
                    </a:p>
                  </a:txBody>
                  <a:tcPr marL="46067" marR="46067" marT="23034" marB="23034" anchor="ctr">
                    <a:lnL>
                      <a:noFill/>
                    </a:lnL>
                    <a:lnR>
                      <a:noFill/>
                    </a:lnR>
                    <a:lnT>
                      <a:noFill/>
                    </a:lnT>
                    <a:lnB>
                      <a:noFill/>
                    </a:lnB>
                    <a:solidFill>
                      <a:srgbClr val="FFFFFF"/>
                    </a:solidFill>
                  </a:tcPr>
                </a:tc>
                <a:extLst>
                  <a:ext uri="{0D108BD9-81ED-4DB2-BD59-A6C34878D82A}">
                    <a16:rowId xmlns:a16="http://schemas.microsoft.com/office/drawing/2014/main" val="3645291697"/>
                  </a:ext>
                </a:extLst>
              </a:tr>
              <a:tr h="476456">
                <a:tc>
                  <a:txBody>
                    <a:bodyPr/>
                    <a:lstStyle/>
                    <a:p>
                      <a:pPr>
                        <a:buNone/>
                      </a:pPr>
                      <a:r>
                        <a:rPr lang="ja-JP" altLang="en-US" sz="900"/>
                        <a:t>木星</a:t>
                      </a:r>
                    </a:p>
                  </a:txBody>
                  <a:tcPr marL="46067" marR="46067" marT="23034" marB="23034" anchor="ctr">
                    <a:lnL>
                      <a:noFill/>
                    </a:lnL>
                    <a:lnR>
                      <a:noFill/>
                    </a:lnR>
                    <a:lnT>
                      <a:noFill/>
                    </a:lnT>
                    <a:lnB>
                      <a:noFill/>
                    </a:lnB>
                    <a:solidFill>
                      <a:srgbClr val="CCFFFF"/>
                    </a:solidFill>
                  </a:tcPr>
                </a:tc>
                <a:tc>
                  <a:txBody>
                    <a:bodyPr/>
                    <a:lstStyle/>
                    <a:p>
                      <a:pPr>
                        <a:buNone/>
                      </a:pPr>
                      <a:r>
                        <a:rPr lang="en-US" altLang="ja-JP" sz="900"/>
                        <a:t>14</a:t>
                      </a:r>
                      <a:r>
                        <a:rPr lang="ja-JP" altLang="en-US" sz="900"/>
                        <a:t>万</a:t>
                      </a:r>
                      <a:r>
                        <a:rPr lang="en-US" sz="900"/>
                        <a:t>km</a:t>
                      </a:r>
                    </a:p>
                  </a:txBody>
                  <a:tcPr marL="46067" marR="46067" marT="23034" marB="23034" anchor="ctr">
                    <a:lnL>
                      <a:noFill/>
                    </a:lnL>
                    <a:lnR>
                      <a:noFill/>
                    </a:lnR>
                    <a:lnT>
                      <a:noFill/>
                    </a:lnT>
                    <a:lnB>
                      <a:noFill/>
                    </a:lnB>
                    <a:solidFill>
                      <a:srgbClr val="FFFFFF"/>
                    </a:solidFill>
                  </a:tcPr>
                </a:tc>
                <a:tc>
                  <a:txBody>
                    <a:bodyPr/>
                    <a:lstStyle/>
                    <a:p>
                      <a:pPr>
                        <a:buNone/>
                      </a:pPr>
                      <a:r>
                        <a:rPr lang="zh-TW" altLang="en-US" sz="900"/>
                        <a:t>７億</a:t>
                      </a:r>
                      <a:r>
                        <a:rPr lang="en-US" altLang="zh-TW" sz="900"/>
                        <a:t>5000</a:t>
                      </a:r>
                      <a:r>
                        <a:rPr lang="zh-TW" altLang="en-US" sz="900"/>
                        <a:t>万</a:t>
                      </a:r>
                      <a:r>
                        <a:rPr lang="en-US" altLang="zh-TW" sz="900"/>
                        <a:t>km</a:t>
                      </a:r>
                    </a:p>
                  </a:txBody>
                  <a:tcPr marL="46067" marR="46067" marT="23034" marB="23034" anchor="ctr">
                    <a:lnL>
                      <a:noFill/>
                    </a:lnL>
                    <a:lnR>
                      <a:noFill/>
                    </a:lnR>
                    <a:lnT>
                      <a:noFill/>
                    </a:lnT>
                    <a:lnB>
                      <a:noFill/>
                    </a:lnB>
                    <a:solidFill>
                      <a:srgbClr val="FFFFFF"/>
                    </a:solidFill>
                  </a:tcPr>
                </a:tc>
                <a:tc>
                  <a:txBody>
                    <a:bodyPr/>
                    <a:lstStyle/>
                    <a:p>
                      <a:pPr>
                        <a:buNone/>
                      </a:pPr>
                      <a:r>
                        <a:rPr lang="en-US" altLang="ja-JP" sz="900"/>
                        <a:t>40</a:t>
                      </a:r>
                      <a:r>
                        <a:rPr lang="ja-JP" altLang="en-US" sz="900"/>
                        <a:t>光分</a:t>
                      </a:r>
                    </a:p>
                  </a:txBody>
                  <a:tcPr marL="46067" marR="46067" marT="23034" marB="23034" anchor="ctr">
                    <a:lnL>
                      <a:noFill/>
                    </a:lnL>
                    <a:lnR>
                      <a:noFill/>
                    </a:lnR>
                    <a:lnT>
                      <a:noFill/>
                    </a:lnT>
                    <a:lnB>
                      <a:noFill/>
                    </a:lnB>
                    <a:solidFill>
                      <a:srgbClr val="FFFFFF"/>
                    </a:solidFill>
                  </a:tcPr>
                </a:tc>
                <a:tc>
                  <a:txBody>
                    <a:bodyPr/>
                    <a:lstStyle/>
                    <a:p>
                      <a:pPr>
                        <a:buNone/>
                      </a:pPr>
                      <a:r>
                        <a:rPr lang="ja-JP" altLang="en-US" sz="900" dirty="0"/>
                        <a:t>接近時は６億</a:t>
                      </a:r>
                      <a:r>
                        <a:rPr lang="en-US" altLang="ja-JP" sz="900" dirty="0"/>
                        <a:t>km</a:t>
                      </a:r>
                      <a:r>
                        <a:rPr lang="ja-JP" altLang="en-US" sz="900" dirty="0"/>
                        <a:t>、</a:t>
                      </a:r>
                      <a:r>
                        <a:rPr lang="en-US" altLang="ja-JP" sz="900" dirty="0"/>
                        <a:t>30</a:t>
                      </a:r>
                      <a:r>
                        <a:rPr lang="ja-JP" altLang="en-US" sz="900" dirty="0"/>
                        <a:t>光分</a:t>
                      </a:r>
                    </a:p>
                  </a:txBody>
                  <a:tcPr marL="46067" marR="46067" marT="23034" marB="23034" anchor="ctr">
                    <a:lnL>
                      <a:noFill/>
                    </a:lnL>
                    <a:lnR>
                      <a:noFill/>
                    </a:lnR>
                    <a:lnT>
                      <a:noFill/>
                    </a:lnT>
                    <a:lnB>
                      <a:noFill/>
                    </a:lnB>
                    <a:solidFill>
                      <a:srgbClr val="FFFFFF"/>
                    </a:solidFill>
                  </a:tcPr>
                </a:tc>
                <a:extLst>
                  <a:ext uri="{0D108BD9-81ED-4DB2-BD59-A6C34878D82A}">
                    <a16:rowId xmlns:a16="http://schemas.microsoft.com/office/drawing/2014/main" val="244707229"/>
                  </a:ext>
                </a:extLst>
              </a:tr>
              <a:tr h="333519">
                <a:tc>
                  <a:txBody>
                    <a:bodyPr/>
                    <a:lstStyle/>
                    <a:p>
                      <a:pPr>
                        <a:buNone/>
                      </a:pPr>
                      <a:r>
                        <a:rPr lang="ja-JP" altLang="en-US" sz="900"/>
                        <a:t>土星</a:t>
                      </a:r>
                    </a:p>
                  </a:txBody>
                  <a:tcPr marL="46067" marR="46067" marT="23034" marB="23034" anchor="ctr">
                    <a:lnL>
                      <a:noFill/>
                    </a:lnL>
                    <a:lnR>
                      <a:noFill/>
                    </a:lnR>
                    <a:lnT>
                      <a:noFill/>
                    </a:lnT>
                    <a:lnB>
                      <a:noFill/>
                    </a:lnB>
                    <a:solidFill>
                      <a:srgbClr val="CCFFFF"/>
                    </a:solidFill>
                  </a:tcPr>
                </a:tc>
                <a:tc>
                  <a:txBody>
                    <a:bodyPr/>
                    <a:lstStyle/>
                    <a:p>
                      <a:pPr>
                        <a:buNone/>
                      </a:pPr>
                      <a:r>
                        <a:rPr lang="en-US" altLang="ja-JP" sz="900"/>
                        <a:t>12</a:t>
                      </a:r>
                      <a:r>
                        <a:rPr lang="ja-JP" altLang="en-US" sz="900"/>
                        <a:t>万</a:t>
                      </a:r>
                      <a:r>
                        <a:rPr lang="en-US" sz="900"/>
                        <a:t>km</a:t>
                      </a:r>
                    </a:p>
                  </a:txBody>
                  <a:tcPr marL="46067" marR="46067" marT="23034" marB="23034" anchor="ctr">
                    <a:lnL>
                      <a:noFill/>
                    </a:lnL>
                    <a:lnR>
                      <a:noFill/>
                    </a:lnR>
                    <a:lnT>
                      <a:noFill/>
                    </a:lnT>
                    <a:lnB>
                      <a:noFill/>
                    </a:lnB>
                    <a:solidFill>
                      <a:srgbClr val="FFFFFF"/>
                    </a:solidFill>
                  </a:tcPr>
                </a:tc>
                <a:tc>
                  <a:txBody>
                    <a:bodyPr/>
                    <a:lstStyle/>
                    <a:p>
                      <a:pPr>
                        <a:buNone/>
                      </a:pPr>
                      <a:r>
                        <a:rPr lang="en-US" altLang="ja-JP" sz="900"/>
                        <a:t>15</a:t>
                      </a:r>
                      <a:r>
                        <a:rPr lang="ja-JP" altLang="en-US" sz="900"/>
                        <a:t>億</a:t>
                      </a:r>
                      <a:r>
                        <a:rPr lang="en-US" sz="900"/>
                        <a:t>km</a:t>
                      </a:r>
                    </a:p>
                  </a:txBody>
                  <a:tcPr marL="46067" marR="46067" marT="23034" marB="23034" anchor="ctr">
                    <a:lnL>
                      <a:noFill/>
                    </a:lnL>
                    <a:lnR>
                      <a:noFill/>
                    </a:lnR>
                    <a:lnT>
                      <a:noFill/>
                    </a:lnT>
                    <a:lnB>
                      <a:noFill/>
                    </a:lnB>
                    <a:solidFill>
                      <a:srgbClr val="FFFFFF"/>
                    </a:solidFill>
                  </a:tcPr>
                </a:tc>
                <a:tc>
                  <a:txBody>
                    <a:bodyPr/>
                    <a:lstStyle/>
                    <a:p>
                      <a:pPr>
                        <a:buNone/>
                      </a:pPr>
                      <a:r>
                        <a:rPr lang="en-US" altLang="ja-JP" sz="900"/>
                        <a:t>80</a:t>
                      </a:r>
                      <a:r>
                        <a:rPr lang="ja-JP" altLang="en-US" sz="900"/>
                        <a:t>光分</a:t>
                      </a:r>
                    </a:p>
                  </a:txBody>
                  <a:tcPr marL="46067" marR="46067" marT="23034" marB="23034" anchor="ctr">
                    <a:lnL>
                      <a:noFill/>
                    </a:lnL>
                    <a:lnR>
                      <a:noFill/>
                    </a:lnR>
                    <a:lnT>
                      <a:noFill/>
                    </a:lnT>
                    <a:lnB>
                      <a:noFill/>
                    </a:lnB>
                    <a:solidFill>
                      <a:srgbClr val="FFFFFF"/>
                    </a:solidFill>
                  </a:tcPr>
                </a:tc>
                <a:tc>
                  <a:txBody>
                    <a:bodyPr/>
                    <a:lstStyle/>
                    <a:p>
                      <a:pPr>
                        <a:buNone/>
                      </a:pPr>
                      <a:r>
                        <a:rPr lang="ja-JP" altLang="en-US" sz="900" dirty="0"/>
                        <a:t>接近時は</a:t>
                      </a:r>
                      <a:r>
                        <a:rPr lang="en-US" altLang="ja-JP" sz="900" dirty="0"/>
                        <a:t>13</a:t>
                      </a:r>
                      <a:r>
                        <a:rPr lang="ja-JP" altLang="en-US" sz="900" dirty="0"/>
                        <a:t>億</a:t>
                      </a:r>
                      <a:r>
                        <a:rPr lang="en-US" altLang="ja-JP" sz="900" dirty="0"/>
                        <a:t>km</a:t>
                      </a:r>
                      <a:r>
                        <a:rPr lang="ja-JP" altLang="en-US" sz="900" dirty="0"/>
                        <a:t>、</a:t>
                      </a:r>
                      <a:r>
                        <a:rPr lang="en-US" altLang="ja-JP" sz="900" dirty="0"/>
                        <a:t>70</a:t>
                      </a:r>
                      <a:r>
                        <a:rPr lang="ja-JP" altLang="en-US" sz="900" dirty="0"/>
                        <a:t>光分</a:t>
                      </a:r>
                    </a:p>
                  </a:txBody>
                  <a:tcPr marL="46067" marR="46067" marT="23034" marB="23034" anchor="ctr">
                    <a:lnL>
                      <a:noFill/>
                    </a:lnL>
                    <a:lnR>
                      <a:noFill/>
                    </a:lnR>
                    <a:lnT>
                      <a:noFill/>
                    </a:lnT>
                    <a:lnB>
                      <a:noFill/>
                    </a:lnB>
                    <a:solidFill>
                      <a:srgbClr val="FFFFFF"/>
                    </a:solidFill>
                  </a:tcPr>
                </a:tc>
                <a:extLst>
                  <a:ext uri="{0D108BD9-81ED-4DB2-BD59-A6C34878D82A}">
                    <a16:rowId xmlns:a16="http://schemas.microsoft.com/office/drawing/2014/main" val="2857359972"/>
                  </a:ext>
                </a:extLst>
              </a:tr>
            </a:tbl>
          </a:graphicData>
        </a:graphic>
      </p:graphicFrame>
    </p:spTree>
    <p:extLst>
      <p:ext uri="{BB962C8B-B14F-4D97-AF65-F5344CB8AC3E}">
        <p14:creationId xmlns:p14="http://schemas.microsoft.com/office/powerpoint/2010/main" val="3867440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E2418-28DE-06FA-D136-F136B18CC48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D47D24B-59A3-3001-6DC0-B927DAF822A6}"/>
              </a:ext>
            </a:extLst>
          </p:cNvPr>
          <p:cNvSpPr>
            <a:spLocks noGrp="1"/>
          </p:cNvSpPr>
          <p:nvPr>
            <p:ph type="ctrTitle"/>
          </p:nvPr>
        </p:nvSpPr>
        <p:spPr>
          <a:xfrm>
            <a:off x="161951" y="0"/>
            <a:ext cx="7772400" cy="720725"/>
          </a:xfrm>
        </p:spPr>
        <p:txBody>
          <a:bodyPr/>
          <a:lstStyle/>
          <a:p>
            <a:pPr algn="l"/>
            <a:r>
              <a:rPr kumimoji="1" lang="ja-JP" altLang="en-US" dirty="0"/>
              <a:t>５．土星の話　１</a:t>
            </a:r>
          </a:p>
        </p:txBody>
      </p:sp>
      <p:sp>
        <p:nvSpPr>
          <p:cNvPr id="4" name="字幕 3">
            <a:extLst>
              <a:ext uri="{FF2B5EF4-FFF2-40B4-BE49-F238E27FC236}">
                <a16:creationId xmlns:a16="http://schemas.microsoft.com/office/drawing/2014/main" id="{254CC7B8-C764-6080-5836-FABCBF83E04C}"/>
              </a:ext>
            </a:extLst>
          </p:cNvPr>
          <p:cNvSpPr>
            <a:spLocks noGrp="1"/>
          </p:cNvSpPr>
          <p:nvPr>
            <p:ph type="subTitle" idx="1"/>
          </p:nvPr>
        </p:nvSpPr>
        <p:spPr/>
        <p:txBody>
          <a:bodyPr/>
          <a:lstStyle/>
          <a:p>
            <a:endParaRPr kumimoji="1" lang="ja-JP" altLang="en-US"/>
          </a:p>
        </p:txBody>
      </p:sp>
      <p:pic>
        <p:nvPicPr>
          <p:cNvPr id="5" name="図 4">
            <a:extLst>
              <a:ext uri="{FF2B5EF4-FFF2-40B4-BE49-F238E27FC236}">
                <a16:creationId xmlns:a16="http://schemas.microsoft.com/office/drawing/2014/main" id="{C9B5577F-3647-DAF7-540B-58B1E9068B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814387"/>
            <a:ext cx="8686800" cy="5229225"/>
          </a:xfrm>
          <a:prstGeom prst="rect">
            <a:avLst/>
          </a:prstGeom>
        </p:spPr>
      </p:pic>
      <p:sp>
        <p:nvSpPr>
          <p:cNvPr id="7" name="Text Box 5">
            <a:extLst>
              <a:ext uri="{FF2B5EF4-FFF2-40B4-BE49-F238E27FC236}">
                <a16:creationId xmlns:a16="http://schemas.microsoft.com/office/drawing/2014/main" id="{F1730324-8AB8-4B12-C4F8-BA4FCDE4427A}"/>
              </a:ext>
            </a:extLst>
          </p:cNvPr>
          <p:cNvSpPr txBox="1">
            <a:spLocks noChangeArrowheads="1"/>
          </p:cNvSpPr>
          <p:nvPr/>
        </p:nvSpPr>
        <p:spPr bwMode="auto">
          <a:xfrm>
            <a:off x="1066442" y="6137274"/>
            <a:ext cx="5963418" cy="400110"/>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2000" dirty="0">
                <a:latin typeface="メイリオ" panose="020B0604030504040204" pitchFamily="50" charset="-128"/>
                <a:ea typeface="メイリオ" panose="020B0604030504040204" pitchFamily="50" charset="-128"/>
              </a:rPr>
              <a:t>約</a:t>
            </a:r>
            <a:r>
              <a:rPr lang="en-US" altLang="ja-JP" sz="2000" dirty="0">
                <a:latin typeface="メイリオ" panose="020B0604030504040204" pitchFamily="50" charset="-128"/>
                <a:ea typeface="メイリオ" panose="020B0604030504040204" pitchFamily="50" charset="-128"/>
              </a:rPr>
              <a:t>30</a:t>
            </a:r>
            <a:r>
              <a:rPr lang="ja-JP" altLang="en-US" sz="2000" dirty="0">
                <a:latin typeface="メイリオ" panose="020B0604030504040204" pitchFamily="50" charset="-128"/>
                <a:ea typeface="メイリオ" panose="020B0604030504040204" pitchFamily="50" charset="-128"/>
              </a:rPr>
              <a:t>年で太陽の中心から約</a:t>
            </a:r>
            <a:r>
              <a:rPr lang="en-US" altLang="ja-JP" sz="2000" dirty="0">
                <a:latin typeface="メイリオ" panose="020B0604030504040204" pitchFamily="50" charset="-128"/>
                <a:ea typeface="メイリオ" panose="020B0604030504040204" pitchFamily="50" charset="-128"/>
              </a:rPr>
              <a:t>30</a:t>
            </a:r>
            <a:r>
              <a:rPr lang="ja-JP" altLang="en-US" sz="2000" dirty="0">
                <a:latin typeface="メイリオ" panose="020B0604030504040204" pitchFamily="50" charset="-128"/>
                <a:ea typeface="メイリオ" panose="020B0604030504040204" pitchFamily="50" charset="-128"/>
              </a:rPr>
              <a:t>年で回っている</a:t>
            </a:r>
            <a:endParaRPr lang="en-US" altLang="ja-JP" sz="2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742881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5E332-6A36-41CB-96A5-2CE4EC546ED2}"/>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CDED84E7-128A-807B-DC71-F1EDBA7E9438}"/>
              </a:ext>
            </a:extLst>
          </p:cNvPr>
          <p:cNvSpPr>
            <a:spLocks noGrp="1"/>
          </p:cNvSpPr>
          <p:nvPr>
            <p:ph type="ctrTitle"/>
          </p:nvPr>
        </p:nvSpPr>
        <p:spPr>
          <a:xfrm>
            <a:off x="341953" y="0"/>
            <a:ext cx="7772400" cy="720725"/>
          </a:xfrm>
        </p:spPr>
        <p:txBody>
          <a:bodyPr/>
          <a:lstStyle/>
          <a:p>
            <a:pPr algn="l"/>
            <a:r>
              <a:rPr kumimoji="1" lang="en-US" altLang="ja-JP" dirty="0">
                <a:latin typeface="ＭＳ Ｐゴシック" panose="020B0600070205080204" pitchFamily="50" charset="-128"/>
                <a:ea typeface="ＭＳ Ｐゴシック" panose="020B0600070205080204" pitchFamily="50" charset="-128"/>
              </a:rPr>
              <a:t>2025</a:t>
            </a:r>
            <a:r>
              <a:rPr kumimoji="1" lang="ja-JP" altLang="en-US" dirty="0">
                <a:latin typeface="ＭＳ Ｐゴシック" panose="020B0600070205080204" pitchFamily="50" charset="-128"/>
                <a:ea typeface="ＭＳ Ｐゴシック" panose="020B0600070205080204" pitchFamily="50" charset="-128"/>
              </a:rPr>
              <a:t>年</a:t>
            </a:r>
            <a:r>
              <a:rPr kumimoji="1" lang="en-US" altLang="ja-JP" dirty="0">
                <a:latin typeface="ＭＳ Ｐゴシック" panose="020B0600070205080204" pitchFamily="50" charset="-128"/>
                <a:ea typeface="ＭＳ Ｐゴシック" panose="020B0600070205080204" pitchFamily="50" charset="-128"/>
              </a:rPr>
              <a:t>11</a:t>
            </a:r>
            <a:r>
              <a:rPr kumimoji="1" lang="ja-JP" altLang="en-US" dirty="0">
                <a:latin typeface="ＭＳ Ｐゴシック" panose="020B0600070205080204" pitchFamily="50" charset="-128"/>
                <a:ea typeface="ＭＳ Ｐゴシック" panose="020B0600070205080204" pitchFamily="50" charset="-128"/>
              </a:rPr>
              <a:t>月</a:t>
            </a:r>
            <a:r>
              <a:rPr kumimoji="1" lang="en-US" altLang="ja-JP" dirty="0">
                <a:latin typeface="ＭＳ Ｐゴシック" panose="020B0600070205080204" pitchFamily="50" charset="-128"/>
                <a:ea typeface="ＭＳ Ｐゴシック" panose="020B0600070205080204" pitchFamily="50" charset="-128"/>
              </a:rPr>
              <a:t>1</a:t>
            </a:r>
            <a:r>
              <a:rPr kumimoji="1" lang="ja-JP" altLang="en-US" dirty="0">
                <a:latin typeface="ＭＳ Ｐゴシック" panose="020B0600070205080204" pitchFamily="50" charset="-128"/>
                <a:ea typeface="ＭＳ Ｐゴシック" panose="020B0600070205080204" pitchFamily="50" charset="-128"/>
              </a:rPr>
              <a:t>日の　とみしの里</a:t>
            </a:r>
          </a:p>
        </p:txBody>
      </p:sp>
      <p:pic>
        <p:nvPicPr>
          <p:cNvPr id="4" name="図 3">
            <a:extLst>
              <a:ext uri="{FF2B5EF4-FFF2-40B4-BE49-F238E27FC236}">
                <a16:creationId xmlns:a16="http://schemas.microsoft.com/office/drawing/2014/main" id="{992FF6B0-0D83-3249-48B3-6E462E9471E9}"/>
              </a:ext>
            </a:extLst>
          </p:cNvPr>
          <p:cNvPicPr>
            <a:picLocks noChangeAspect="1"/>
          </p:cNvPicPr>
          <p:nvPr/>
        </p:nvPicPr>
        <p:blipFill>
          <a:blip r:embed="rId3">
            <a:extLst>
              <a:ext uri="{28A0092B-C50C-407E-A947-70E740481C1C}">
                <a14:useLocalDpi xmlns:a14="http://schemas.microsoft.com/office/drawing/2010/main" val="0"/>
              </a:ext>
            </a:extLst>
          </a:blip>
          <a:srcRect l="23224" t="16780" r="15584" b="10532"/>
          <a:stretch>
            <a:fillRect/>
          </a:stretch>
        </p:blipFill>
        <p:spPr>
          <a:xfrm>
            <a:off x="341953" y="1044932"/>
            <a:ext cx="6110727" cy="5444102"/>
          </a:xfrm>
          <a:prstGeom prst="rect">
            <a:avLst/>
          </a:prstGeom>
        </p:spPr>
      </p:pic>
      <p:cxnSp>
        <p:nvCxnSpPr>
          <p:cNvPr id="8" name="直線矢印コネクタ 7">
            <a:extLst>
              <a:ext uri="{FF2B5EF4-FFF2-40B4-BE49-F238E27FC236}">
                <a16:creationId xmlns:a16="http://schemas.microsoft.com/office/drawing/2014/main" id="{91B85514-EA90-AD9C-11B1-5AEC8C6D03D6}"/>
              </a:ext>
            </a:extLst>
          </p:cNvPr>
          <p:cNvCxnSpPr/>
          <p:nvPr/>
        </p:nvCxnSpPr>
        <p:spPr>
          <a:xfrm flipH="1" flipV="1">
            <a:off x="6569946" y="1280727"/>
            <a:ext cx="1260014" cy="4904096"/>
          </a:xfrm>
          <a:prstGeom prst="straightConnector1">
            <a:avLst/>
          </a:prstGeom>
          <a:ln w="25400">
            <a:solidFill>
              <a:srgbClr val="CC9900"/>
            </a:solidFill>
            <a:headEnd type="triangle"/>
            <a:tailEnd type="triangle"/>
          </a:ln>
        </p:spPr>
        <p:style>
          <a:lnRef idx="1">
            <a:schemeClr val="dk1"/>
          </a:lnRef>
          <a:fillRef idx="0">
            <a:schemeClr val="dk1"/>
          </a:fillRef>
          <a:effectRef idx="0">
            <a:schemeClr val="dk1"/>
          </a:effectRef>
          <a:fontRef idx="minor">
            <a:schemeClr val="tx1"/>
          </a:fontRef>
        </p:style>
      </p:cxnSp>
      <p:sp>
        <p:nvSpPr>
          <p:cNvPr id="9" name="テキスト ボックス 8">
            <a:extLst>
              <a:ext uri="{FF2B5EF4-FFF2-40B4-BE49-F238E27FC236}">
                <a16:creationId xmlns:a16="http://schemas.microsoft.com/office/drawing/2014/main" id="{6DAF8872-C126-3CFD-6A53-12B797B17701}"/>
              </a:ext>
            </a:extLst>
          </p:cNvPr>
          <p:cNvSpPr txBox="1"/>
          <p:nvPr/>
        </p:nvSpPr>
        <p:spPr>
          <a:xfrm>
            <a:off x="6639229" y="819062"/>
            <a:ext cx="914400" cy="461665"/>
          </a:xfrm>
          <a:prstGeom prst="rect">
            <a:avLst/>
          </a:prstGeom>
          <a:noFill/>
        </p:spPr>
        <p:txBody>
          <a:bodyPr wrap="square" rtlCol="0">
            <a:spAutoFit/>
          </a:bodyPr>
          <a:lstStyle/>
          <a:p>
            <a:r>
              <a:rPr kumimoji="1" lang="ja-JP" altLang="en-US" dirty="0"/>
              <a:t>北</a:t>
            </a:r>
          </a:p>
        </p:txBody>
      </p:sp>
      <p:cxnSp>
        <p:nvCxnSpPr>
          <p:cNvPr id="10" name="直線矢印コネクタ 9">
            <a:extLst>
              <a:ext uri="{FF2B5EF4-FFF2-40B4-BE49-F238E27FC236}">
                <a16:creationId xmlns:a16="http://schemas.microsoft.com/office/drawing/2014/main" id="{CD210061-050D-2541-70AB-F57948C63082}"/>
              </a:ext>
            </a:extLst>
          </p:cNvPr>
          <p:cNvCxnSpPr>
            <a:cxnSpLocks/>
          </p:cNvCxnSpPr>
          <p:nvPr/>
        </p:nvCxnSpPr>
        <p:spPr>
          <a:xfrm flipH="1">
            <a:off x="5539422" y="2888994"/>
            <a:ext cx="3262625" cy="877989"/>
          </a:xfrm>
          <a:prstGeom prst="straightConnector1">
            <a:avLst/>
          </a:prstGeom>
          <a:ln w="25400">
            <a:solidFill>
              <a:srgbClr val="CC9900"/>
            </a:solidFill>
            <a:headEnd type="triangle"/>
            <a:tailEnd type="triangle"/>
          </a:ln>
        </p:spPr>
        <p:style>
          <a:lnRef idx="1">
            <a:schemeClr val="dk1"/>
          </a:lnRef>
          <a:fillRef idx="0">
            <a:schemeClr val="dk1"/>
          </a:fillRef>
          <a:effectRef idx="0">
            <a:schemeClr val="dk1"/>
          </a:effectRef>
          <a:fontRef idx="minor">
            <a:schemeClr val="tx1"/>
          </a:fontRef>
        </p:style>
      </p:cxnSp>
      <p:sp>
        <p:nvSpPr>
          <p:cNvPr id="16" name="テキスト ボックス 15">
            <a:extLst>
              <a:ext uri="{FF2B5EF4-FFF2-40B4-BE49-F238E27FC236}">
                <a16:creationId xmlns:a16="http://schemas.microsoft.com/office/drawing/2014/main" id="{78A08FED-9904-9686-DE76-501D57A62425}"/>
              </a:ext>
            </a:extLst>
          </p:cNvPr>
          <p:cNvSpPr txBox="1"/>
          <p:nvPr/>
        </p:nvSpPr>
        <p:spPr>
          <a:xfrm>
            <a:off x="8032327" y="2427329"/>
            <a:ext cx="914400" cy="461665"/>
          </a:xfrm>
          <a:prstGeom prst="rect">
            <a:avLst/>
          </a:prstGeom>
          <a:noFill/>
        </p:spPr>
        <p:txBody>
          <a:bodyPr wrap="square" rtlCol="0">
            <a:spAutoFit/>
          </a:bodyPr>
          <a:lstStyle/>
          <a:p>
            <a:r>
              <a:rPr kumimoji="1" lang="ja-JP" altLang="en-US" dirty="0"/>
              <a:t>東</a:t>
            </a:r>
          </a:p>
        </p:txBody>
      </p:sp>
    </p:spTree>
    <p:extLst>
      <p:ext uri="{BB962C8B-B14F-4D97-AF65-F5344CB8AC3E}">
        <p14:creationId xmlns:p14="http://schemas.microsoft.com/office/powerpoint/2010/main" val="41554386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605E13-6A7F-B597-38EF-5CA251028A6F}"/>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76D7182C-4DF8-7DD0-FBA1-014CA26F5B90}"/>
              </a:ext>
            </a:extLst>
          </p:cNvPr>
          <p:cNvSpPr>
            <a:spLocks noGrp="1"/>
          </p:cNvSpPr>
          <p:nvPr>
            <p:ph type="ctrTitle"/>
          </p:nvPr>
        </p:nvSpPr>
        <p:spPr>
          <a:xfrm>
            <a:off x="161951" y="0"/>
            <a:ext cx="7772400" cy="720725"/>
          </a:xfrm>
        </p:spPr>
        <p:txBody>
          <a:bodyPr/>
          <a:lstStyle/>
          <a:p>
            <a:pPr algn="l"/>
            <a:r>
              <a:rPr kumimoji="1" lang="ja-JP" altLang="en-US" dirty="0"/>
              <a:t>４．土星の話　２</a:t>
            </a:r>
          </a:p>
        </p:txBody>
      </p:sp>
      <p:sp>
        <p:nvSpPr>
          <p:cNvPr id="4" name="字幕 3">
            <a:extLst>
              <a:ext uri="{FF2B5EF4-FFF2-40B4-BE49-F238E27FC236}">
                <a16:creationId xmlns:a16="http://schemas.microsoft.com/office/drawing/2014/main" id="{1161D4C5-A031-1841-D044-3C3AA8770946}"/>
              </a:ext>
            </a:extLst>
          </p:cNvPr>
          <p:cNvSpPr>
            <a:spLocks noGrp="1"/>
          </p:cNvSpPr>
          <p:nvPr>
            <p:ph type="subTitle" idx="1"/>
          </p:nvPr>
        </p:nvSpPr>
        <p:spPr/>
        <p:txBody>
          <a:bodyPr/>
          <a:lstStyle/>
          <a:p>
            <a:endParaRPr kumimoji="1" lang="ja-JP" altLang="en-US"/>
          </a:p>
        </p:txBody>
      </p:sp>
      <p:pic>
        <p:nvPicPr>
          <p:cNvPr id="8" name="図 7">
            <a:extLst>
              <a:ext uri="{FF2B5EF4-FFF2-40B4-BE49-F238E27FC236}">
                <a16:creationId xmlns:a16="http://schemas.microsoft.com/office/drawing/2014/main" id="{DB208CDC-0353-4408-26D5-3A37F96146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951" y="998973"/>
            <a:ext cx="3718472" cy="2790390"/>
          </a:xfrm>
          <a:prstGeom prst="rect">
            <a:avLst/>
          </a:prstGeom>
        </p:spPr>
      </p:pic>
      <p:pic>
        <p:nvPicPr>
          <p:cNvPr id="10" name="図 9">
            <a:extLst>
              <a:ext uri="{FF2B5EF4-FFF2-40B4-BE49-F238E27FC236}">
                <a16:creationId xmlns:a16="http://schemas.microsoft.com/office/drawing/2014/main" id="{0275878F-18F3-EC0E-E6B3-84152B9F970A}"/>
              </a:ext>
            </a:extLst>
          </p:cNvPr>
          <p:cNvPicPr>
            <a:picLocks noChangeAspect="1"/>
          </p:cNvPicPr>
          <p:nvPr/>
        </p:nvPicPr>
        <p:blipFill>
          <a:blip r:embed="rId4"/>
          <a:stretch>
            <a:fillRect/>
          </a:stretch>
        </p:blipFill>
        <p:spPr>
          <a:xfrm>
            <a:off x="3906785" y="2792192"/>
            <a:ext cx="5263577" cy="4043385"/>
          </a:xfrm>
          <a:prstGeom prst="rect">
            <a:avLst/>
          </a:prstGeom>
        </p:spPr>
      </p:pic>
      <p:sp>
        <p:nvSpPr>
          <p:cNvPr id="11" name="Text Box 5">
            <a:extLst>
              <a:ext uri="{FF2B5EF4-FFF2-40B4-BE49-F238E27FC236}">
                <a16:creationId xmlns:a16="http://schemas.microsoft.com/office/drawing/2014/main" id="{1B8F22FA-5B81-D5C0-76B0-AEB60DD0D67F}"/>
              </a:ext>
            </a:extLst>
          </p:cNvPr>
          <p:cNvSpPr txBox="1">
            <a:spLocks noChangeArrowheads="1"/>
          </p:cNvSpPr>
          <p:nvPr/>
        </p:nvSpPr>
        <p:spPr bwMode="auto">
          <a:xfrm>
            <a:off x="401169" y="5533294"/>
            <a:ext cx="3240036" cy="1015663"/>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dirty="0">
                <a:latin typeface="メイリオ" panose="020B0604030504040204" pitchFamily="50" charset="-128"/>
                <a:ea typeface="メイリオ" panose="020B0604030504040204" pitchFamily="50" charset="-128"/>
              </a:rPr>
              <a:t>2025</a:t>
            </a:r>
            <a:r>
              <a:rPr lang="ja-JP" altLang="en-US" sz="2000" dirty="0">
                <a:latin typeface="メイリオ" panose="020B0604030504040204" pitchFamily="50" charset="-128"/>
                <a:ea typeface="メイリオ" panose="020B0604030504040204" pitchFamily="50" charset="-128"/>
              </a:rPr>
              <a:t>年</a:t>
            </a:r>
            <a:r>
              <a:rPr lang="en-US" altLang="ja-JP" sz="2000" dirty="0">
                <a:latin typeface="メイリオ" panose="020B0604030504040204" pitchFamily="50" charset="-128"/>
                <a:ea typeface="メイリオ" panose="020B0604030504040204" pitchFamily="50" charset="-128"/>
              </a:rPr>
              <a:t>11</a:t>
            </a:r>
            <a:r>
              <a:rPr lang="ja-JP" altLang="en-US" sz="2000" dirty="0">
                <a:latin typeface="メイリオ" panose="020B0604030504040204" pitchFamily="50" charset="-128"/>
                <a:ea typeface="メイリオ" panose="020B0604030504040204" pitchFamily="50" charset="-128"/>
              </a:rPr>
              <a:t>月</a:t>
            </a:r>
            <a:r>
              <a:rPr lang="en-US" altLang="ja-JP" sz="2000" dirty="0">
                <a:latin typeface="メイリオ" panose="020B0604030504040204" pitchFamily="50" charset="-128"/>
                <a:ea typeface="メイリオ" panose="020B0604030504040204" pitchFamily="50" charset="-128"/>
              </a:rPr>
              <a:t>25</a:t>
            </a:r>
            <a:r>
              <a:rPr lang="ja-JP" altLang="en-US" sz="2000" dirty="0">
                <a:latin typeface="メイリオ" panose="020B0604030504040204" pitchFamily="50" charset="-128"/>
                <a:ea typeface="メイリオ" panose="020B0604030504040204" pitchFamily="50" charset="-128"/>
              </a:rPr>
              <a:t>日頃は、ほどんど環（かん）が見えなくなる</a:t>
            </a:r>
            <a:endParaRPr lang="en-US" altLang="ja-JP" sz="2000" dirty="0">
              <a:latin typeface="メイリオ" panose="020B0604030504040204" pitchFamily="50" charset="-128"/>
              <a:ea typeface="メイリオ" panose="020B0604030504040204" pitchFamily="50" charset="-128"/>
            </a:endParaRPr>
          </a:p>
        </p:txBody>
      </p:sp>
      <p:pic>
        <p:nvPicPr>
          <p:cNvPr id="13" name="図 12">
            <a:extLst>
              <a:ext uri="{FF2B5EF4-FFF2-40B4-BE49-F238E27FC236}">
                <a16:creationId xmlns:a16="http://schemas.microsoft.com/office/drawing/2014/main" id="{60591D3D-9EA2-E5C3-BE08-2C24D506F8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2409" y="91431"/>
            <a:ext cx="3205982" cy="2404487"/>
          </a:xfrm>
          <a:prstGeom prst="rect">
            <a:avLst/>
          </a:prstGeom>
        </p:spPr>
      </p:pic>
      <p:sp>
        <p:nvSpPr>
          <p:cNvPr id="15" name="テキスト ボックス 14">
            <a:extLst>
              <a:ext uri="{FF2B5EF4-FFF2-40B4-BE49-F238E27FC236}">
                <a16:creationId xmlns:a16="http://schemas.microsoft.com/office/drawing/2014/main" id="{AB6FBD74-7C37-69BC-BAC9-50DA0990A9ED}"/>
              </a:ext>
            </a:extLst>
          </p:cNvPr>
          <p:cNvSpPr txBox="1"/>
          <p:nvPr/>
        </p:nvSpPr>
        <p:spPr>
          <a:xfrm>
            <a:off x="4992275" y="2540616"/>
            <a:ext cx="2988266" cy="276999"/>
          </a:xfrm>
          <a:prstGeom prst="rect">
            <a:avLst/>
          </a:prstGeom>
          <a:noFill/>
        </p:spPr>
        <p:txBody>
          <a:bodyPr wrap="square">
            <a:spAutoFit/>
          </a:bodyPr>
          <a:lstStyle/>
          <a:p>
            <a:r>
              <a:rPr lang="ja-JP" altLang="en-US" sz="1200" dirty="0"/>
              <a:t>土星の輪の拡大イメージ</a:t>
            </a:r>
            <a:r>
              <a:rPr lang="en-US" altLang="ja-JP" sz="1200" u="none" strike="noStrike" dirty="0">
                <a:solidFill>
                  <a:srgbClr val="096FFA"/>
                </a:solidFill>
                <a:effectLst/>
                <a:hlinkClick r:id="rId6"/>
              </a:rPr>
              <a:t>NASA</a:t>
            </a:r>
            <a:endParaRPr lang="ja-JP" altLang="en-US" sz="1200" dirty="0"/>
          </a:p>
        </p:txBody>
      </p:sp>
    </p:spTree>
    <p:extLst>
      <p:ext uri="{BB962C8B-B14F-4D97-AF65-F5344CB8AC3E}">
        <p14:creationId xmlns:p14="http://schemas.microsoft.com/office/powerpoint/2010/main" val="18841260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06B731-8FDB-4220-84A0-130DBD4F20AA}"/>
              </a:ext>
            </a:extLst>
          </p:cNvPr>
          <p:cNvSpPr>
            <a:spLocks noGrp="1"/>
          </p:cNvSpPr>
          <p:nvPr>
            <p:ph type="ctrTitle"/>
          </p:nvPr>
        </p:nvSpPr>
        <p:spPr>
          <a:xfrm>
            <a:off x="41403" y="17894"/>
            <a:ext cx="7772400" cy="720725"/>
          </a:xfrm>
        </p:spPr>
        <p:txBody>
          <a:bodyPr/>
          <a:lstStyle/>
          <a:p>
            <a:r>
              <a:rPr kumimoji="1" lang="ja-JP" altLang="en-US" dirty="0"/>
              <a:t>６．望遠鏡と星の明るさの話</a:t>
            </a:r>
          </a:p>
        </p:txBody>
      </p:sp>
      <p:sp>
        <p:nvSpPr>
          <p:cNvPr id="3" name="字幕 2">
            <a:extLst>
              <a:ext uri="{FF2B5EF4-FFF2-40B4-BE49-F238E27FC236}">
                <a16:creationId xmlns:a16="http://schemas.microsoft.com/office/drawing/2014/main" id="{848A69D8-DB16-4A31-98AB-F115F5428D9E}"/>
              </a:ext>
            </a:extLst>
          </p:cNvPr>
          <p:cNvSpPr>
            <a:spLocks noGrp="1"/>
          </p:cNvSpPr>
          <p:nvPr>
            <p:ph type="subTitle" idx="1"/>
          </p:nvPr>
        </p:nvSpPr>
        <p:spPr>
          <a:xfrm>
            <a:off x="1413003" y="4779015"/>
            <a:ext cx="6400800" cy="911225"/>
          </a:xfrm>
        </p:spPr>
        <p:txBody>
          <a:bodyPr/>
          <a:lstStyle/>
          <a:p>
            <a:endParaRPr kumimoji="1" lang="ja-JP" altLang="en-US"/>
          </a:p>
        </p:txBody>
      </p:sp>
      <p:sp>
        <p:nvSpPr>
          <p:cNvPr id="4" name="字幕 2">
            <a:extLst>
              <a:ext uri="{FF2B5EF4-FFF2-40B4-BE49-F238E27FC236}">
                <a16:creationId xmlns:a16="http://schemas.microsoft.com/office/drawing/2014/main" id="{7C458624-692B-572B-3B8C-04DB6CCFCDF2}"/>
              </a:ext>
            </a:extLst>
          </p:cNvPr>
          <p:cNvSpPr txBox="1">
            <a:spLocks/>
          </p:cNvSpPr>
          <p:nvPr/>
        </p:nvSpPr>
        <p:spPr bwMode="gray">
          <a:xfrm>
            <a:off x="727203" y="908486"/>
            <a:ext cx="6400800" cy="2520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kumimoji="1" sz="2400">
                <a:solidFill>
                  <a:schemeClr val="tx1"/>
                </a:solidFill>
                <a:latin typeface="游ゴシック" panose="020B0400000000000000" pitchFamily="50" charset="-128"/>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游ゴシック" panose="020B0400000000000000" pitchFamily="50" charset="-128"/>
                <a:ea typeface="+mn-ea"/>
              </a:defRPr>
            </a:lvl2pPr>
            <a:lvl3pPr marL="1143000" indent="-228600" algn="l" rtl="0" eaLnBrk="0" fontAlgn="base" hangingPunct="0">
              <a:spcBef>
                <a:spcPct val="20000"/>
              </a:spcBef>
              <a:spcAft>
                <a:spcPct val="0"/>
              </a:spcAft>
              <a:buChar char="•"/>
              <a:defRPr kumimoji="1" sz="2400">
                <a:solidFill>
                  <a:schemeClr val="tx1"/>
                </a:solidFill>
                <a:latin typeface="游ゴシック" panose="020B0400000000000000" pitchFamily="50" charset="-128"/>
                <a:ea typeface="+mn-ea"/>
              </a:defRPr>
            </a:lvl3pPr>
            <a:lvl4pPr marL="1600200" indent="-228600" algn="l" rtl="0" eaLnBrk="0" fontAlgn="base" hangingPunct="0">
              <a:spcBef>
                <a:spcPct val="20000"/>
              </a:spcBef>
              <a:spcAft>
                <a:spcPct val="0"/>
              </a:spcAft>
              <a:buChar char="–"/>
              <a:defRPr kumimoji="1" sz="2000">
                <a:solidFill>
                  <a:schemeClr val="tx1"/>
                </a:solidFill>
                <a:latin typeface="游ゴシック" panose="020B0400000000000000" pitchFamily="50" charset="-128"/>
                <a:ea typeface="+mn-ea"/>
              </a:defRPr>
            </a:lvl4pPr>
            <a:lvl5pPr marL="2057400" indent="-228600" algn="l" rtl="0" eaLnBrk="0" fontAlgn="base" hangingPunct="0">
              <a:spcBef>
                <a:spcPct val="20000"/>
              </a:spcBef>
              <a:spcAft>
                <a:spcPct val="0"/>
              </a:spcAft>
              <a:buChar char="»"/>
              <a:defRPr kumimoji="1" sz="2000">
                <a:solidFill>
                  <a:schemeClr val="tx1"/>
                </a:solidFill>
                <a:latin typeface="游ゴシック" panose="020B0400000000000000" pitchFamily="50" charset="-128"/>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algn="l"/>
            <a:r>
              <a:rPr lang="en-US" altLang="ja-JP" sz="3200" kern="0" dirty="0"/>
              <a:t>(1)</a:t>
            </a:r>
            <a:r>
              <a:rPr lang="ja-JP" altLang="en-US" sz="3200" kern="0" dirty="0"/>
              <a:t>双眼鏡、望遠鏡について</a:t>
            </a:r>
            <a:endParaRPr lang="en-US" altLang="ja-JP" sz="3200" kern="0" dirty="0"/>
          </a:p>
          <a:p>
            <a:pPr algn="l"/>
            <a:r>
              <a:rPr lang="en-US" altLang="ja-JP" sz="3200" kern="0" dirty="0"/>
              <a:t>(2)</a:t>
            </a:r>
            <a:r>
              <a:rPr lang="ja-JP" altLang="en-US" sz="3200" kern="0" dirty="0"/>
              <a:t>望遠鏡と肉眼の比較</a:t>
            </a:r>
            <a:endParaRPr lang="en-US" altLang="ja-JP" sz="3200" kern="0" dirty="0"/>
          </a:p>
          <a:p>
            <a:pPr algn="l"/>
            <a:r>
              <a:rPr lang="en-US" altLang="ja-JP" sz="3200" kern="0" dirty="0"/>
              <a:t>(3)</a:t>
            </a:r>
            <a:r>
              <a:rPr lang="ja-JP" altLang="en-US" sz="3200" kern="0" dirty="0"/>
              <a:t>星の明るさ</a:t>
            </a:r>
            <a:endParaRPr lang="en-US" altLang="ja-JP" sz="3200" kern="0" dirty="0"/>
          </a:p>
          <a:p>
            <a:pPr algn="l"/>
            <a:r>
              <a:rPr lang="en-US" altLang="ja-JP" sz="3200" kern="0" dirty="0"/>
              <a:t>(4)</a:t>
            </a:r>
            <a:r>
              <a:rPr lang="ja-JP" altLang="en-US" sz="3200" kern="0" dirty="0"/>
              <a:t>星の距離</a:t>
            </a:r>
            <a:endParaRPr lang="en-US" altLang="ja-JP" sz="3200" kern="0" dirty="0"/>
          </a:p>
          <a:p>
            <a:pPr algn="l"/>
            <a:r>
              <a:rPr lang="en-US" altLang="ja-JP" sz="3200" kern="0" dirty="0"/>
              <a:t>(5)</a:t>
            </a:r>
            <a:r>
              <a:rPr lang="ja-JP" altLang="en-US" sz="3200" kern="0" dirty="0"/>
              <a:t>星の色と大きさ</a:t>
            </a:r>
          </a:p>
        </p:txBody>
      </p:sp>
    </p:spTree>
    <p:extLst>
      <p:ext uri="{BB962C8B-B14F-4D97-AF65-F5344CB8AC3E}">
        <p14:creationId xmlns:p14="http://schemas.microsoft.com/office/powerpoint/2010/main" val="40467508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5CA44248-8E76-4262-8EDE-FEEAE473A7F1}"/>
              </a:ext>
            </a:extLst>
          </p:cNvPr>
          <p:cNvSpPr txBox="1">
            <a:spLocks noChangeArrowheads="1"/>
          </p:cNvSpPr>
          <p:nvPr/>
        </p:nvSpPr>
        <p:spPr bwMode="gray">
          <a:xfrm>
            <a:off x="-7077" y="151066"/>
            <a:ext cx="7772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1"/>
                </a:solidFill>
                <a:latin typeface="游ゴシック" panose="020B0400000000000000" pitchFamily="50" charset="-128"/>
                <a:ea typeface="+mj-ea"/>
                <a:cs typeface="+mj-cs"/>
              </a:defRPr>
            </a:lvl1pPr>
            <a:lvl2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2pPr>
            <a:lvl3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3pPr>
            <a:lvl4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4pPr>
            <a:lvl5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5pPr>
            <a:lvl6pPr marL="457200" algn="l" rtl="0" fontAlgn="base">
              <a:spcBef>
                <a:spcPct val="0"/>
              </a:spcBef>
              <a:spcAft>
                <a:spcPct val="0"/>
              </a:spcAft>
              <a:defRPr kumimoji="1" sz="2800">
                <a:solidFill>
                  <a:schemeClr val="tx1"/>
                </a:solidFill>
                <a:latin typeface="Arial" pitchFamily="34" charset="0"/>
                <a:ea typeface="ＭＳ Ｐゴシック" pitchFamily="50" charset="-128"/>
              </a:defRPr>
            </a:lvl6pPr>
            <a:lvl7pPr marL="914400" algn="l" rtl="0" fontAlgn="base">
              <a:spcBef>
                <a:spcPct val="0"/>
              </a:spcBef>
              <a:spcAft>
                <a:spcPct val="0"/>
              </a:spcAft>
              <a:defRPr kumimoji="1" sz="2800">
                <a:solidFill>
                  <a:schemeClr val="tx1"/>
                </a:solidFill>
                <a:latin typeface="Arial" pitchFamily="34" charset="0"/>
                <a:ea typeface="ＭＳ Ｐゴシック" pitchFamily="50" charset="-128"/>
              </a:defRPr>
            </a:lvl7pPr>
            <a:lvl8pPr marL="1371600" algn="l" rtl="0" fontAlgn="base">
              <a:spcBef>
                <a:spcPct val="0"/>
              </a:spcBef>
              <a:spcAft>
                <a:spcPct val="0"/>
              </a:spcAft>
              <a:defRPr kumimoji="1" sz="2800">
                <a:solidFill>
                  <a:schemeClr val="tx1"/>
                </a:solidFill>
                <a:latin typeface="Arial" pitchFamily="34" charset="0"/>
                <a:ea typeface="ＭＳ Ｐゴシック" pitchFamily="50" charset="-128"/>
              </a:defRPr>
            </a:lvl8pPr>
            <a:lvl9pPr marL="1828800" algn="l" rtl="0" fontAlgn="base">
              <a:spcBef>
                <a:spcPct val="0"/>
              </a:spcBef>
              <a:spcAft>
                <a:spcPct val="0"/>
              </a:spcAft>
              <a:defRPr kumimoji="1" sz="2800">
                <a:solidFill>
                  <a:schemeClr val="tx1"/>
                </a:solidFill>
                <a:latin typeface="Arial" pitchFamily="34" charset="0"/>
                <a:ea typeface="ＭＳ Ｐゴシック" pitchFamily="50" charset="-128"/>
              </a:defRPr>
            </a:lvl9pPr>
          </a:lstStyle>
          <a:p>
            <a:pPr eaLnBrk="1" hangingPunct="1"/>
            <a:r>
              <a:rPr lang="ja-JP" altLang="en-US" sz="3200" kern="0" dirty="0">
                <a:ea typeface="ＭＳ Ｐゴシック" panose="020B0600070205080204" pitchFamily="50" charset="-128"/>
              </a:rPr>
              <a:t>双眼鏡・望遠鏡について</a:t>
            </a:r>
          </a:p>
        </p:txBody>
      </p:sp>
      <p:pic>
        <p:nvPicPr>
          <p:cNvPr id="3" name="図 2" descr="文字が書かれている&#10;&#10;低い精度で自動的に生成された説明">
            <a:extLst>
              <a:ext uri="{FF2B5EF4-FFF2-40B4-BE49-F238E27FC236}">
                <a16:creationId xmlns:a16="http://schemas.microsoft.com/office/drawing/2014/main" id="{6ABE6542-EB21-E95C-69EF-44AE6B47DE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79123" y="5751558"/>
            <a:ext cx="1855967" cy="1106442"/>
          </a:xfrm>
          <a:prstGeom prst="rect">
            <a:avLst/>
          </a:prstGeom>
        </p:spPr>
      </p:pic>
      <p:pic>
        <p:nvPicPr>
          <p:cNvPr id="7" name="図 6">
            <a:extLst>
              <a:ext uri="{FF2B5EF4-FFF2-40B4-BE49-F238E27FC236}">
                <a16:creationId xmlns:a16="http://schemas.microsoft.com/office/drawing/2014/main" id="{A50D64DD-B794-BC6B-B4D1-F2C291EB11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2023" y="5555959"/>
            <a:ext cx="1783341" cy="1200325"/>
          </a:xfrm>
          <a:prstGeom prst="rect">
            <a:avLst/>
          </a:prstGeom>
        </p:spPr>
      </p:pic>
      <p:graphicFrame>
        <p:nvGraphicFramePr>
          <p:cNvPr id="12" name="表 42">
            <a:extLst>
              <a:ext uri="{FF2B5EF4-FFF2-40B4-BE49-F238E27FC236}">
                <a16:creationId xmlns:a16="http://schemas.microsoft.com/office/drawing/2014/main" id="{32A0E28C-C549-605C-3746-84959ADA31E3}"/>
              </a:ext>
            </a:extLst>
          </p:cNvPr>
          <p:cNvGraphicFramePr>
            <a:graphicFrameLocks noGrp="1"/>
          </p:cNvGraphicFramePr>
          <p:nvPr>
            <p:extLst>
              <p:ext uri="{D42A27DB-BD31-4B8C-83A1-F6EECF244321}">
                <p14:modId xmlns:p14="http://schemas.microsoft.com/office/powerpoint/2010/main" val="3005930103"/>
              </p:ext>
            </p:extLst>
          </p:nvPr>
        </p:nvGraphicFramePr>
        <p:xfrm>
          <a:off x="251951" y="772393"/>
          <a:ext cx="8640097" cy="4561213"/>
        </p:xfrm>
        <a:graphic>
          <a:graphicData uri="http://schemas.openxmlformats.org/drawingml/2006/table">
            <a:tbl>
              <a:tblPr>
                <a:tableStyleId>{5C22544A-7EE6-4342-B048-85BDC9FD1C3A}</a:tableStyleId>
              </a:tblPr>
              <a:tblGrid>
                <a:gridCol w="1080012">
                  <a:extLst>
                    <a:ext uri="{9D8B030D-6E8A-4147-A177-3AD203B41FA5}">
                      <a16:colId xmlns:a16="http://schemas.microsoft.com/office/drawing/2014/main" val="542126060"/>
                    </a:ext>
                  </a:extLst>
                </a:gridCol>
                <a:gridCol w="1350015">
                  <a:extLst>
                    <a:ext uri="{9D8B030D-6E8A-4147-A177-3AD203B41FA5}">
                      <a16:colId xmlns:a16="http://schemas.microsoft.com/office/drawing/2014/main" val="3374269109"/>
                    </a:ext>
                  </a:extLst>
                </a:gridCol>
                <a:gridCol w="1477861">
                  <a:extLst>
                    <a:ext uri="{9D8B030D-6E8A-4147-A177-3AD203B41FA5}">
                      <a16:colId xmlns:a16="http://schemas.microsoft.com/office/drawing/2014/main" val="1050349292"/>
                    </a:ext>
                  </a:extLst>
                </a:gridCol>
                <a:gridCol w="1618110">
                  <a:extLst>
                    <a:ext uri="{9D8B030D-6E8A-4147-A177-3AD203B41FA5}">
                      <a16:colId xmlns:a16="http://schemas.microsoft.com/office/drawing/2014/main" val="1128182687"/>
                    </a:ext>
                  </a:extLst>
                </a:gridCol>
                <a:gridCol w="1526519">
                  <a:extLst>
                    <a:ext uri="{9D8B030D-6E8A-4147-A177-3AD203B41FA5}">
                      <a16:colId xmlns:a16="http://schemas.microsoft.com/office/drawing/2014/main" val="4005246006"/>
                    </a:ext>
                  </a:extLst>
                </a:gridCol>
                <a:gridCol w="1587580">
                  <a:extLst>
                    <a:ext uri="{9D8B030D-6E8A-4147-A177-3AD203B41FA5}">
                      <a16:colId xmlns:a16="http://schemas.microsoft.com/office/drawing/2014/main" val="2678114828"/>
                    </a:ext>
                  </a:extLst>
                </a:gridCol>
              </a:tblGrid>
              <a:tr h="731580">
                <a:tc>
                  <a:txBody>
                    <a:bodyPr/>
                    <a:lstStyle/>
                    <a:p>
                      <a:pPr algn="ctr"/>
                      <a:r>
                        <a:rPr kumimoji="1" lang="ja-JP" altLang="en-US" sz="1800" b="0" dirty="0">
                          <a:solidFill>
                            <a:schemeClr val="tx1"/>
                          </a:solidFill>
                          <a:latin typeface="メイリオ" panose="020B0604030504040204" pitchFamily="50" charset="-128"/>
                          <a:ea typeface="メイリオ" panose="020B0604030504040204" pitchFamily="50" charset="-128"/>
                        </a:rPr>
                        <a:t>メーカー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dirty="0">
                          <a:latin typeface="メイリオ" panose="020B0604030504040204" pitchFamily="50" charset="-128"/>
                          <a:ea typeface="メイリオ" panose="020B0604030504040204" pitchFamily="50" charset="-128"/>
                        </a:rPr>
                        <a:t>ニコン</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dirty="0">
                          <a:latin typeface="メイリオ" panose="020B0604030504040204" pitchFamily="50" charset="-128"/>
                          <a:ea typeface="メイリオ" panose="020B0604030504040204" pitchFamily="50" charset="-128"/>
                        </a:rPr>
                        <a:t>タカハシ製作所</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algn="ctr"/>
                      <a:r>
                        <a:rPr kumimoji="1" lang="ja-JP" altLang="en-US" sz="1800" b="0" dirty="0">
                          <a:latin typeface="メイリオ" panose="020B0604030504040204" pitchFamily="50" charset="-128"/>
                          <a:ea typeface="メイリオ" panose="020B0604030504040204" pitchFamily="50" charset="-128"/>
                        </a:rPr>
                        <a:t>タカハシ製作所</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dirty="0">
                          <a:latin typeface="メイリオ" panose="020B0604030504040204" pitchFamily="50" charset="-128"/>
                          <a:ea typeface="メイリオ" panose="020B0604030504040204" pitchFamily="50" charset="-128"/>
                        </a:rPr>
                        <a:t>タカハシ製作所</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algn="ctr"/>
                      <a:r>
                        <a:rPr kumimoji="1" lang="en-US" altLang="ja-JP" sz="1800" b="0" i="0" kern="1200" dirty="0" err="1">
                          <a:solidFill>
                            <a:schemeClr val="dk1"/>
                          </a:solidFill>
                          <a:effectLst/>
                          <a:latin typeface="+mn-lt"/>
                          <a:ea typeface="+mn-ea"/>
                          <a:cs typeface="+mn-cs"/>
                        </a:rPr>
                        <a:t>SYNTA</a:t>
                      </a:r>
                      <a:r>
                        <a:rPr kumimoji="1" lang="ja-JP" altLang="en-US" sz="1800" b="0" i="0" kern="1200" dirty="0">
                          <a:solidFill>
                            <a:schemeClr val="dk1"/>
                          </a:solidFill>
                          <a:effectLst/>
                          <a:latin typeface="+mn-lt"/>
                          <a:ea typeface="+mn-ea"/>
                          <a:cs typeface="+mn-cs"/>
                        </a:rPr>
                        <a:t>社</a:t>
                      </a:r>
                      <a:endParaRPr kumimoji="1" lang="ja-JP" altLang="en-US" sz="1800" b="0" dirty="0">
                        <a:latin typeface="メイリオ" panose="020B0604030504040204" pitchFamily="50" charset="-128"/>
                        <a:ea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238772441"/>
                  </a:ext>
                </a:extLst>
              </a:tr>
              <a:tr h="17722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dirty="0">
                          <a:solidFill>
                            <a:schemeClr val="tx1"/>
                          </a:solidFill>
                          <a:latin typeface="メイリオ" panose="020B0604030504040204" pitchFamily="50" charset="-128"/>
                          <a:ea typeface="メイリオ" panose="020B0604030504040204" pitchFamily="50" charset="-128"/>
                        </a:rPr>
                        <a:t>機種名</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algn="ctr"/>
                      <a:r>
                        <a:rPr kumimoji="1" lang="ja-JP" altLang="en-US" sz="1800" b="0" dirty="0">
                          <a:latin typeface="メイリオ" panose="020B0604030504040204" pitchFamily="50" charset="-128"/>
                          <a:ea typeface="メイリオ" panose="020B0604030504040204" pitchFamily="50" charset="-128"/>
                        </a:rPr>
                        <a:t>双眼鏡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dirty="0">
                          <a:latin typeface="メイリオ" panose="020B0604030504040204" pitchFamily="50" charset="-128"/>
                          <a:ea typeface="メイリオ" panose="020B0604030504040204" pitchFamily="50" charset="-128"/>
                        </a:rPr>
                        <a:t>双眼鏡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algn="ctr"/>
                      <a:r>
                        <a:rPr kumimoji="1" lang="en-US" altLang="ja-JP" sz="1800" b="0" dirty="0">
                          <a:latin typeface="メイリオ" panose="020B0604030504040204" pitchFamily="50" charset="-128"/>
                          <a:ea typeface="メイリオ" panose="020B0604030504040204" pitchFamily="50" charset="-128"/>
                        </a:rPr>
                        <a:t>FC-50</a:t>
                      </a:r>
                      <a:endParaRPr kumimoji="1" lang="ja-JP" altLang="en-US" sz="1800" b="0" dirty="0">
                        <a:latin typeface="メイリオ" panose="020B0604030504040204" pitchFamily="50" charset="-128"/>
                        <a:ea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algn="ctr"/>
                      <a:r>
                        <a:rPr kumimoji="1" lang="en-US" altLang="ja-JP" sz="1800" b="0" dirty="0">
                          <a:latin typeface="メイリオ" panose="020B0604030504040204" pitchFamily="50" charset="-128"/>
                          <a:ea typeface="メイリオ" panose="020B0604030504040204" pitchFamily="50" charset="-128"/>
                        </a:rPr>
                        <a:t>MT-130</a:t>
                      </a:r>
                      <a:endParaRPr kumimoji="1" lang="ja-JP" altLang="en-US" sz="1800" b="0" dirty="0">
                        <a:latin typeface="メイリオ" panose="020B0604030504040204" pitchFamily="50" charset="-128"/>
                        <a:ea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algn="ctr"/>
                      <a:r>
                        <a:rPr kumimoji="1" lang="en-US" altLang="ja-JP" sz="1600" b="0" i="0" kern="1200" dirty="0">
                          <a:solidFill>
                            <a:schemeClr val="dk1"/>
                          </a:solidFill>
                          <a:effectLst/>
                          <a:latin typeface="+mn-lt"/>
                          <a:ea typeface="+mn-ea"/>
                          <a:cs typeface="+mn-cs"/>
                        </a:rPr>
                        <a:t>WHITEY DOB </a:t>
                      </a:r>
                      <a:endParaRPr kumimoji="1" lang="ja-JP" altLang="en-US" sz="1600" b="0" dirty="0">
                        <a:latin typeface="メイリオ" panose="020B0604030504040204" pitchFamily="50" charset="-128"/>
                        <a:ea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25096393"/>
                  </a:ext>
                </a:extLst>
              </a:tr>
              <a:tr h="7206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dirty="0">
                          <a:solidFill>
                            <a:schemeClr val="tx1"/>
                          </a:solidFill>
                          <a:latin typeface="メイリオ" panose="020B0604030504040204" pitchFamily="50" charset="-128"/>
                          <a:ea typeface="メイリオ" panose="020B0604030504040204" pitchFamily="50" charset="-128"/>
                        </a:rPr>
                        <a:t>タイプ</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dirty="0">
                          <a:latin typeface="メイリオ" panose="020B0604030504040204" pitchFamily="50" charset="-128"/>
                          <a:ea typeface="メイリオ" panose="020B0604030504040204" pitchFamily="50" charset="-128"/>
                        </a:rPr>
                        <a:t>屈折式（双眼鏡）</a:t>
                      </a:r>
                    </a:p>
                    <a:p>
                      <a:pPr algn="ctr"/>
                      <a:endParaRPr kumimoji="1" lang="ja-JP" altLang="en-US" sz="1800" b="0" dirty="0">
                        <a:latin typeface="メイリオ" panose="020B0604030504040204" pitchFamily="50" charset="-128"/>
                        <a:ea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algn="ctr"/>
                      <a:r>
                        <a:rPr kumimoji="1" lang="ja-JP" altLang="en-US" sz="1800" b="0" dirty="0">
                          <a:latin typeface="メイリオ" panose="020B0604030504040204" pitchFamily="50" charset="-128"/>
                          <a:ea typeface="メイリオ" panose="020B0604030504040204" pitchFamily="50" charset="-128"/>
                        </a:rPr>
                        <a:t>屈折式（双眼鏡）</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algn="ctr"/>
                      <a:r>
                        <a:rPr kumimoji="1" lang="ja-JP" altLang="en-US" sz="1800" b="0" dirty="0">
                          <a:latin typeface="メイリオ" panose="020B0604030504040204" pitchFamily="50" charset="-128"/>
                          <a:ea typeface="メイリオ" panose="020B0604030504040204" pitchFamily="50" charset="-128"/>
                        </a:rPr>
                        <a:t>屈折式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algn="ctr"/>
                      <a:r>
                        <a:rPr kumimoji="1" lang="ja-JP" altLang="en-US" sz="1800" b="0" dirty="0">
                          <a:latin typeface="メイリオ" panose="020B0604030504040204" pitchFamily="50" charset="-128"/>
                          <a:ea typeface="メイリオ" panose="020B0604030504040204" pitchFamily="50" charset="-128"/>
                        </a:rPr>
                        <a:t>反射式（ニュートン式反射）</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dirty="0">
                          <a:latin typeface="メイリオ" panose="020B0604030504040204" pitchFamily="50" charset="-128"/>
                          <a:ea typeface="メイリオ" panose="020B0604030504040204" pitchFamily="50" charset="-128"/>
                        </a:rPr>
                        <a:t>反射式（ニュートン式反射）</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3909202249"/>
                  </a:ext>
                </a:extLst>
              </a:tr>
              <a:tr h="355026">
                <a:tc>
                  <a:txBody>
                    <a:bodyPr/>
                    <a:lstStyle/>
                    <a:p>
                      <a:pPr algn="ctr"/>
                      <a:r>
                        <a:rPr kumimoji="1" lang="ja-JP" altLang="en-US" sz="1800" b="0" dirty="0">
                          <a:solidFill>
                            <a:schemeClr val="tx1"/>
                          </a:solidFill>
                          <a:latin typeface="メイリオ" panose="020B0604030504040204" pitchFamily="50" charset="-128"/>
                          <a:ea typeface="メイリオ" panose="020B0604030504040204" pitchFamily="50" charset="-128"/>
                        </a:rPr>
                        <a:t>直径</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algn="ctr"/>
                      <a:r>
                        <a:rPr kumimoji="1" lang="en-US" altLang="ja-JP" sz="1800" b="0" dirty="0">
                          <a:latin typeface="メイリオ" panose="020B0604030504040204" pitchFamily="50" charset="-128"/>
                          <a:ea typeface="メイリオ" panose="020B0604030504040204" pitchFamily="50" charset="-128"/>
                        </a:rPr>
                        <a:t>21</a:t>
                      </a:r>
                      <a:r>
                        <a:rPr kumimoji="1" lang="ja-JP" altLang="en-US" sz="1800" b="0" dirty="0">
                          <a:latin typeface="メイリオ" panose="020B0604030504040204" pitchFamily="50" charset="-128"/>
                          <a:ea typeface="メイリオ" panose="020B0604030504040204" pitchFamily="50" charset="-128"/>
                        </a:rPr>
                        <a:t>㎜</a:t>
                      </a:r>
                      <a:endParaRPr kumimoji="1" lang="en-US" altLang="ja-JP" sz="1800" b="0" dirty="0">
                        <a:latin typeface="メイリオ" panose="020B0604030504040204" pitchFamily="50" charset="-128"/>
                        <a:ea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algn="ctr"/>
                      <a:r>
                        <a:rPr kumimoji="1" lang="en-US" altLang="ja-JP" sz="1800" b="0" dirty="0">
                          <a:latin typeface="メイリオ" panose="020B0604030504040204" pitchFamily="50" charset="-128"/>
                          <a:ea typeface="メイリオ" panose="020B0604030504040204" pitchFamily="50" charset="-128"/>
                        </a:rPr>
                        <a:t>60㎜</a:t>
                      </a:r>
                      <a:endParaRPr kumimoji="1" lang="ja-JP" altLang="en-US" sz="1800" b="0" dirty="0">
                        <a:latin typeface="メイリオ" panose="020B0604030504040204" pitchFamily="50" charset="-128"/>
                        <a:ea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algn="ctr"/>
                      <a:r>
                        <a:rPr kumimoji="1" lang="en-US" altLang="ja-JP" sz="1800" b="0" dirty="0">
                          <a:latin typeface="メイリオ" panose="020B0604030504040204" pitchFamily="50" charset="-128"/>
                          <a:ea typeface="メイリオ" panose="020B0604030504040204" pitchFamily="50" charset="-128"/>
                        </a:rPr>
                        <a:t>50</a:t>
                      </a:r>
                      <a:r>
                        <a:rPr kumimoji="1" lang="ja-JP" altLang="en-US" sz="1800" b="0" dirty="0">
                          <a:latin typeface="メイリオ" panose="020B0604030504040204" pitchFamily="50" charset="-128"/>
                          <a:ea typeface="メイリオ" panose="020B0604030504040204" pitchFamily="50" charset="-128"/>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algn="ctr"/>
                      <a:r>
                        <a:rPr kumimoji="1" lang="en-US" altLang="ja-JP" sz="1800" b="0" dirty="0">
                          <a:latin typeface="メイリオ" panose="020B0604030504040204" pitchFamily="50" charset="-128"/>
                          <a:ea typeface="メイリオ" panose="020B0604030504040204" pitchFamily="50" charset="-128"/>
                        </a:rPr>
                        <a:t>130</a:t>
                      </a:r>
                      <a:r>
                        <a:rPr kumimoji="1" lang="ja-JP" altLang="en-US" sz="1800" b="0" dirty="0">
                          <a:latin typeface="メイリオ" panose="020B0604030504040204" pitchFamily="50" charset="-128"/>
                          <a:ea typeface="メイリオ" panose="020B0604030504040204" pitchFamily="50" charset="-128"/>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algn="ctr"/>
                      <a:r>
                        <a:rPr kumimoji="1" lang="en-US" altLang="ja-JP" sz="1800" b="0" dirty="0">
                          <a:latin typeface="メイリオ" panose="020B0604030504040204" pitchFamily="50" charset="-128"/>
                          <a:ea typeface="メイリオ" panose="020B0604030504040204" pitchFamily="50" charset="-128"/>
                        </a:rPr>
                        <a:t>250</a:t>
                      </a:r>
                      <a:r>
                        <a:rPr kumimoji="1" lang="ja-JP" altLang="en-US" sz="1800" b="0" dirty="0">
                          <a:latin typeface="メイリオ" panose="020B0604030504040204" pitchFamily="50" charset="-128"/>
                          <a:ea typeface="メイリオ" panose="020B0604030504040204" pitchFamily="50" charset="-128"/>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3958019935"/>
                  </a:ext>
                </a:extLst>
              </a:tr>
              <a:tr h="7206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dirty="0">
                          <a:solidFill>
                            <a:schemeClr val="tx1"/>
                          </a:solidFill>
                          <a:latin typeface="メイリオ" panose="020B0604030504040204" pitchFamily="50" charset="-128"/>
                          <a:ea typeface="メイリオ" panose="020B0604030504040204" pitchFamily="50" charset="-128"/>
                        </a:rPr>
                        <a:t>倍率</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algn="ctr"/>
                      <a:r>
                        <a:rPr kumimoji="1" lang="en-US" altLang="ja-JP" sz="1800" b="0" dirty="0">
                          <a:latin typeface="メイリオ" panose="020B0604030504040204" pitchFamily="50" charset="-128"/>
                          <a:ea typeface="メイリオ" panose="020B0604030504040204" pitchFamily="50" charset="-128"/>
                        </a:rPr>
                        <a:t>21</a:t>
                      </a:r>
                      <a:r>
                        <a:rPr kumimoji="1" lang="ja-JP" altLang="en-US" sz="1800" b="0" dirty="0">
                          <a:latin typeface="メイリオ" panose="020B0604030504040204" pitchFamily="50" charset="-128"/>
                          <a:ea typeface="メイリオ" panose="020B0604030504040204" pitchFamily="50" charset="-128"/>
                        </a:rPr>
                        <a:t>㎜</a:t>
                      </a:r>
                      <a:r>
                        <a:rPr kumimoji="1" lang="en-US" altLang="ja-JP" sz="1800" b="0" dirty="0">
                          <a:latin typeface="メイリオ" panose="020B0604030504040204" pitchFamily="50" charset="-128"/>
                          <a:ea typeface="メイリオ" panose="020B0604030504040204" pitchFamily="50" charset="-128"/>
                        </a:rPr>
                        <a:t>/3=</a:t>
                      </a:r>
                      <a:r>
                        <a:rPr kumimoji="1" lang="ja-JP" altLang="en-US" sz="1800" b="0" dirty="0">
                          <a:latin typeface="メイリオ" panose="020B0604030504040204" pitchFamily="50" charset="-128"/>
                          <a:ea typeface="メイリオ" panose="020B0604030504040204" pitchFamily="50" charset="-128"/>
                        </a:rPr>
                        <a:t>７倍</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algn="ctr"/>
                      <a:r>
                        <a:rPr kumimoji="1" lang="en-US" altLang="ja-JP" sz="1800" b="0" dirty="0">
                          <a:latin typeface="メイリオ" panose="020B0604030504040204" pitchFamily="50" charset="-128"/>
                          <a:ea typeface="メイリオ" panose="020B0604030504040204" pitchFamily="50" charset="-128"/>
                        </a:rPr>
                        <a:t>60㎜/10</a:t>
                      </a:r>
                      <a:r>
                        <a:rPr kumimoji="1" lang="ja-JP" altLang="en-US" sz="1800" b="0" dirty="0">
                          <a:latin typeface="メイリオ" panose="020B0604030504040204" pitchFamily="50" charset="-128"/>
                          <a:ea typeface="メイリオ" panose="020B0604030504040204" pitchFamily="50" charset="-128"/>
                        </a:rPr>
                        <a:t>㎜＝</a:t>
                      </a:r>
                      <a:r>
                        <a:rPr kumimoji="1" lang="en-US" altLang="ja-JP" sz="1800" b="0" dirty="0">
                          <a:latin typeface="メイリオ" panose="020B0604030504040204" pitchFamily="50" charset="-128"/>
                          <a:ea typeface="メイリオ" panose="020B0604030504040204" pitchFamily="50" charset="-128"/>
                        </a:rPr>
                        <a:t>6</a:t>
                      </a:r>
                      <a:r>
                        <a:rPr kumimoji="1" lang="ja-JP" altLang="en-US" sz="1800" b="0" dirty="0">
                          <a:latin typeface="メイリオ" panose="020B0604030504040204" pitchFamily="50" charset="-128"/>
                          <a:ea typeface="メイリオ" panose="020B0604030504040204" pitchFamily="50" charset="-128"/>
                        </a:rPr>
                        <a:t>倍</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algn="ctr"/>
                      <a:r>
                        <a:rPr kumimoji="1" lang="en-US" altLang="ja-JP" sz="1800" b="0" dirty="0">
                          <a:latin typeface="メイリオ" panose="020B0604030504040204" pitchFamily="50" charset="-128"/>
                          <a:ea typeface="メイリオ" panose="020B0604030504040204" pitchFamily="50" charset="-128"/>
                        </a:rPr>
                        <a:t>400mm /20</a:t>
                      </a:r>
                      <a:r>
                        <a:rPr kumimoji="1" lang="ja-JP" altLang="en-US" sz="1800" b="0" dirty="0">
                          <a:latin typeface="メイリオ" panose="020B0604030504040204" pitchFamily="50" charset="-128"/>
                          <a:ea typeface="メイリオ" panose="020B0604030504040204" pitchFamily="50" charset="-128"/>
                        </a:rPr>
                        <a:t>㎜</a:t>
                      </a:r>
                      <a:r>
                        <a:rPr kumimoji="1" lang="en-US" altLang="ja-JP" sz="1800" b="0" dirty="0">
                          <a:latin typeface="メイリオ" panose="020B0604030504040204" pitchFamily="50" charset="-128"/>
                          <a:ea typeface="メイリオ" panose="020B0604030504040204" pitchFamily="50" charset="-128"/>
                        </a:rPr>
                        <a:t> =20</a:t>
                      </a:r>
                      <a:r>
                        <a:rPr kumimoji="1" lang="ja-JP" altLang="en-US" sz="1800" b="0" dirty="0">
                          <a:latin typeface="メイリオ" panose="020B0604030504040204" pitchFamily="50" charset="-128"/>
                          <a:ea typeface="メイリオ" panose="020B0604030504040204" pitchFamily="50" charset="-128"/>
                        </a:rPr>
                        <a:t>倍</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algn="ctr"/>
                      <a:r>
                        <a:rPr kumimoji="1" lang="en-US" altLang="ja-JP" sz="1800" b="0" dirty="0">
                          <a:latin typeface="メイリオ" panose="020B0604030504040204" pitchFamily="50" charset="-128"/>
                          <a:ea typeface="メイリオ" panose="020B0604030504040204" pitchFamily="50" charset="-128"/>
                        </a:rPr>
                        <a:t>780</a:t>
                      </a:r>
                      <a:r>
                        <a:rPr kumimoji="1" lang="ja-JP" altLang="en-US" sz="1800" b="0" dirty="0">
                          <a:latin typeface="メイリオ" panose="020B0604030504040204" pitchFamily="50" charset="-128"/>
                          <a:ea typeface="メイリオ" panose="020B0604030504040204" pitchFamily="50" charset="-128"/>
                        </a:rPr>
                        <a:t>㎜</a:t>
                      </a:r>
                      <a:r>
                        <a:rPr kumimoji="1" lang="en-US" altLang="ja-JP" sz="1800" b="0" dirty="0">
                          <a:latin typeface="メイリオ" panose="020B0604030504040204" pitchFamily="50" charset="-128"/>
                          <a:ea typeface="メイリオ" panose="020B0604030504040204" pitchFamily="50" charset="-128"/>
                        </a:rPr>
                        <a:t>/20</a:t>
                      </a:r>
                      <a:r>
                        <a:rPr kumimoji="1" lang="ja-JP" altLang="en-US" sz="1800" b="0" dirty="0">
                          <a:latin typeface="メイリオ" panose="020B0604030504040204" pitchFamily="50" charset="-128"/>
                          <a:ea typeface="メイリオ" panose="020B0604030504040204" pitchFamily="50" charset="-128"/>
                        </a:rPr>
                        <a:t>㎜</a:t>
                      </a:r>
                      <a:r>
                        <a:rPr kumimoji="1" lang="en-US" altLang="ja-JP" sz="1800" b="0" dirty="0">
                          <a:latin typeface="メイリオ" panose="020B0604030504040204" pitchFamily="50" charset="-128"/>
                          <a:ea typeface="メイリオ" panose="020B0604030504040204" pitchFamily="50" charset="-128"/>
                        </a:rPr>
                        <a:t>=36</a:t>
                      </a:r>
                      <a:r>
                        <a:rPr kumimoji="1" lang="ja-JP" altLang="en-US" sz="1800" b="0" dirty="0">
                          <a:latin typeface="メイリオ" panose="020B0604030504040204" pitchFamily="50" charset="-128"/>
                          <a:ea typeface="メイリオ" panose="020B0604030504040204" pitchFamily="50" charset="-128"/>
                        </a:rPr>
                        <a:t>倍</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algn="ctr"/>
                      <a:r>
                        <a:rPr kumimoji="1" lang="en-US" altLang="ja-JP" sz="1800" b="0" dirty="0">
                          <a:latin typeface="メイリオ" panose="020B0604030504040204" pitchFamily="50" charset="-128"/>
                          <a:ea typeface="メイリオ" panose="020B0604030504040204" pitchFamily="50" charset="-128"/>
                        </a:rPr>
                        <a:t>1200</a:t>
                      </a:r>
                      <a:r>
                        <a:rPr kumimoji="1" lang="ja-JP" altLang="en-US" sz="1800" b="0" dirty="0">
                          <a:latin typeface="メイリオ" panose="020B0604030504040204" pitchFamily="50" charset="-128"/>
                          <a:ea typeface="メイリオ" panose="020B0604030504040204" pitchFamily="50" charset="-128"/>
                        </a:rPr>
                        <a:t>㎜</a:t>
                      </a:r>
                      <a:r>
                        <a:rPr kumimoji="1" lang="en-US" altLang="ja-JP" sz="1800" b="0" dirty="0">
                          <a:latin typeface="メイリオ" panose="020B0604030504040204" pitchFamily="50" charset="-128"/>
                          <a:ea typeface="メイリオ" panose="020B0604030504040204" pitchFamily="50" charset="-128"/>
                        </a:rPr>
                        <a:t>/30</a:t>
                      </a:r>
                      <a:r>
                        <a:rPr kumimoji="1" lang="ja-JP" altLang="en-US" sz="1800" b="0" dirty="0">
                          <a:latin typeface="メイリオ" panose="020B0604030504040204" pitchFamily="50" charset="-128"/>
                          <a:ea typeface="メイリオ" panose="020B0604030504040204" pitchFamily="50" charset="-128"/>
                        </a:rPr>
                        <a:t>㎜</a:t>
                      </a:r>
                      <a:r>
                        <a:rPr kumimoji="1" lang="en-US" altLang="ja-JP" sz="1800" b="0" dirty="0">
                          <a:latin typeface="メイリオ" panose="020B0604030504040204" pitchFamily="50" charset="-128"/>
                          <a:ea typeface="メイリオ" panose="020B0604030504040204" pitchFamily="50" charset="-128"/>
                        </a:rPr>
                        <a:t>=40</a:t>
                      </a:r>
                      <a:r>
                        <a:rPr kumimoji="1" lang="ja-JP" altLang="en-US" sz="1800" b="0" dirty="0">
                          <a:latin typeface="メイリオ" panose="020B0604030504040204" pitchFamily="50" charset="-128"/>
                          <a:ea typeface="メイリオ" panose="020B0604030504040204" pitchFamily="50" charset="-128"/>
                        </a:rPr>
                        <a:t>倍</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2542773484"/>
                  </a:ext>
                </a:extLst>
              </a:tr>
              <a:tr h="10532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dirty="0">
                        <a:solidFill>
                          <a:schemeClr val="tx1"/>
                        </a:solidFill>
                        <a:latin typeface="メイリオ" panose="020B0604030504040204" pitchFamily="50" charset="-128"/>
                        <a:ea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0" dirty="0">
                          <a:solidFill>
                            <a:schemeClr val="tx1"/>
                          </a:solidFill>
                          <a:latin typeface="メイリオ" panose="020B0604030504040204" pitchFamily="50" charset="-128"/>
                          <a:ea typeface="メイリオ" panose="020B0604030504040204" pitchFamily="50" charset="-128"/>
                        </a:rPr>
                        <a:t>写真</a:t>
                      </a:r>
                      <a:endParaRPr kumimoji="1" lang="en-US" altLang="ja-JP" sz="1800" b="0" dirty="0">
                        <a:solidFill>
                          <a:schemeClr val="tx1"/>
                        </a:solidFill>
                        <a:latin typeface="メイリオ" panose="020B0604030504040204" pitchFamily="50" charset="-128"/>
                        <a:ea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dirty="0">
                        <a:solidFill>
                          <a:schemeClr val="tx1"/>
                        </a:solidFill>
                        <a:latin typeface="メイリオ" panose="020B0604030504040204" pitchFamily="50" charset="-128"/>
                        <a:ea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dirty="0">
                        <a:solidFill>
                          <a:schemeClr val="tx1"/>
                        </a:solidFill>
                        <a:latin typeface="メイリオ" panose="020B0604030504040204" pitchFamily="50" charset="-128"/>
                        <a:ea typeface="メイリオ"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dirty="0">
                        <a:solidFill>
                          <a:schemeClr val="tx1"/>
                        </a:solidFill>
                        <a:latin typeface="メイリオ" panose="020B0604030504040204" pitchFamily="50" charset="-128"/>
                        <a:ea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algn="ctr"/>
                      <a:endParaRPr kumimoji="1" lang="ja-JP" altLang="en-US" sz="1800" b="0" dirty="0">
                        <a:latin typeface="メイリオ" panose="020B0604030504040204" pitchFamily="50" charset="-128"/>
                        <a:ea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algn="ctr"/>
                      <a:endParaRPr kumimoji="1" lang="ja-JP" altLang="en-US" sz="1800" b="0" dirty="0">
                        <a:latin typeface="メイリオ" panose="020B0604030504040204" pitchFamily="50" charset="-128"/>
                        <a:ea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algn="ctr"/>
                      <a:endParaRPr kumimoji="1" lang="ja-JP" altLang="en-US" sz="1800" b="0" dirty="0">
                        <a:latin typeface="メイリオ" panose="020B0604030504040204" pitchFamily="50" charset="-128"/>
                        <a:ea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algn="ctr"/>
                      <a:endParaRPr kumimoji="1" lang="ja-JP" altLang="en-US" sz="1800" b="0" dirty="0">
                        <a:latin typeface="メイリオ" panose="020B0604030504040204" pitchFamily="50" charset="-128"/>
                        <a:ea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algn="ctr"/>
                      <a:endParaRPr kumimoji="1" lang="ja-JP" altLang="en-US" sz="1800" b="0" dirty="0">
                        <a:latin typeface="メイリオ" panose="020B0604030504040204" pitchFamily="50" charset="-128"/>
                        <a:ea typeface="メイリオ" panose="020B0604030504040204"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2261758172"/>
                  </a:ext>
                </a:extLst>
              </a:tr>
            </a:tbl>
          </a:graphicData>
        </a:graphic>
      </p:graphicFrame>
      <p:pic>
        <p:nvPicPr>
          <p:cNvPr id="14" name="図 13" descr="ダイアグラム&#10;&#10;自動的に生成された説明">
            <a:extLst>
              <a:ext uri="{FF2B5EF4-FFF2-40B4-BE49-F238E27FC236}">
                <a16:creationId xmlns:a16="http://schemas.microsoft.com/office/drawing/2014/main" id="{7472DBF0-FC03-33EF-21F5-067B4344619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3802"/>
          <a:stretch/>
        </p:blipFill>
        <p:spPr>
          <a:xfrm>
            <a:off x="1689904" y="5511747"/>
            <a:ext cx="1624147" cy="1195187"/>
          </a:xfrm>
          <a:prstGeom prst="rect">
            <a:avLst/>
          </a:prstGeom>
        </p:spPr>
      </p:pic>
      <p:grpSp>
        <p:nvGrpSpPr>
          <p:cNvPr id="16" name="グループ化 15">
            <a:extLst>
              <a:ext uri="{FF2B5EF4-FFF2-40B4-BE49-F238E27FC236}">
                <a16:creationId xmlns:a16="http://schemas.microsoft.com/office/drawing/2014/main" id="{75DD5DE8-51B4-7C4A-8C33-374405581D0B}"/>
              </a:ext>
            </a:extLst>
          </p:cNvPr>
          <p:cNvGrpSpPr/>
          <p:nvPr/>
        </p:nvGrpSpPr>
        <p:grpSpPr>
          <a:xfrm>
            <a:off x="1511966" y="3903782"/>
            <a:ext cx="7235104" cy="1406033"/>
            <a:chOff x="1393615" y="5300462"/>
            <a:chExt cx="7235104" cy="1406033"/>
          </a:xfrm>
        </p:grpSpPr>
        <p:pic>
          <p:nvPicPr>
            <p:cNvPr id="4" name="図 3" descr="屋外, 望遠鏡, 草, 座る が含まれている画像&#10;&#10;自動的に生成された説明">
              <a:extLst>
                <a:ext uri="{FF2B5EF4-FFF2-40B4-BE49-F238E27FC236}">
                  <a16:creationId xmlns:a16="http://schemas.microsoft.com/office/drawing/2014/main" id="{215A8ADB-642D-9F4F-CB39-CE1B63CCB32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984" t="19816" r="30746" b="25517"/>
            <a:stretch/>
          </p:blipFill>
          <p:spPr>
            <a:xfrm>
              <a:off x="6123936" y="5300462"/>
              <a:ext cx="946117" cy="1345479"/>
            </a:xfrm>
            <a:prstGeom prst="rect">
              <a:avLst/>
            </a:prstGeom>
          </p:spPr>
        </p:pic>
        <p:pic>
          <p:nvPicPr>
            <p:cNvPr id="10" name="図 9" descr="屋外, 望遠鏡, 草, 座る が含まれている画像&#10;&#10;自動的に生成された説明">
              <a:extLst>
                <a:ext uri="{FF2B5EF4-FFF2-40B4-BE49-F238E27FC236}">
                  <a16:creationId xmlns:a16="http://schemas.microsoft.com/office/drawing/2014/main" id="{1BBCEF29-F75D-C572-F54A-F9935539194F}"/>
                </a:ext>
              </a:extLst>
            </p:cNvPr>
            <p:cNvPicPr>
              <a:picLocks noChangeAspect="1"/>
            </p:cNvPicPr>
            <p:nvPr/>
          </p:nvPicPr>
          <p:blipFill rotWithShape="1">
            <a:blip r:embed="rId5">
              <a:extLst>
                <a:ext uri="{28A0092B-C50C-407E-A947-70E740481C1C}">
                  <a14:useLocalDpi xmlns:a14="http://schemas.microsoft.com/office/drawing/2010/main" val="0"/>
                </a:ext>
              </a:extLst>
            </a:blip>
            <a:srcRect l="66743" t="13320" r="13244" b="67061"/>
            <a:stretch/>
          </p:blipFill>
          <p:spPr>
            <a:xfrm>
              <a:off x="4408546" y="5300462"/>
              <a:ext cx="1029094" cy="1345479"/>
            </a:xfrm>
            <a:prstGeom prst="rect">
              <a:avLst/>
            </a:prstGeom>
          </p:spPr>
        </p:pic>
        <p:pic>
          <p:nvPicPr>
            <p:cNvPr id="9" name="図 8" descr="飛行機のプロペラ部分&#10;&#10;低い精度で自動的に生成された説明">
              <a:extLst>
                <a:ext uri="{FF2B5EF4-FFF2-40B4-BE49-F238E27FC236}">
                  <a16:creationId xmlns:a16="http://schemas.microsoft.com/office/drawing/2014/main" id="{8EE33784-3BC5-35A5-C60C-2C029FFE63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13730" y="5300462"/>
              <a:ext cx="914989" cy="1406033"/>
            </a:xfrm>
            <a:prstGeom prst="rect">
              <a:avLst/>
            </a:prstGeom>
          </p:spPr>
        </p:pic>
        <p:pic>
          <p:nvPicPr>
            <p:cNvPr id="11" name="図 10" descr="屋内, 木製, 座る, テーブル が含まれている画像&#10;&#10;自動的に生成された説明">
              <a:extLst>
                <a:ext uri="{FF2B5EF4-FFF2-40B4-BE49-F238E27FC236}">
                  <a16:creationId xmlns:a16="http://schemas.microsoft.com/office/drawing/2014/main" id="{550E8B28-B04A-F7B2-89D6-FAF32BAB166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9330" t="30194" r="24410" b="19816"/>
            <a:stretch/>
          </p:blipFill>
          <p:spPr>
            <a:xfrm>
              <a:off x="1393615" y="5568196"/>
              <a:ext cx="999432" cy="810009"/>
            </a:xfrm>
            <a:prstGeom prst="rect">
              <a:avLst/>
            </a:prstGeom>
          </p:spPr>
        </p:pic>
        <p:pic>
          <p:nvPicPr>
            <p:cNvPr id="15" name="図 14" descr="屋内, テーブル, 座る, 木製 が含まれている画像&#10;&#10;自動的に生成された説明">
              <a:extLst>
                <a:ext uri="{FF2B5EF4-FFF2-40B4-BE49-F238E27FC236}">
                  <a16:creationId xmlns:a16="http://schemas.microsoft.com/office/drawing/2014/main" id="{3B1439C9-58AD-2461-F336-9EB13571E46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680" r="5635" b="30315"/>
            <a:stretch/>
          </p:blipFill>
          <p:spPr>
            <a:xfrm>
              <a:off x="2736976" y="5489688"/>
              <a:ext cx="1218667" cy="888517"/>
            </a:xfrm>
            <a:prstGeom prst="rect">
              <a:avLst/>
            </a:prstGeom>
          </p:spPr>
        </p:pic>
      </p:grpSp>
      <p:sp>
        <p:nvSpPr>
          <p:cNvPr id="17" name="Rectangle 2">
            <a:extLst>
              <a:ext uri="{FF2B5EF4-FFF2-40B4-BE49-F238E27FC236}">
                <a16:creationId xmlns:a16="http://schemas.microsoft.com/office/drawing/2014/main" id="{D5874F7D-7695-3876-288C-081497198D8D}"/>
              </a:ext>
            </a:extLst>
          </p:cNvPr>
          <p:cNvSpPr>
            <a:spLocks noChangeArrowheads="1"/>
          </p:cNvSpPr>
          <p:nvPr/>
        </p:nvSpPr>
        <p:spPr bwMode="gray">
          <a:xfrm>
            <a:off x="0" y="-39212"/>
            <a:ext cx="431839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400" b="1" dirty="0">
                <a:latin typeface="游ゴシック" panose="020B0400000000000000" pitchFamily="50" charset="-128"/>
              </a:rPr>
              <a:t> 　</a:t>
            </a:r>
            <a:endParaRPr lang="en-US" altLang="ja-JP" sz="1400" b="1" dirty="0">
              <a:latin typeface="游ゴシック" panose="020B0400000000000000" pitchFamily="50" charset="-128"/>
            </a:endParaRPr>
          </a:p>
          <a:p>
            <a:pPr eaLnBrk="1" hangingPunct="1"/>
            <a:r>
              <a:rPr lang="ja-JP" altLang="en-US" sz="1400" b="1" dirty="0">
                <a:latin typeface="游ゴシック" panose="020B0400000000000000" pitchFamily="50" charset="-128"/>
              </a:rPr>
              <a:t>　そうがんきょう　　ぼうえんきょう　　　　　　　　　　　</a:t>
            </a:r>
          </a:p>
        </p:txBody>
      </p:sp>
    </p:spTree>
    <p:extLst>
      <p:ext uri="{BB962C8B-B14F-4D97-AF65-F5344CB8AC3E}">
        <p14:creationId xmlns:p14="http://schemas.microsoft.com/office/powerpoint/2010/main" val="31867651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文字が書かれている&#10;&#10;低い精度で自動的に生成された説明">
            <a:extLst>
              <a:ext uri="{FF2B5EF4-FFF2-40B4-BE49-F238E27FC236}">
                <a16:creationId xmlns:a16="http://schemas.microsoft.com/office/drawing/2014/main" id="{928D839A-D9EA-0073-787E-4645301796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9654" y="2683104"/>
            <a:ext cx="2326201" cy="1386773"/>
          </a:xfrm>
          <a:prstGeom prst="rect">
            <a:avLst/>
          </a:prstGeom>
        </p:spPr>
      </p:pic>
      <p:pic>
        <p:nvPicPr>
          <p:cNvPr id="13" name="図 12">
            <a:extLst>
              <a:ext uri="{FF2B5EF4-FFF2-40B4-BE49-F238E27FC236}">
                <a16:creationId xmlns:a16="http://schemas.microsoft.com/office/drawing/2014/main" id="{CB38683D-8734-C650-1A49-64530D4CCB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06941" y="4149008"/>
            <a:ext cx="3062471" cy="3062471"/>
          </a:xfrm>
          <a:prstGeom prst="rect">
            <a:avLst/>
          </a:prstGeom>
        </p:spPr>
      </p:pic>
      <p:sp>
        <p:nvSpPr>
          <p:cNvPr id="6" name="Rectangle 2">
            <a:extLst>
              <a:ext uri="{FF2B5EF4-FFF2-40B4-BE49-F238E27FC236}">
                <a16:creationId xmlns:a16="http://schemas.microsoft.com/office/drawing/2014/main" id="{5CA44248-8E76-4262-8EDE-FEEAE473A7F1}"/>
              </a:ext>
            </a:extLst>
          </p:cNvPr>
          <p:cNvSpPr txBox="1">
            <a:spLocks noChangeArrowheads="1"/>
          </p:cNvSpPr>
          <p:nvPr/>
        </p:nvSpPr>
        <p:spPr bwMode="gray">
          <a:xfrm>
            <a:off x="0" y="188964"/>
            <a:ext cx="7772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1"/>
                </a:solidFill>
                <a:latin typeface="游ゴシック" panose="020B0400000000000000" pitchFamily="50" charset="-128"/>
                <a:ea typeface="+mj-ea"/>
                <a:cs typeface="+mj-cs"/>
              </a:defRPr>
            </a:lvl1pPr>
            <a:lvl2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2pPr>
            <a:lvl3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3pPr>
            <a:lvl4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4pPr>
            <a:lvl5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5pPr>
            <a:lvl6pPr marL="457200" algn="l" rtl="0" fontAlgn="base">
              <a:spcBef>
                <a:spcPct val="0"/>
              </a:spcBef>
              <a:spcAft>
                <a:spcPct val="0"/>
              </a:spcAft>
              <a:defRPr kumimoji="1" sz="2800">
                <a:solidFill>
                  <a:schemeClr val="tx1"/>
                </a:solidFill>
                <a:latin typeface="Arial" pitchFamily="34" charset="0"/>
                <a:ea typeface="ＭＳ Ｐゴシック" pitchFamily="50" charset="-128"/>
              </a:defRPr>
            </a:lvl6pPr>
            <a:lvl7pPr marL="914400" algn="l" rtl="0" fontAlgn="base">
              <a:spcBef>
                <a:spcPct val="0"/>
              </a:spcBef>
              <a:spcAft>
                <a:spcPct val="0"/>
              </a:spcAft>
              <a:defRPr kumimoji="1" sz="2800">
                <a:solidFill>
                  <a:schemeClr val="tx1"/>
                </a:solidFill>
                <a:latin typeface="Arial" pitchFamily="34" charset="0"/>
                <a:ea typeface="ＭＳ Ｐゴシック" pitchFamily="50" charset="-128"/>
              </a:defRPr>
            </a:lvl7pPr>
            <a:lvl8pPr marL="1371600" algn="l" rtl="0" fontAlgn="base">
              <a:spcBef>
                <a:spcPct val="0"/>
              </a:spcBef>
              <a:spcAft>
                <a:spcPct val="0"/>
              </a:spcAft>
              <a:defRPr kumimoji="1" sz="2800">
                <a:solidFill>
                  <a:schemeClr val="tx1"/>
                </a:solidFill>
                <a:latin typeface="Arial" pitchFamily="34" charset="0"/>
                <a:ea typeface="ＭＳ Ｐゴシック" pitchFamily="50" charset="-128"/>
              </a:defRPr>
            </a:lvl8pPr>
            <a:lvl9pPr marL="1828800" algn="l" rtl="0" fontAlgn="base">
              <a:spcBef>
                <a:spcPct val="0"/>
              </a:spcBef>
              <a:spcAft>
                <a:spcPct val="0"/>
              </a:spcAft>
              <a:defRPr kumimoji="1" sz="2800">
                <a:solidFill>
                  <a:schemeClr val="tx1"/>
                </a:solidFill>
                <a:latin typeface="Arial" pitchFamily="34" charset="0"/>
                <a:ea typeface="ＭＳ Ｐゴシック" pitchFamily="50" charset="-128"/>
              </a:defRPr>
            </a:lvl9pPr>
          </a:lstStyle>
          <a:p>
            <a:pPr eaLnBrk="1" hangingPunct="1"/>
            <a:r>
              <a:rPr lang="ja-JP" altLang="en-US" sz="3200" kern="0" dirty="0">
                <a:ea typeface="ＭＳ Ｐゴシック" panose="020B0600070205080204" pitchFamily="50" charset="-128"/>
              </a:rPr>
              <a:t>望遠鏡と肉眼の比較</a:t>
            </a:r>
          </a:p>
        </p:txBody>
      </p:sp>
      <p:pic>
        <p:nvPicPr>
          <p:cNvPr id="3" name="図 2" descr="暗い, 飼い猫 が含まれている画像&#10;&#10;自動的に生成された説明">
            <a:extLst>
              <a:ext uri="{FF2B5EF4-FFF2-40B4-BE49-F238E27FC236}">
                <a16:creationId xmlns:a16="http://schemas.microsoft.com/office/drawing/2014/main" id="{59FC5C7A-A7B9-0C67-9F68-D2A9AE7AF49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629" t="40787" r="28889" b="41435"/>
          <a:stretch/>
        </p:blipFill>
        <p:spPr>
          <a:xfrm flipV="1">
            <a:off x="7462552" y="463802"/>
            <a:ext cx="330896" cy="141812"/>
          </a:xfrm>
          <a:prstGeom prst="rect">
            <a:avLst/>
          </a:prstGeom>
        </p:spPr>
      </p:pic>
      <p:sp>
        <p:nvSpPr>
          <p:cNvPr id="4" name="楕円 3">
            <a:extLst>
              <a:ext uri="{FF2B5EF4-FFF2-40B4-BE49-F238E27FC236}">
                <a16:creationId xmlns:a16="http://schemas.microsoft.com/office/drawing/2014/main" id="{B26F79DE-7A57-A460-B071-AD5C6CEBDA8B}"/>
              </a:ext>
            </a:extLst>
          </p:cNvPr>
          <p:cNvSpPr/>
          <p:nvPr/>
        </p:nvSpPr>
        <p:spPr>
          <a:xfrm>
            <a:off x="6289871" y="2154460"/>
            <a:ext cx="3780042" cy="39890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7" name="テキスト ボックス 6">
            <a:extLst>
              <a:ext uri="{FF2B5EF4-FFF2-40B4-BE49-F238E27FC236}">
                <a16:creationId xmlns:a16="http://schemas.microsoft.com/office/drawing/2014/main" id="{23CA106C-4798-3282-5049-DA4870D23022}"/>
              </a:ext>
            </a:extLst>
          </p:cNvPr>
          <p:cNvSpPr txBox="1"/>
          <p:nvPr/>
        </p:nvSpPr>
        <p:spPr>
          <a:xfrm>
            <a:off x="6483964" y="871714"/>
            <a:ext cx="2688611" cy="400110"/>
          </a:xfrm>
          <a:prstGeom prst="rect">
            <a:avLst/>
          </a:prstGeom>
          <a:noFill/>
          <a:ln>
            <a:solidFill>
              <a:schemeClr val="tx2"/>
            </a:solidFill>
          </a:ln>
        </p:spPr>
        <p:txBody>
          <a:bodyPr wrap="square" rtlCol="0">
            <a:spAutoFit/>
          </a:bodyPr>
          <a:lstStyle/>
          <a:p>
            <a:r>
              <a:rPr lang="ja-JP" altLang="en-US" sz="2000" dirty="0">
                <a:latin typeface="メイリオ" panose="020B0604030504040204" pitchFamily="50" charset="-128"/>
                <a:ea typeface="メイリオ" panose="020B0604030504040204" pitchFamily="50" charset="-128"/>
              </a:rPr>
              <a:t>人間のひとみ　約</a:t>
            </a:r>
            <a:r>
              <a:rPr lang="en-US" altLang="ja-JP" sz="2000" dirty="0">
                <a:latin typeface="メイリオ" panose="020B0604030504040204" pitchFamily="50" charset="-128"/>
                <a:ea typeface="メイリオ" panose="020B0604030504040204" pitchFamily="50" charset="-128"/>
              </a:rPr>
              <a:t>7㎜</a:t>
            </a:r>
          </a:p>
        </p:txBody>
      </p:sp>
      <p:sp>
        <p:nvSpPr>
          <p:cNvPr id="8" name="テキスト ボックス 7">
            <a:extLst>
              <a:ext uri="{FF2B5EF4-FFF2-40B4-BE49-F238E27FC236}">
                <a16:creationId xmlns:a16="http://schemas.microsoft.com/office/drawing/2014/main" id="{2525BA92-07FA-7BED-C4F8-0818ECFDB9C4}"/>
              </a:ext>
            </a:extLst>
          </p:cNvPr>
          <p:cNvSpPr txBox="1"/>
          <p:nvPr/>
        </p:nvSpPr>
        <p:spPr>
          <a:xfrm>
            <a:off x="6745475" y="1679735"/>
            <a:ext cx="2459863" cy="400110"/>
          </a:xfrm>
          <a:prstGeom prst="rect">
            <a:avLst/>
          </a:prstGeom>
          <a:noFill/>
          <a:ln>
            <a:solidFill>
              <a:schemeClr val="tx2"/>
            </a:solidFill>
          </a:ln>
        </p:spPr>
        <p:txBody>
          <a:bodyPr wrap="square" rtlCol="0">
            <a:spAutoFit/>
          </a:bodyPr>
          <a:lstStyle/>
          <a:p>
            <a:r>
              <a:rPr lang="ja-JP" altLang="en-US" sz="2000" dirty="0">
                <a:latin typeface="メイリオ" panose="020B0604030504040204" pitchFamily="50" charset="-128"/>
                <a:ea typeface="メイリオ" panose="020B0604030504040204" pitchFamily="50" charset="-128"/>
              </a:rPr>
              <a:t>直径</a:t>
            </a:r>
            <a:r>
              <a:rPr lang="en-US" altLang="ja-JP" sz="2000" dirty="0">
                <a:latin typeface="メイリオ" panose="020B0604030504040204" pitchFamily="50" charset="-128"/>
                <a:ea typeface="メイリオ" panose="020B0604030504040204" pitchFamily="50" charset="-128"/>
              </a:rPr>
              <a:t>50㎜</a:t>
            </a:r>
            <a:r>
              <a:rPr lang="ja-JP" altLang="en-US" sz="2000" dirty="0">
                <a:latin typeface="メイリオ" panose="020B0604030504040204" pitchFamily="50" charset="-128"/>
                <a:ea typeface="メイリオ" panose="020B0604030504040204" pitchFamily="50" charset="-128"/>
              </a:rPr>
              <a:t>の望遠鏡</a:t>
            </a:r>
            <a:endParaRPr lang="en-US" altLang="ja-JP" sz="2000" dirty="0">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AFADA86C-7BE9-19D2-77A8-DCE31AD5B2C3}"/>
              </a:ext>
            </a:extLst>
          </p:cNvPr>
          <p:cNvSpPr txBox="1"/>
          <p:nvPr/>
        </p:nvSpPr>
        <p:spPr>
          <a:xfrm>
            <a:off x="161951" y="917692"/>
            <a:ext cx="3780042" cy="1631216"/>
          </a:xfrm>
          <a:prstGeom prst="rect">
            <a:avLst/>
          </a:prstGeom>
          <a:noFill/>
          <a:ln>
            <a:solidFill>
              <a:schemeClr val="tx2"/>
            </a:solidFill>
          </a:ln>
        </p:spPr>
        <p:txBody>
          <a:bodyPr wrap="square" rtlCol="0">
            <a:spAutoFit/>
          </a:bodyPr>
          <a:lstStyle/>
          <a:p>
            <a:pPr marL="449263" indent="-449263"/>
            <a:r>
              <a:rPr lang="ja-JP" altLang="en-US" sz="2000" dirty="0">
                <a:latin typeface="メイリオ" panose="020B0604030504040204" pitchFamily="50" charset="-128"/>
                <a:ea typeface="メイリオ" panose="020B0604030504040204" pitchFamily="50" charset="-128"/>
              </a:rPr>
              <a:t>１．集光力</a:t>
            </a:r>
            <a:r>
              <a:rPr lang="ja-JP" altLang="en-US" sz="1100" dirty="0">
                <a:latin typeface="メイリオ" panose="020B0604030504040204" pitchFamily="50" charset="-128"/>
                <a:ea typeface="メイリオ" panose="020B0604030504040204" pitchFamily="50" charset="-128"/>
              </a:rPr>
              <a:t>（しゅうこうりょく）</a:t>
            </a:r>
            <a:endParaRPr lang="en-US" altLang="ja-JP" sz="1100" dirty="0">
              <a:latin typeface="メイリオ" panose="020B0604030504040204" pitchFamily="50" charset="-128"/>
              <a:ea typeface="メイリオ" panose="020B0604030504040204" pitchFamily="50" charset="-128"/>
            </a:endParaRPr>
          </a:p>
          <a:p>
            <a:pPr marL="261938" indent="9525"/>
            <a:r>
              <a:rPr lang="ja-JP" altLang="en-US" sz="2000" dirty="0">
                <a:latin typeface="メイリオ" panose="020B0604030504040204" pitchFamily="50" charset="-128"/>
                <a:ea typeface="メイリオ" panose="020B0604030504040204" pitchFamily="50" charset="-128"/>
              </a:rPr>
              <a:t>肉眼に対して、どれだけ光を集められるか？（面積に比例する）　　　肉眼→６等星、</a:t>
            </a:r>
            <a:r>
              <a:rPr lang="en-US" altLang="ja-JP" sz="2000" dirty="0">
                <a:latin typeface="メイリオ" panose="020B0604030504040204" pitchFamily="50" charset="-128"/>
                <a:ea typeface="メイリオ" panose="020B0604030504040204" pitchFamily="50" charset="-128"/>
              </a:rPr>
              <a:t>50mm</a:t>
            </a:r>
            <a:r>
              <a:rPr lang="ja-JP" altLang="en-US" sz="2000" dirty="0">
                <a:latin typeface="メイリオ" panose="020B0604030504040204" pitchFamily="50" charset="-128"/>
                <a:ea typeface="メイリオ" panose="020B0604030504040204" pitchFamily="50" charset="-128"/>
              </a:rPr>
              <a:t>の望遠鏡→</a:t>
            </a:r>
            <a:r>
              <a:rPr lang="en-US" altLang="ja-JP" sz="2000" dirty="0">
                <a:latin typeface="メイリオ" panose="020B0604030504040204" pitchFamily="50" charset="-128"/>
                <a:ea typeface="メイリオ" panose="020B0604030504040204" pitchFamily="50" charset="-128"/>
              </a:rPr>
              <a:t>11</a:t>
            </a:r>
            <a:r>
              <a:rPr lang="ja-JP" altLang="en-US" sz="2000" dirty="0">
                <a:latin typeface="メイリオ" panose="020B0604030504040204" pitchFamily="50" charset="-128"/>
                <a:ea typeface="メイリオ" panose="020B0604030504040204" pitchFamily="50" charset="-128"/>
              </a:rPr>
              <a:t>等星</a:t>
            </a:r>
            <a:endParaRPr lang="en-US" altLang="ja-JP" sz="2000" dirty="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5CBD5765-C9E8-6474-D3B0-ACD65AA8C8D3}"/>
              </a:ext>
            </a:extLst>
          </p:cNvPr>
          <p:cNvSpPr txBox="1"/>
          <p:nvPr/>
        </p:nvSpPr>
        <p:spPr>
          <a:xfrm>
            <a:off x="161951" y="2796248"/>
            <a:ext cx="3780042" cy="1631216"/>
          </a:xfrm>
          <a:prstGeom prst="rect">
            <a:avLst/>
          </a:prstGeom>
          <a:noFill/>
          <a:ln>
            <a:solidFill>
              <a:schemeClr val="tx2"/>
            </a:solidFill>
          </a:ln>
        </p:spPr>
        <p:txBody>
          <a:bodyPr wrap="square" rtlCol="0">
            <a:spAutoFit/>
          </a:bodyPr>
          <a:lstStyle/>
          <a:p>
            <a:r>
              <a:rPr lang="en-US" altLang="ja-JP" sz="2000" dirty="0">
                <a:latin typeface="メイリオ" panose="020B0604030504040204" pitchFamily="50" charset="-128"/>
                <a:ea typeface="メイリオ" panose="020B0604030504040204" pitchFamily="50" charset="-128"/>
              </a:rPr>
              <a:t>2</a:t>
            </a:r>
            <a:r>
              <a:rPr lang="ja-JP" altLang="en-US" sz="2000" dirty="0">
                <a:latin typeface="メイリオ" panose="020B0604030504040204" pitchFamily="50" charset="-128"/>
                <a:ea typeface="メイリオ" panose="020B0604030504040204" pitchFamily="50" charset="-128"/>
              </a:rPr>
              <a:t>．倍率</a:t>
            </a:r>
            <a:r>
              <a:rPr lang="ja-JP" altLang="en-US" sz="1200" dirty="0">
                <a:latin typeface="メイリオ" panose="020B0604030504040204" pitchFamily="50" charset="-128"/>
                <a:ea typeface="メイリオ" panose="020B0604030504040204" pitchFamily="50" charset="-128"/>
              </a:rPr>
              <a:t>（ばいりつ）</a:t>
            </a:r>
            <a:endParaRPr lang="en-US" altLang="ja-JP" sz="1200" dirty="0">
              <a:latin typeface="メイリオ" panose="020B0604030504040204" pitchFamily="50" charset="-128"/>
              <a:ea typeface="メイリオ" panose="020B0604030504040204" pitchFamily="50" charset="-128"/>
            </a:endParaRPr>
          </a:p>
          <a:p>
            <a:pPr marL="261938" indent="9525"/>
            <a:r>
              <a:rPr lang="ja-JP" altLang="en-US" sz="2000" dirty="0">
                <a:latin typeface="メイリオ" panose="020B0604030504040204" pitchFamily="50" charset="-128"/>
                <a:ea typeface="メイリオ" panose="020B0604030504040204" pitchFamily="50" charset="-128"/>
              </a:rPr>
              <a:t>肉眼に対してどれだけ大きく見えるか？（例：肉眼→</a:t>
            </a:r>
            <a:r>
              <a:rPr lang="en-US" altLang="ja-JP" sz="2000" dirty="0">
                <a:latin typeface="メイリオ" panose="020B0604030504040204" pitchFamily="50" charset="-128"/>
                <a:ea typeface="メイリオ" panose="020B0604030504040204" pitchFamily="50" charset="-128"/>
              </a:rPr>
              <a:t>1</a:t>
            </a:r>
            <a:r>
              <a:rPr lang="ja-JP" altLang="en-US" sz="2000" dirty="0">
                <a:latin typeface="メイリオ" panose="020B0604030504040204" pitchFamily="50" charset="-128"/>
                <a:ea typeface="メイリオ" panose="020B0604030504040204" pitchFamily="50" charset="-128"/>
              </a:rPr>
              <a:t>倍、望遠鏡</a:t>
            </a:r>
            <a:r>
              <a:rPr lang="en-US" altLang="ja-JP" sz="2000" dirty="0">
                <a:latin typeface="メイリオ" panose="020B0604030504040204" pitchFamily="50" charset="-128"/>
                <a:ea typeface="メイリオ" panose="020B0604030504040204" pitchFamily="50" charset="-128"/>
              </a:rPr>
              <a:t>:10</a:t>
            </a:r>
            <a:r>
              <a:rPr lang="ja-JP" altLang="en-US" sz="2000" dirty="0">
                <a:latin typeface="メイリオ" panose="020B0604030504040204" pitchFamily="50" charset="-128"/>
                <a:ea typeface="メイリオ" panose="020B0604030504040204" pitchFamily="50" charset="-128"/>
              </a:rPr>
              <a:t>倍　</a:t>
            </a:r>
            <a:r>
              <a:rPr lang="en-US" altLang="ja-JP" sz="2000" dirty="0">
                <a:latin typeface="メイリオ" panose="020B0604030504040204" pitchFamily="50" charset="-128"/>
                <a:ea typeface="メイリオ" panose="020B0604030504040204" pitchFamily="50" charset="-128"/>
              </a:rPr>
              <a:t>100m</a:t>
            </a:r>
            <a:r>
              <a:rPr lang="ja-JP" altLang="en-US" sz="2000" dirty="0">
                <a:latin typeface="メイリオ" panose="020B0604030504040204" pitchFamily="50" charset="-128"/>
                <a:ea typeface="メイリオ" panose="020B0604030504040204" pitchFamily="50" charset="-128"/>
              </a:rPr>
              <a:t>→</a:t>
            </a:r>
            <a:r>
              <a:rPr lang="en-US" altLang="ja-JP" sz="2000" dirty="0">
                <a:latin typeface="メイリオ" panose="020B0604030504040204" pitchFamily="50" charset="-128"/>
                <a:ea typeface="メイリオ" panose="020B0604030504040204" pitchFamily="50" charset="-128"/>
              </a:rPr>
              <a:t>10m</a:t>
            </a:r>
            <a:r>
              <a:rPr lang="ja-JP" altLang="en-US" sz="2000" dirty="0">
                <a:latin typeface="メイリオ" panose="020B0604030504040204" pitchFamily="50" charset="-128"/>
                <a:ea typeface="メイリオ" panose="020B0604030504040204" pitchFamily="50" charset="-128"/>
              </a:rPr>
              <a:t>）</a:t>
            </a:r>
            <a:endParaRPr lang="en-US" altLang="ja-JP" sz="2000" dirty="0">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F8C5590A-C858-BC89-0F63-C957C34B8BE2}"/>
              </a:ext>
            </a:extLst>
          </p:cNvPr>
          <p:cNvSpPr txBox="1"/>
          <p:nvPr/>
        </p:nvSpPr>
        <p:spPr>
          <a:xfrm>
            <a:off x="161951" y="4665044"/>
            <a:ext cx="3780042" cy="1323439"/>
          </a:xfrm>
          <a:prstGeom prst="rect">
            <a:avLst/>
          </a:prstGeom>
          <a:noFill/>
          <a:ln>
            <a:solidFill>
              <a:schemeClr val="tx2"/>
            </a:solidFill>
          </a:ln>
        </p:spPr>
        <p:txBody>
          <a:bodyPr wrap="square" rtlCol="0">
            <a:spAutoFit/>
          </a:bodyPr>
          <a:lstStyle/>
          <a:p>
            <a:r>
              <a:rPr lang="ja-JP" altLang="en-US" sz="2000" dirty="0">
                <a:latin typeface="メイリオ" panose="020B0604030504040204" pitchFamily="50" charset="-128"/>
                <a:ea typeface="メイリオ" panose="020B0604030504040204" pitchFamily="50" charset="-128"/>
              </a:rPr>
              <a:t>３．分解力</a:t>
            </a:r>
            <a:r>
              <a:rPr lang="ja-JP" altLang="en-US" sz="1200" dirty="0">
                <a:latin typeface="メイリオ" panose="020B0604030504040204" pitchFamily="50" charset="-128"/>
                <a:ea typeface="メイリオ" panose="020B0604030504040204" pitchFamily="50" charset="-128"/>
              </a:rPr>
              <a:t>（ぶんかいりょく）</a:t>
            </a:r>
            <a:endParaRPr lang="en-US" altLang="ja-JP" sz="1200" dirty="0">
              <a:latin typeface="メイリオ" panose="020B0604030504040204" pitchFamily="50" charset="-128"/>
              <a:ea typeface="メイリオ" panose="020B0604030504040204" pitchFamily="50" charset="-128"/>
            </a:endParaRPr>
          </a:p>
          <a:p>
            <a:pPr marL="261938" indent="9525"/>
            <a:r>
              <a:rPr lang="ja-JP" altLang="en-US" sz="2000" dirty="0">
                <a:latin typeface="メイリオ" panose="020B0604030504040204" pitchFamily="50" charset="-128"/>
                <a:ea typeface="メイリオ" panose="020B0604030504040204" pitchFamily="50" charset="-128"/>
              </a:rPr>
              <a:t>肉眼に対してどこまで細かく見えるか？（例：肉眼</a:t>
            </a:r>
            <a:r>
              <a:rPr lang="en-US" altLang="ja-JP" sz="2000" dirty="0">
                <a:latin typeface="メイリオ" panose="020B0604030504040204" pitchFamily="50" charset="-128"/>
                <a:ea typeface="メイリオ" panose="020B0604030504040204" pitchFamily="50" charset="-128"/>
              </a:rPr>
              <a:t>6</a:t>
            </a:r>
            <a:r>
              <a:rPr lang="ja-JP" altLang="en-US" sz="2000" dirty="0">
                <a:latin typeface="メイリオ" panose="020B0604030504040204" pitchFamily="50" charset="-128"/>
                <a:ea typeface="メイリオ" panose="020B0604030504040204" pitchFamily="50" charset="-128"/>
              </a:rPr>
              <a:t>秒、</a:t>
            </a:r>
            <a:r>
              <a:rPr lang="en-US" altLang="ja-JP" sz="2000" dirty="0">
                <a:latin typeface="メイリオ" panose="020B0604030504040204" pitchFamily="50" charset="-128"/>
                <a:ea typeface="メイリオ" panose="020B0604030504040204" pitchFamily="50" charset="-128"/>
              </a:rPr>
              <a:t>10</a:t>
            </a:r>
            <a:r>
              <a:rPr lang="ja-JP" altLang="en-US" sz="2000" dirty="0">
                <a:latin typeface="メイリオ" panose="020B0604030504040204" pitchFamily="50" charset="-128"/>
                <a:ea typeface="メイリオ" panose="020B0604030504040204" pitchFamily="50" charset="-128"/>
              </a:rPr>
              <a:t>倍の望遠鏡は</a:t>
            </a:r>
            <a:r>
              <a:rPr lang="en-US" altLang="ja-JP" sz="2000" dirty="0">
                <a:latin typeface="メイリオ" panose="020B0604030504040204" pitchFamily="50" charset="-128"/>
                <a:ea typeface="メイリオ" panose="020B0604030504040204" pitchFamily="50" charset="-128"/>
              </a:rPr>
              <a:t>1</a:t>
            </a:r>
            <a:r>
              <a:rPr lang="ja-JP" altLang="en-US" sz="2000" dirty="0">
                <a:latin typeface="メイリオ" panose="020B0604030504040204" pitchFamily="50" charset="-128"/>
                <a:ea typeface="メイリオ" panose="020B0604030504040204" pitchFamily="50" charset="-128"/>
              </a:rPr>
              <a:t>秒→</a:t>
            </a:r>
            <a:r>
              <a:rPr lang="en-US" altLang="ja-JP" sz="2000" dirty="0">
                <a:latin typeface="メイリオ" panose="020B0604030504040204" pitchFamily="50" charset="-128"/>
                <a:ea typeface="メイリオ" panose="020B0604030504040204" pitchFamily="50" charset="-128"/>
              </a:rPr>
              <a:t>1/6</a:t>
            </a:r>
            <a:r>
              <a:rPr lang="ja-JP" altLang="en-US" sz="2000" dirty="0">
                <a:latin typeface="メイリオ" panose="020B0604030504040204" pitchFamily="50" charset="-128"/>
                <a:ea typeface="メイリオ" panose="020B0604030504040204" pitchFamily="50" charset="-128"/>
              </a:rPr>
              <a:t>）</a:t>
            </a:r>
            <a:endParaRPr lang="en-US" altLang="ja-JP" sz="2000" dirty="0">
              <a:latin typeface="メイリオ" panose="020B0604030504040204" pitchFamily="50" charset="-128"/>
              <a:ea typeface="メイリオ" panose="020B0604030504040204" pitchFamily="50" charset="-128"/>
            </a:endParaRPr>
          </a:p>
        </p:txBody>
      </p:sp>
      <p:sp>
        <p:nvSpPr>
          <p:cNvPr id="12" name="Rectangle 2">
            <a:extLst>
              <a:ext uri="{FF2B5EF4-FFF2-40B4-BE49-F238E27FC236}">
                <a16:creationId xmlns:a16="http://schemas.microsoft.com/office/drawing/2014/main" id="{5CD31656-BEE0-DACB-31B5-5BC48F446130}"/>
              </a:ext>
            </a:extLst>
          </p:cNvPr>
          <p:cNvSpPr>
            <a:spLocks noChangeArrowheads="1"/>
          </p:cNvSpPr>
          <p:nvPr/>
        </p:nvSpPr>
        <p:spPr bwMode="gray">
          <a:xfrm>
            <a:off x="-108052" y="-2389"/>
            <a:ext cx="372316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400" b="1" dirty="0">
                <a:latin typeface="游ゴシック" panose="020B0400000000000000" pitchFamily="50" charset="-128"/>
              </a:rPr>
              <a:t> 　　</a:t>
            </a:r>
            <a:endParaRPr lang="en-US" altLang="ja-JP" sz="1400" b="1" dirty="0">
              <a:latin typeface="游ゴシック" panose="020B0400000000000000" pitchFamily="50" charset="-128"/>
            </a:endParaRPr>
          </a:p>
          <a:p>
            <a:pPr eaLnBrk="1" hangingPunct="1"/>
            <a:r>
              <a:rPr lang="ja-JP" altLang="en-US" sz="1400" b="1" dirty="0">
                <a:latin typeface="游ゴシック" panose="020B0400000000000000" pitchFamily="50" charset="-128"/>
              </a:rPr>
              <a:t>　　ぼうえんきょう　　　　にくがん　　　　　ひかく　　　　　　　　</a:t>
            </a:r>
          </a:p>
        </p:txBody>
      </p:sp>
      <p:cxnSp>
        <p:nvCxnSpPr>
          <p:cNvPr id="14" name="直線矢印コネクタ 13">
            <a:extLst>
              <a:ext uri="{FF2B5EF4-FFF2-40B4-BE49-F238E27FC236}">
                <a16:creationId xmlns:a16="http://schemas.microsoft.com/office/drawing/2014/main" id="{B5E3E896-6CD1-AA6B-BD10-774A4EC71A05}"/>
              </a:ext>
            </a:extLst>
          </p:cNvPr>
          <p:cNvCxnSpPr>
            <a:cxnSpLocks/>
            <a:endCxn id="7" idx="1"/>
          </p:cNvCxnSpPr>
          <p:nvPr/>
        </p:nvCxnSpPr>
        <p:spPr>
          <a:xfrm flipV="1">
            <a:off x="3815546" y="1071769"/>
            <a:ext cx="2668418" cy="945692"/>
          </a:xfrm>
          <a:prstGeom prst="straightConnector1">
            <a:avLst/>
          </a:prstGeom>
          <a:ln w="15875">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88AF9D46-5CC9-7C00-8AEA-4A97F594B3E2}"/>
              </a:ext>
            </a:extLst>
          </p:cNvPr>
          <p:cNvCxnSpPr>
            <a:cxnSpLocks/>
            <a:endCxn id="8" idx="1"/>
          </p:cNvCxnSpPr>
          <p:nvPr/>
        </p:nvCxnSpPr>
        <p:spPr>
          <a:xfrm flipV="1">
            <a:off x="3377001" y="1879790"/>
            <a:ext cx="3368474" cy="440046"/>
          </a:xfrm>
          <a:prstGeom prst="straightConnector1">
            <a:avLst/>
          </a:prstGeom>
          <a:ln w="15875">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73490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表 12">
            <a:extLst>
              <a:ext uri="{FF2B5EF4-FFF2-40B4-BE49-F238E27FC236}">
                <a16:creationId xmlns:a16="http://schemas.microsoft.com/office/drawing/2014/main" id="{63355A3C-7D46-419E-9BE2-677610728060}"/>
              </a:ext>
            </a:extLst>
          </p:cNvPr>
          <p:cNvGraphicFramePr>
            <a:graphicFrameLocks noGrp="1"/>
          </p:cNvGraphicFramePr>
          <p:nvPr>
            <p:extLst>
              <p:ext uri="{D42A27DB-BD31-4B8C-83A1-F6EECF244321}">
                <p14:modId xmlns:p14="http://schemas.microsoft.com/office/powerpoint/2010/main" val="610375039"/>
              </p:ext>
            </p:extLst>
          </p:nvPr>
        </p:nvGraphicFramePr>
        <p:xfrm>
          <a:off x="61455" y="583575"/>
          <a:ext cx="8924824" cy="3530826"/>
        </p:xfrm>
        <a:graphic>
          <a:graphicData uri="http://schemas.openxmlformats.org/drawingml/2006/table">
            <a:tbl>
              <a:tblPr firstRow="1" bandRow="1">
                <a:tableStyleId>{5C22544A-7EE6-4342-B048-85BDC9FD1C3A}</a:tableStyleId>
              </a:tblPr>
              <a:tblGrid>
                <a:gridCol w="1373050">
                  <a:extLst>
                    <a:ext uri="{9D8B030D-6E8A-4147-A177-3AD203B41FA5}">
                      <a16:colId xmlns:a16="http://schemas.microsoft.com/office/drawing/2014/main" val="1239579286"/>
                    </a:ext>
                  </a:extLst>
                </a:gridCol>
                <a:gridCol w="1289510">
                  <a:extLst>
                    <a:ext uri="{9D8B030D-6E8A-4147-A177-3AD203B41FA5}">
                      <a16:colId xmlns:a16="http://schemas.microsoft.com/office/drawing/2014/main" val="2624682970"/>
                    </a:ext>
                  </a:extLst>
                </a:gridCol>
                <a:gridCol w="1263370">
                  <a:extLst>
                    <a:ext uri="{9D8B030D-6E8A-4147-A177-3AD203B41FA5}">
                      <a16:colId xmlns:a16="http://schemas.microsoft.com/office/drawing/2014/main" val="4059491932"/>
                    </a:ext>
                  </a:extLst>
                </a:gridCol>
                <a:gridCol w="1263370">
                  <a:extLst>
                    <a:ext uri="{9D8B030D-6E8A-4147-A177-3AD203B41FA5}">
                      <a16:colId xmlns:a16="http://schemas.microsoft.com/office/drawing/2014/main" val="2173373412"/>
                    </a:ext>
                  </a:extLst>
                </a:gridCol>
                <a:gridCol w="1263370">
                  <a:extLst>
                    <a:ext uri="{9D8B030D-6E8A-4147-A177-3AD203B41FA5}">
                      <a16:colId xmlns:a16="http://schemas.microsoft.com/office/drawing/2014/main" val="1611554593"/>
                    </a:ext>
                  </a:extLst>
                </a:gridCol>
                <a:gridCol w="1263370">
                  <a:extLst>
                    <a:ext uri="{9D8B030D-6E8A-4147-A177-3AD203B41FA5}">
                      <a16:colId xmlns:a16="http://schemas.microsoft.com/office/drawing/2014/main" val="2821112101"/>
                    </a:ext>
                  </a:extLst>
                </a:gridCol>
                <a:gridCol w="1208784">
                  <a:extLst>
                    <a:ext uri="{9D8B030D-6E8A-4147-A177-3AD203B41FA5}">
                      <a16:colId xmlns:a16="http://schemas.microsoft.com/office/drawing/2014/main" val="1890170592"/>
                    </a:ext>
                  </a:extLst>
                </a:gridCol>
              </a:tblGrid>
              <a:tr h="427979">
                <a:tc>
                  <a:txBody>
                    <a:bodyPr/>
                    <a:lstStyle/>
                    <a:p>
                      <a:endParaRPr kumimoji="1" lang="ja-JP" altLang="en-US" dirty="0"/>
                    </a:p>
                  </a:txBody>
                  <a:tcPr/>
                </a:tc>
                <a:tc>
                  <a:txBody>
                    <a:bodyPr/>
                    <a:lstStyle/>
                    <a:p>
                      <a:r>
                        <a:rPr kumimoji="1" lang="en-US" altLang="ja-JP" dirty="0">
                          <a:solidFill>
                            <a:schemeClr val="tx1"/>
                          </a:solidFill>
                          <a:latin typeface="メイリオ" panose="020B0604030504040204" pitchFamily="50" charset="-128"/>
                          <a:ea typeface="メイリオ" panose="020B0604030504040204" pitchFamily="50" charset="-128"/>
                        </a:rPr>
                        <a:t>1</a:t>
                      </a:r>
                      <a:r>
                        <a:rPr kumimoji="1" lang="ja-JP" altLang="en-US" dirty="0">
                          <a:solidFill>
                            <a:schemeClr val="tx1"/>
                          </a:solidFill>
                          <a:latin typeface="メイリオ" panose="020B0604030504040204" pitchFamily="50" charset="-128"/>
                          <a:ea typeface="メイリオ" panose="020B0604030504040204" pitchFamily="50" charset="-128"/>
                        </a:rPr>
                        <a:t>等星以上</a:t>
                      </a:r>
                    </a:p>
                  </a:txBody>
                  <a:tcPr/>
                </a:tc>
                <a:tc>
                  <a:txBody>
                    <a:bodyPr/>
                    <a:lstStyle/>
                    <a:p>
                      <a:r>
                        <a:rPr kumimoji="1" lang="ja-JP" altLang="en-US" dirty="0">
                          <a:solidFill>
                            <a:schemeClr val="tx1"/>
                          </a:solidFill>
                          <a:latin typeface="メイリオ" panose="020B0604030504040204" pitchFamily="50" charset="-128"/>
                          <a:ea typeface="メイリオ" panose="020B0604030504040204" pitchFamily="50" charset="-128"/>
                        </a:rPr>
                        <a:t>２等星</a:t>
                      </a:r>
                    </a:p>
                  </a:txBody>
                  <a:tcPr/>
                </a:tc>
                <a:tc>
                  <a:txBody>
                    <a:bodyPr/>
                    <a:lstStyle/>
                    <a:p>
                      <a:r>
                        <a:rPr kumimoji="1" lang="ja-JP" altLang="en-US" dirty="0">
                          <a:solidFill>
                            <a:schemeClr val="tx1"/>
                          </a:solidFill>
                          <a:latin typeface="メイリオ" panose="020B0604030504040204" pitchFamily="50" charset="-128"/>
                          <a:ea typeface="メイリオ" panose="020B0604030504040204" pitchFamily="50" charset="-128"/>
                        </a:rPr>
                        <a:t>３等星</a:t>
                      </a:r>
                    </a:p>
                  </a:txBody>
                  <a:tcPr/>
                </a:tc>
                <a:tc>
                  <a:txBody>
                    <a:bodyPr/>
                    <a:lstStyle/>
                    <a:p>
                      <a:r>
                        <a:rPr kumimoji="1" lang="ja-JP" altLang="en-US" dirty="0">
                          <a:solidFill>
                            <a:schemeClr val="tx1"/>
                          </a:solidFill>
                          <a:latin typeface="メイリオ" panose="020B0604030504040204" pitchFamily="50" charset="-128"/>
                          <a:ea typeface="メイリオ" panose="020B0604030504040204" pitchFamily="50" charset="-128"/>
                        </a:rPr>
                        <a:t>４等星</a:t>
                      </a:r>
                    </a:p>
                  </a:txBody>
                  <a:tcPr/>
                </a:tc>
                <a:tc>
                  <a:txBody>
                    <a:bodyPr/>
                    <a:lstStyle/>
                    <a:p>
                      <a:r>
                        <a:rPr kumimoji="1" lang="ja-JP" altLang="en-US" dirty="0">
                          <a:solidFill>
                            <a:schemeClr val="tx1"/>
                          </a:solidFill>
                          <a:latin typeface="メイリオ" panose="020B0604030504040204" pitchFamily="50" charset="-128"/>
                          <a:ea typeface="メイリオ" panose="020B0604030504040204" pitchFamily="50" charset="-128"/>
                        </a:rPr>
                        <a:t>５等星</a:t>
                      </a:r>
                    </a:p>
                  </a:txBody>
                  <a:tcPr/>
                </a:tc>
                <a:tc>
                  <a:txBody>
                    <a:bodyPr/>
                    <a:lstStyle/>
                    <a:p>
                      <a:r>
                        <a:rPr kumimoji="1" lang="ja-JP" altLang="en-US" dirty="0">
                          <a:solidFill>
                            <a:schemeClr val="tx1"/>
                          </a:solidFill>
                          <a:latin typeface="メイリオ" panose="020B0604030504040204" pitchFamily="50" charset="-128"/>
                          <a:ea typeface="メイリオ" panose="020B0604030504040204" pitchFamily="50" charset="-128"/>
                        </a:rPr>
                        <a:t>６等星</a:t>
                      </a:r>
                    </a:p>
                  </a:txBody>
                  <a:tcPr/>
                </a:tc>
                <a:extLst>
                  <a:ext uri="{0D108BD9-81ED-4DB2-BD59-A6C34878D82A}">
                    <a16:rowId xmlns:a16="http://schemas.microsoft.com/office/drawing/2014/main" val="3635129228"/>
                  </a:ext>
                </a:extLst>
              </a:tr>
              <a:tr h="427979">
                <a:tc>
                  <a:txBody>
                    <a:bodyPr/>
                    <a:lstStyle/>
                    <a:p>
                      <a:r>
                        <a:rPr kumimoji="1" lang="ja-JP" altLang="en-US" dirty="0">
                          <a:latin typeface="メイリオ" panose="020B0604030504040204" pitchFamily="50" charset="-128"/>
                          <a:ea typeface="メイリオ" panose="020B0604030504040204" pitchFamily="50" charset="-128"/>
                        </a:rPr>
                        <a:t>星の明るさ</a:t>
                      </a:r>
                    </a:p>
                  </a:txBody>
                  <a:tcPr/>
                </a:tc>
                <a:tc>
                  <a:txBody>
                    <a:bodyPr/>
                    <a:lstStyle/>
                    <a:p>
                      <a:pPr algn="ctr"/>
                      <a:r>
                        <a:rPr kumimoji="1" lang="ja-JP" altLang="en-US" dirty="0">
                          <a:latin typeface="メイリオ" panose="020B0604030504040204" pitchFamily="50" charset="-128"/>
                          <a:ea typeface="メイリオ" panose="020B0604030504040204" pitchFamily="50" charset="-128"/>
                        </a:rPr>
                        <a:t>１００</a:t>
                      </a:r>
                    </a:p>
                  </a:txBody>
                  <a:tcPr/>
                </a:tc>
                <a:tc>
                  <a:txBody>
                    <a:bodyPr/>
                    <a:lstStyle/>
                    <a:p>
                      <a:pPr algn="ctr"/>
                      <a:r>
                        <a:rPr kumimoji="1" lang="ja-JP" altLang="en-US" dirty="0">
                          <a:latin typeface="メイリオ" panose="020B0604030504040204" pitchFamily="50" charset="-128"/>
                          <a:ea typeface="メイリオ" panose="020B0604030504040204" pitchFamily="50" charset="-128"/>
                        </a:rPr>
                        <a:t>３９</a:t>
                      </a:r>
                    </a:p>
                  </a:txBody>
                  <a:tcPr/>
                </a:tc>
                <a:tc>
                  <a:txBody>
                    <a:bodyPr/>
                    <a:lstStyle/>
                    <a:p>
                      <a:pPr algn="ctr"/>
                      <a:r>
                        <a:rPr kumimoji="1" lang="ja-JP" altLang="en-US" dirty="0">
                          <a:latin typeface="メイリオ" panose="020B0604030504040204" pitchFamily="50" charset="-128"/>
                          <a:ea typeface="メイリオ" panose="020B0604030504040204" pitchFamily="50" charset="-128"/>
                        </a:rPr>
                        <a:t>１５</a:t>
                      </a:r>
                      <a:r>
                        <a:rPr kumimoji="1" lang="ja-JP" altLang="en-US" sz="1200" dirty="0">
                          <a:latin typeface="メイリオ" panose="020B0604030504040204" pitchFamily="50" charset="-128"/>
                          <a:ea typeface="メイリオ" panose="020B0604030504040204" pitchFamily="50" charset="-128"/>
                        </a:rPr>
                        <a:t>．５</a:t>
                      </a:r>
                    </a:p>
                  </a:txBody>
                  <a:tcPr/>
                </a:tc>
                <a:tc>
                  <a:txBody>
                    <a:bodyPr/>
                    <a:lstStyle/>
                    <a:p>
                      <a:pPr algn="ctr"/>
                      <a:r>
                        <a:rPr kumimoji="1" lang="ja-JP" altLang="en-US" dirty="0">
                          <a:latin typeface="メイリオ" panose="020B0604030504040204" pitchFamily="50" charset="-128"/>
                          <a:ea typeface="メイリオ" panose="020B0604030504040204" pitchFamily="50" charset="-128"/>
                        </a:rPr>
                        <a:t>６</a:t>
                      </a:r>
                      <a:r>
                        <a:rPr kumimoji="1" lang="ja-JP" altLang="en-US" sz="1200" dirty="0">
                          <a:latin typeface="メイリオ" panose="020B0604030504040204" pitchFamily="50" charset="-128"/>
                          <a:ea typeface="メイリオ" panose="020B0604030504040204" pitchFamily="50" charset="-128"/>
                        </a:rPr>
                        <a:t>．２</a:t>
                      </a:r>
                    </a:p>
                  </a:txBody>
                  <a:tcPr/>
                </a:tc>
                <a:tc>
                  <a:txBody>
                    <a:bodyPr/>
                    <a:lstStyle/>
                    <a:p>
                      <a:pPr algn="ctr"/>
                      <a:r>
                        <a:rPr kumimoji="1" lang="ja-JP" altLang="en-US" dirty="0">
                          <a:latin typeface="メイリオ" panose="020B0604030504040204" pitchFamily="50" charset="-128"/>
                          <a:ea typeface="メイリオ" panose="020B0604030504040204" pitchFamily="50" charset="-128"/>
                        </a:rPr>
                        <a:t>２</a:t>
                      </a:r>
                      <a:r>
                        <a:rPr kumimoji="1" lang="ja-JP" altLang="en-US" sz="1200" dirty="0">
                          <a:latin typeface="メイリオ" panose="020B0604030504040204" pitchFamily="50" charset="-128"/>
                          <a:ea typeface="メイリオ" panose="020B0604030504040204" pitchFamily="50" charset="-128"/>
                        </a:rPr>
                        <a:t>．５</a:t>
                      </a:r>
                    </a:p>
                  </a:txBody>
                  <a:tcPr/>
                </a:tc>
                <a:tc>
                  <a:txBody>
                    <a:bodyPr/>
                    <a:lstStyle/>
                    <a:p>
                      <a:pPr algn="ctr"/>
                      <a:r>
                        <a:rPr kumimoji="1" lang="ja-JP" altLang="en-US" dirty="0">
                          <a:latin typeface="メイリオ" panose="020B0604030504040204" pitchFamily="50" charset="-128"/>
                          <a:ea typeface="メイリオ" panose="020B0604030504040204" pitchFamily="50" charset="-128"/>
                        </a:rPr>
                        <a:t>１</a:t>
                      </a:r>
                    </a:p>
                  </a:txBody>
                  <a:tcPr/>
                </a:tc>
                <a:extLst>
                  <a:ext uri="{0D108BD9-81ED-4DB2-BD59-A6C34878D82A}">
                    <a16:rowId xmlns:a16="http://schemas.microsoft.com/office/drawing/2014/main" val="3337154194"/>
                  </a:ext>
                </a:extLst>
              </a:tr>
              <a:tr h="427979">
                <a:tc gridSpan="7">
                  <a:txBody>
                    <a:bodyPr/>
                    <a:lstStyle/>
                    <a:p>
                      <a:endParaRPr kumimoji="1" lang="ja-JP" altLang="en-US" dirty="0"/>
                    </a:p>
                  </a:txBody>
                  <a:tcPr/>
                </a:tc>
                <a:tc hMerge="1">
                  <a:txBody>
                    <a:bodyPr/>
                    <a:lstStyle/>
                    <a:p>
                      <a:endParaRPr kumimoji="1" lang="ja-JP" altLang="en-US"/>
                    </a:p>
                  </a:txBody>
                  <a:tcPr/>
                </a:tc>
                <a:tc hMerge="1">
                  <a:txBody>
                    <a:bodyPr/>
                    <a:lstStyle/>
                    <a:p>
                      <a:endParaRPr kumimoji="1" lang="ja-JP" altLang="en-US" dirty="0"/>
                    </a:p>
                  </a:txBody>
                  <a:tcPr/>
                </a:tc>
                <a:tc hMerge="1">
                  <a:txBody>
                    <a:bodyPr/>
                    <a:lstStyle/>
                    <a:p>
                      <a:endParaRPr kumimoji="1" lang="ja-JP" altLang="en-US"/>
                    </a:p>
                  </a:txBody>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extLst>
                  <a:ext uri="{0D108BD9-81ED-4DB2-BD59-A6C34878D82A}">
                    <a16:rowId xmlns:a16="http://schemas.microsoft.com/office/drawing/2014/main" val="1257189936"/>
                  </a:ext>
                </a:extLst>
              </a:tr>
              <a:tr h="1069947">
                <a:tc>
                  <a:txBody>
                    <a:bodyPr/>
                    <a:lstStyle/>
                    <a:p>
                      <a:r>
                        <a:rPr kumimoji="1" lang="ja-JP" altLang="en-US" sz="1200" dirty="0">
                          <a:latin typeface="メイリオ" panose="020B0604030504040204" pitchFamily="50" charset="-128"/>
                          <a:ea typeface="メイリオ" panose="020B0604030504040204" pitchFamily="50" charset="-128"/>
                        </a:rPr>
                        <a:t>（</a:t>
                      </a:r>
                      <a:r>
                        <a:rPr kumimoji="1" lang="en-US" altLang="ja-JP" sz="1200" dirty="0">
                          <a:latin typeface="メイリオ" panose="020B0604030504040204" pitchFamily="50" charset="-128"/>
                          <a:ea typeface="メイリオ" panose="020B0604030504040204" pitchFamily="50" charset="-128"/>
                        </a:rPr>
                        <a:t>6</a:t>
                      </a:r>
                      <a:r>
                        <a:rPr kumimoji="1" lang="ja-JP" altLang="en-US" sz="1200" dirty="0">
                          <a:latin typeface="メイリオ" panose="020B0604030504040204" pitchFamily="50" charset="-128"/>
                          <a:ea typeface="メイリオ" panose="020B0604030504040204" pitchFamily="50" charset="-128"/>
                        </a:rPr>
                        <a:t>等星を電球１個とすると</a:t>
                      </a:r>
                      <a:r>
                        <a:rPr kumimoji="1" lang="ja-JP" altLang="en-US" sz="1800" dirty="0"/>
                        <a:t>）</a:t>
                      </a:r>
                    </a:p>
                  </a:txBody>
                  <a:tcPr/>
                </a:tc>
                <a:tc>
                  <a:txBody>
                    <a:bodyPr/>
                    <a:lstStyle/>
                    <a:p>
                      <a:endParaRPr kumimoji="1" lang="ja-JP" altLang="en-US" dirty="0"/>
                    </a:p>
                  </a:txBody>
                  <a:tcPr/>
                </a:tc>
                <a:tc>
                  <a:txBody>
                    <a:bodyPr/>
                    <a:lstStyle/>
                    <a:p>
                      <a:endParaRPr kumimoji="1" lang="ja-JP" altLang="en-US" dirty="0"/>
                    </a:p>
                  </a:txBody>
                  <a:tcPr/>
                </a:tc>
                <a:tc>
                  <a:txBody>
                    <a:bodyPr/>
                    <a:lstStyle/>
                    <a:p>
                      <a:endParaRPr kumimoji="1" lang="ja-JP" altLang="en-US"/>
                    </a:p>
                  </a:txBody>
                  <a:tcPr/>
                </a:tc>
                <a:tc>
                  <a:txBody>
                    <a:bodyPr/>
                    <a:lstStyle/>
                    <a:p>
                      <a:endParaRPr kumimoji="1" lang="ja-JP" altLang="en-US"/>
                    </a:p>
                  </a:txBody>
                  <a:tcPr/>
                </a:tc>
                <a:tc>
                  <a:txBody>
                    <a:bodyPr/>
                    <a:lstStyle/>
                    <a:p>
                      <a:endParaRPr kumimoji="1" lang="ja-JP" altLang="en-US" dirty="0"/>
                    </a:p>
                  </a:txBody>
                  <a:tcPr/>
                </a:tc>
                <a:tc>
                  <a:txBody>
                    <a:bodyPr/>
                    <a:lstStyle/>
                    <a:p>
                      <a:endParaRPr kumimoji="1" lang="ja-JP" altLang="en-US" dirty="0"/>
                    </a:p>
                  </a:txBody>
                  <a:tcPr/>
                </a:tc>
                <a:extLst>
                  <a:ext uri="{0D108BD9-81ED-4DB2-BD59-A6C34878D82A}">
                    <a16:rowId xmlns:a16="http://schemas.microsoft.com/office/drawing/2014/main" val="3251895520"/>
                  </a:ext>
                </a:extLst>
              </a:tr>
              <a:tr h="74896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メイリオ" panose="020B0604030504040204" pitchFamily="50" charset="-128"/>
                          <a:ea typeface="メイリオ" panose="020B0604030504040204" pitchFamily="50" charset="-128"/>
                        </a:rPr>
                        <a:t>星の数</a:t>
                      </a:r>
                    </a:p>
                    <a:p>
                      <a:endParaRPr kumimoji="1" lang="ja-JP" altLang="en-US" dirty="0">
                        <a:latin typeface="メイリオ" panose="020B0604030504040204" pitchFamily="50" charset="-128"/>
                        <a:ea typeface="メイリオ" panose="020B0604030504040204" pitchFamily="50" charset="-128"/>
                      </a:endParaRPr>
                    </a:p>
                  </a:txBody>
                  <a:tcPr>
                    <a:solidFill>
                      <a:schemeClr val="bg1">
                        <a:lumMod val="85000"/>
                      </a:schemeClr>
                    </a:solidFill>
                  </a:tcPr>
                </a:tc>
                <a:tc>
                  <a:txBody>
                    <a:bodyPr/>
                    <a:lstStyle/>
                    <a:p>
                      <a:pPr algn="ctr"/>
                      <a:r>
                        <a:rPr kumimoji="1" lang="ja-JP" altLang="en-US" dirty="0">
                          <a:latin typeface="メイリオ" panose="020B0604030504040204" pitchFamily="50" charset="-128"/>
                          <a:ea typeface="メイリオ" panose="020B0604030504040204" pitchFamily="50" charset="-128"/>
                        </a:rPr>
                        <a:t>３１</a:t>
                      </a:r>
                    </a:p>
                  </a:txBody>
                  <a:tcPr>
                    <a:solidFill>
                      <a:schemeClr val="bg1">
                        <a:lumMod val="85000"/>
                      </a:schemeClr>
                    </a:solidFill>
                  </a:tcPr>
                </a:tc>
                <a:tc>
                  <a:txBody>
                    <a:bodyPr/>
                    <a:lstStyle/>
                    <a:p>
                      <a:pPr algn="ctr"/>
                      <a:r>
                        <a:rPr kumimoji="1" lang="ja-JP" altLang="en-US" dirty="0">
                          <a:latin typeface="メイリオ" panose="020B0604030504040204" pitchFamily="50" charset="-128"/>
                          <a:ea typeface="メイリオ" panose="020B0604030504040204" pitchFamily="50" charset="-128"/>
                        </a:rPr>
                        <a:t>６７</a:t>
                      </a:r>
                    </a:p>
                  </a:txBody>
                  <a:tcPr>
                    <a:solidFill>
                      <a:schemeClr val="bg1">
                        <a:lumMod val="85000"/>
                      </a:schemeClr>
                    </a:solidFill>
                  </a:tcPr>
                </a:tc>
                <a:tc>
                  <a:txBody>
                    <a:bodyPr/>
                    <a:lstStyle/>
                    <a:p>
                      <a:pPr algn="ctr"/>
                      <a:r>
                        <a:rPr kumimoji="1" lang="ja-JP" altLang="en-US" dirty="0">
                          <a:latin typeface="メイリオ" panose="020B0604030504040204" pitchFamily="50" charset="-128"/>
                          <a:ea typeface="メイリオ" panose="020B0604030504040204" pitchFamily="50" charset="-128"/>
                        </a:rPr>
                        <a:t>１９０</a:t>
                      </a:r>
                    </a:p>
                  </a:txBody>
                  <a:tcPr>
                    <a:solidFill>
                      <a:schemeClr val="bg1">
                        <a:lumMod val="85000"/>
                      </a:schemeClr>
                    </a:solidFill>
                  </a:tcPr>
                </a:tc>
                <a:tc>
                  <a:txBody>
                    <a:bodyPr/>
                    <a:lstStyle/>
                    <a:p>
                      <a:pPr algn="ctr"/>
                      <a:r>
                        <a:rPr kumimoji="1" lang="ja-JP" altLang="en-US" dirty="0">
                          <a:latin typeface="メイリオ" panose="020B0604030504040204" pitchFamily="50" charset="-128"/>
                          <a:ea typeface="メイリオ" panose="020B0604030504040204" pitchFamily="50" charset="-128"/>
                        </a:rPr>
                        <a:t>７１０</a:t>
                      </a:r>
                    </a:p>
                  </a:txBody>
                  <a:tcPr>
                    <a:solidFill>
                      <a:schemeClr val="bg1">
                        <a:lumMod val="85000"/>
                      </a:schemeClr>
                    </a:solidFill>
                  </a:tcPr>
                </a:tc>
                <a:tc>
                  <a:txBody>
                    <a:bodyPr/>
                    <a:lstStyle/>
                    <a:p>
                      <a:pPr algn="ctr"/>
                      <a:r>
                        <a:rPr kumimoji="1" lang="ja-JP" altLang="en-US" dirty="0">
                          <a:latin typeface="メイリオ" panose="020B0604030504040204" pitchFamily="50" charset="-128"/>
                          <a:ea typeface="メイリオ" panose="020B0604030504040204" pitchFamily="50" charset="-128"/>
                        </a:rPr>
                        <a:t>２０００</a:t>
                      </a:r>
                    </a:p>
                  </a:txBody>
                  <a:tcPr>
                    <a:solidFill>
                      <a:schemeClr val="bg1">
                        <a:lumMod val="85000"/>
                      </a:schemeClr>
                    </a:solidFill>
                  </a:tcPr>
                </a:tc>
                <a:tc>
                  <a:txBody>
                    <a:bodyPr/>
                    <a:lstStyle/>
                    <a:p>
                      <a:pPr algn="ctr"/>
                      <a:r>
                        <a:rPr kumimoji="1" lang="ja-JP" altLang="en-US" dirty="0">
                          <a:latin typeface="メイリオ" panose="020B0604030504040204" pitchFamily="50" charset="-128"/>
                          <a:ea typeface="メイリオ" panose="020B0604030504040204" pitchFamily="50" charset="-128"/>
                        </a:rPr>
                        <a:t>５６００</a:t>
                      </a:r>
                    </a:p>
                  </a:txBody>
                  <a:tcPr>
                    <a:solidFill>
                      <a:schemeClr val="bg1">
                        <a:lumMod val="85000"/>
                      </a:schemeClr>
                    </a:solidFill>
                  </a:tcPr>
                </a:tc>
                <a:extLst>
                  <a:ext uri="{0D108BD9-81ED-4DB2-BD59-A6C34878D82A}">
                    <a16:rowId xmlns:a16="http://schemas.microsoft.com/office/drawing/2014/main" val="3372189951"/>
                  </a:ext>
                </a:extLst>
              </a:tr>
              <a:tr h="427979">
                <a:tc gridSpan="7">
                  <a:txBody>
                    <a:bodyPr/>
                    <a:lstStyle/>
                    <a:p>
                      <a:endParaRPr kumimoji="1" lang="ja-JP" altLang="en-US" u="sng" dirty="0"/>
                    </a:p>
                  </a:txBody>
                  <a:tcPr>
                    <a:solidFill>
                      <a:schemeClr val="bg1">
                        <a:lumMod val="85000"/>
                      </a:schemeClr>
                    </a:solidFill>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tc>
                <a:tc hMerge="1">
                  <a:txBody>
                    <a:bodyPr/>
                    <a:lstStyle/>
                    <a:p>
                      <a:endParaRPr kumimoji="1" lang="ja-JP" altLang="en-US" dirty="0"/>
                    </a:p>
                  </a:txBody>
                  <a:tcPr>
                    <a:noFill/>
                  </a:tcPr>
                </a:tc>
                <a:extLst>
                  <a:ext uri="{0D108BD9-81ED-4DB2-BD59-A6C34878D82A}">
                    <a16:rowId xmlns:a16="http://schemas.microsoft.com/office/drawing/2014/main" val="2864732444"/>
                  </a:ext>
                </a:extLst>
              </a:tr>
            </a:tbl>
          </a:graphicData>
        </a:graphic>
      </p:graphicFrame>
      <p:sp>
        <p:nvSpPr>
          <p:cNvPr id="6" name="Rectangle 2">
            <a:extLst>
              <a:ext uri="{FF2B5EF4-FFF2-40B4-BE49-F238E27FC236}">
                <a16:creationId xmlns:a16="http://schemas.microsoft.com/office/drawing/2014/main" id="{5CA44248-8E76-4262-8EDE-FEEAE473A7F1}"/>
              </a:ext>
            </a:extLst>
          </p:cNvPr>
          <p:cNvSpPr txBox="1">
            <a:spLocks noChangeArrowheads="1"/>
          </p:cNvSpPr>
          <p:nvPr/>
        </p:nvSpPr>
        <p:spPr bwMode="gray">
          <a:xfrm>
            <a:off x="-2672" y="47311"/>
            <a:ext cx="7772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1"/>
                </a:solidFill>
                <a:latin typeface="游ゴシック" panose="020B0400000000000000" pitchFamily="50" charset="-128"/>
                <a:ea typeface="+mj-ea"/>
                <a:cs typeface="+mj-cs"/>
              </a:defRPr>
            </a:lvl1pPr>
            <a:lvl2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2pPr>
            <a:lvl3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3pPr>
            <a:lvl4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4pPr>
            <a:lvl5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5pPr>
            <a:lvl6pPr marL="457200" algn="l" rtl="0" fontAlgn="base">
              <a:spcBef>
                <a:spcPct val="0"/>
              </a:spcBef>
              <a:spcAft>
                <a:spcPct val="0"/>
              </a:spcAft>
              <a:defRPr kumimoji="1" sz="2800">
                <a:solidFill>
                  <a:schemeClr val="tx1"/>
                </a:solidFill>
                <a:latin typeface="Arial" pitchFamily="34" charset="0"/>
                <a:ea typeface="ＭＳ Ｐゴシック" pitchFamily="50" charset="-128"/>
              </a:defRPr>
            </a:lvl6pPr>
            <a:lvl7pPr marL="914400" algn="l" rtl="0" fontAlgn="base">
              <a:spcBef>
                <a:spcPct val="0"/>
              </a:spcBef>
              <a:spcAft>
                <a:spcPct val="0"/>
              </a:spcAft>
              <a:defRPr kumimoji="1" sz="2800">
                <a:solidFill>
                  <a:schemeClr val="tx1"/>
                </a:solidFill>
                <a:latin typeface="Arial" pitchFamily="34" charset="0"/>
                <a:ea typeface="ＭＳ Ｐゴシック" pitchFamily="50" charset="-128"/>
              </a:defRPr>
            </a:lvl7pPr>
            <a:lvl8pPr marL="1371600" algn="l" rtl="0" fontAlgn="base">
              <a:spcBef>
                <a:spcPct val="0"/>
              </a:spcBef>
              <a:spcAft>
                <a:spcPct val="0"/>
              </a:spcAft>
              <a:defRPr kumimoji="1" sz="2800">
                <a:solidFill>
                  <a:schemeClr val="tx1"/>
                </a:solidFill>
                <a:latin typeface="Arial" pitchFamily="34" charset="0"/>
                <a:ea typeface="ＭＳ Ｐゴシック" pitchFamily="50" charset="-128"/>
              </a:defRPr>
            </a:lvl8pPr>
            <a:lvl9pPr marL="1828800" algn="l" rtl="0" fontAlgn="base">
              <a:spcBef>
                <a:spcPct val="0"/>
              </a:spcBef>
              <a:spcAft>
                <a:spcPct val="0"/>
              </a:spcAft>
              <a:defRPr kumimoji="1" sz="2800">
                <a:solidFill>
                  <a:schemeClr val="tx1"/>
                </a:solidFill>
                <a:latin typeface="Arial" pitchFamily="34" charset="0"/>
                <a:ea typeface="ＭＳ Ｐゴシック" pitchFamily="50" charset="-128"/>
              </a:defRPr>
            </a:lvl9pPr>
          </a:lstStyle>
          <a:p>
            <a:pPr eaLnBrk="1" hangingPunct="1"/>
            <a:r>
              <a:rPr lang="ja-JP" altLang="en-US" sz="3200" kern="0" dirty="0">
                <a:ea typeface="ＭＳ Ｐゴシック" panose="020B0600070205080204" pitchFamily="50" charset="-128"/>
              </a:rPr>
              <a:t>星のあかるさ</a:t>
            </a:r>
            <a:endParaRPr lang="ja-JP" altLang="en-US" kern="0" dirty="0">
              <a:ea typeface="ＭＳ Ｐゴシック" panose="020B0600070205080204" pitchFamily="50" charset="-128"/>
            </a:endParaRPr>
          </a:p>
        </p:txBody>
      </p:sp>
      <p:pic>
        <p:nvPicPr>
          <p:cNvPr id="1034" name="Picture 10" descr="２等星">
            <a:extLst>
              <a:ext uri="{FF2B5EF4-FFF2-40B4-BE49-F238E27FC236}">
                <a16:creationId xmlns:a16="http://schemas.microsoft.com/office/drawing/2014/main" id="{15A617FB-81A7-46FD-B821-38B7B1A5D8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1978" y="2348988"/>
            <a:ext cx="1098209" cy="55454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６等星">
            <a:extLst>
              <a:ext uri="{FF2B5EF4-FFF2-40B4-BE49-F238E27FC236}">
                <a16:creationId xmlns:a16="http://schemas.microsoft.com/office/drawing/2014/main" id="{229ED73B-E1CC-44E3-9A7A-D2C4280F07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1421" y="2633589"/>
            <a:ext cx="116146" cy="16841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3">
            <a:extLst>
              <a:ext uri="{FF2B5EF4-FFF2-40B4-BE49-F238E27FC236}">
                <a16:creationId xmlns:a16="http://schemas.microsoft.com/office/drawing/2014/main" id="{43DE5092-088B-4688-AA60-109DDBB3E690}"/>
              </a:ext>
            </a:extLst>
          </p:cNvPr>
          <p:cNvSpPr>
            <a:spLocks noChangeArrowheads="1"/>
          </p:cNvSpPr>
          <p:nvPr/>
        </p:nvSpPr>
        <p:spPr bwMode="auto">
          <a:xfrm>
            <a:off x="1512111" y="632894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800" b="0" i="0" u="none" strike="noStrike" cap="none" normalizeH="0" baseline="0" dirty="0">
                <a:ln>
                  <a:noFill/>
                </a:ln>
                <a:solidFill>
                  <a:schemeClr val="tx1"/>
                </a:solidFill>
                <a:effectLst/>
                <a:latin typeface="Arial" panose="020B0604020202020204" pitchFamily="34" charset="0"/>
              </a:rPr>
              <a:t>  </a:t>
            </a:r>
            <a:r>
              <a:rPr kumimoji="0" lang="ja-JP" altLang="ja-JP" sz="1700" b="0" i="0" u="none" strike="noStrike" cap="none" normalizeH="0" baseline="0" dirty="0">
                <a:ln>
                  <a:noFill/>
                </a:ln>
                <a:solidFill>
                  <a:schemeClr val="tx1"/>
                </a:solidFill>
                <a:effectLst/>
                <a:latin typeface="Arial" panose="020B0604020202020204" pitchFamily="34" charset="0"/>
              </a:rPr>
              <a:t>          </a:t>
            </a:r>
            <a:br>
              <a:rPr kumimoji="0" lang="ja-JP" altLang="ja-JP" sz="1800" b="0" i="0" u="none" strike="noStrike" cap="none" normalizeH="0" baseline="0" dirty="0">
                <a:ln>
                  <a:noFill/>
                </a:ln>
                <a:solidFill>
                  <a:schemeClr val="tx1"/>
                </a:solidFill>
                <a:effectLst/>
                <a:latin typeface="Arial" panose="020B0604020202020204" pitchFamily="34" charset="0"/>
              </a:rPr>
            </a:br>
            <a:r>
              <a:rPr kumimoji="0" lang="ja-JP" altLang="ja-JP" sz="900" b="0" i="0" u="none" strike="noStrike" cap="none" normalizeH="0" baseline="0" dirty="0">
                <a:ln>
                  <a:noFill/>
                </a:ln>
                <a:solidFill>
                  <a:srgbClr val="FFFFFF"/>
                </a:solidFill>
                <a:effectLst/>
                <a:latin typeface="メイリオ" panose="020B0604030504040204" pitchFamily="50" charset="-128"/>
                <a:ea typeface="メイリオ" panose="020B0604030504040204" pitchFamily="50" charset="-128"/>
              </a:rPr>
              <a:t>電球2.5個</a:t>
            </a:r>
            <a:r>
              <a:rPr kumimoji="0" lang="ja-JP" altLang="ja-JP" sz="600" b="0" i="0" u="none" strike="noStrike" cap="none" normalizeH="0" baseline="0" dirty="0">
                <a:ln>
                  <a:noFill/>
                </a:ln>
                <a:solidFill>
                  <a:schemeClr val="tx1"/>
                </a:solidFill>
                <a:effectLst/>
              </a:rPr>
              <a:t> </a:t>
            </a:r>
            <a:endParaRPr kumimoji="0" lang="ja-JP" altLang="ja-JP" sz="1800" b="0" i="0" u="none" strike="noStrike" cap="none" normalizeH="0" baseline="0" dirty="0">
              <a:ln>
                <a:noFill/>
              </a:ln>
              <a:solidFill>
                <a:schemeClr val="tx1"/>
              </a:solidFill>
              <a:effectLst/>
              <a:latin typeface="Arial" panose="020B0604020202020204" pitchFamily="34" charset="0"/>
            </a:endParaRPr>
          </a:p>
        </p:txBody>
      </p:sp>
      <p:pic>
        <p:nvPicPr>
          <p:cNvPr id="1038" name="Picture 14" descr="５等星">
            <a:extLst>
              <a:ext uri="{FF2B5EF4-FFF2-40B4-BE49-F238E27FC236}">
                <a16:creationId xmlns:a16="http://schemas.microsoft.com/office/drawing/2014/main" id="{9F88A42B-A720-4C27-8C35-C18A9C3DEC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4112" y="2544489"/>
            <a:ext cx="336824" cy="16841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４等星">
            <a:extLst>
              <a:ext uri="{FF2B5EF4-FFF2-40B4-BE49-F238E27FC236}">
                <a16:creationId xmlns:a16="http://schemas.microsoft.com/office/drawing/2014/main" id="{39DD3C79-7AA1-455B-8B63-3159174B8E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4991" y="2502678"/>
            <a:ext cx="523754" cy="26437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３等星">
            <a:extLst>
              <a:ext uri="{FF2B5EF4-FFF2-40B4-BE49-F238E27FC236}">
                <a16:creationId xmlns:a16="http://schemas.microsoft.com/office/drawing/2014/main" id="{8233BC90-F10F-45F8-928F-D0B62E894B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43610" y="2544489"/>
            <a:ext cx="1028514" cy="27670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２等星">
            <a:extLst>
              <a:ext uri="{FF2B5EF4-FFF2-40B4-BE49-F238E27FC236}">
                <a16:creationId xmlns:a16="http://schemas.microsoft.com/office/drawing/2014/main" id="{F2FAB112-DA51-4D77-B074-9808137966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2515" y="1688422"/>
            <a:ext cx="1028963" cy="1215107"/>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5">
            <a:extLst>
              <a:ext uri="{FF2B5EF4-FFF2-40B4-BE49-F238E27FC236}">
                <a16:creationId xmlns:a16="http://schemas.microsoft.com/office/drawing/2014/main" id="{25EC4B21-589B-42B1-9683-CDA90AAFCF2F}"/>
              </a:ext>
            </a:extLst>
          </p:cNvPr>
          <p:cNvSpPr txBox="1">
            <a:spLocks noChangeArrowheads="1"/>
          </p:cNvSpPr>
          <p:nvPr/>
        </p:nvSpPr>
        <p:spPr bwMode="auto">
          <a:xfrm>
            <a:off x="69940" y="4241259"/>
            <a:ext cx="4375936" cy="400110"/>
          </a:xfrm>
          <a:prstGeom prst="rect">
            <a:avLst/>
          </a:prstGeom>
          <a:noFill/>
          <a:ln w="1587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dirty="0">
                <a:latin typeface="メイリオ" panose="020B0604030504040204" pitchFamily="50" charset="-128"/>
                <a:ea typeface="メイリオ" panose="020B0604030504040204" pitchFamily="50" charset="-128"/>
              </a:rPr>
              <a:t>1.</a:t>
            </a:r>
            <a:r>
              <a:rPr lang="ja-JP" altLang="en-US" sz="2000" dirty="0">
                <a:latin typeface="メイリオ" panose="020B0604030504040204" pitchFamily="50" charset="-128"/>
                <a:ea typeface="メイリオ" panose="020B0604030504040204" pitchFamily="50" charset="-128"/>
              </a:rPr>
              <a:t>星の見え方の比較</a:t>
            </a:r>
            <a:endParaRPr lang="en-US" altLang="ja-JP" sz="2000" dirty="0">
              <a:latin typeface="メイリオ" panose="020B0604030504040204" pitchFamily="50" charset="-128"/>
              <a:ea typeface="メイリオ" panose="020B0604030504040204" pitchFamily="50" charset="-128"/>
            </a:endParaRPr>
          </a:p>
        </p:txBody>
      </p:sp>
      <p:sp>
        <p:nvSpPr>
          <p:cNvPr id="2" name="星: 5 pt 1">
            <a:extLst>
              <a:ext uri="{FF2B5EF4-FFF2-40B4-BE49-F238E27FC236}">
                <a16:creationId xmlns:a16="http://schemas.microsoft.com/office/drawing/2014/main" id="{BB30BD17-6062-445D-8215-9AC0616CE4AC}"/>
              </a:ext>
            </a:extLst>
          </p:cNvPr>
          <p:cNvSpPr/>
          <p:nvPr/>
        </p:nvSpPr>
        <p:spPr>
          <a:xfrm>
            <a:off x="1736994" y="3692381"/>
            <a:ext cx="180002" cy="157007"/>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星: 5 pt 15">
            <a:extLst>
              <a:ext uri="{FF2B5EF4-FFF2-40B4-BE49-F238E27FC236}">
                <a16:creationId xmlns:a16="http://schemas.microsoft.com/office/drawing/2014/main" id="{CDE2BBFF-58FF-4996-B08E-50C72D59B28E}"/>
              </a:ext>
            </a:extLst>
          </p:cNvPr>
          <p:cNvSpPr/>
          <p:nvPr/>
        </p:nvSpPr>
        <p:spPr>
          <a:xfrm>
            <a:off x="2946508" y="3692381"/>
            <a:ext cx="180002" cy="157007"/>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星: 5 pt 16">
            <a:extLst>
              <a:ext uri="{FF2B5EF4-FFF2-40B4-BE49-F238E27FC236}">
                <a16:creationId xmlns:a16="http://schemas.microsoft.com/office/drawing/2014/main" id="{5FD2D333-892E-48F6-8B7F-C482F1193192}"/>
              </a:ext>
            </a:extLst>
          </p:cNvPr>
          <p:cNvSpPr/>
          <p:nvPr/>
        </p:nvSpPr>
        <p:spPr>
          <a:xfrm>
            <a:off x="3084761" y="3692381"/>
            <a:ext cx="180002" cy="157007"/>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星: 5 pt 17">
            <a:extLst>
              <a:ext uri="{FF2B5EF4-FFF2-40B4-BE49-F238E27FC236}">
                <a16:creationId xmlns:a16="http://schemas.microsoft.com/office/drawing/2014/main" id="{18ABE67D-921A-4B0D-AF41-577387AE9486}"/>
              </a:ext>
            </a:extLst>
          </p:cNvPr>
          <p:cNvSpPr/>
          <p:nvPr/>
        </p:nvSpPr>
        <p:spPr>
          <a:xfrm>
            <a:off x="3887494" y="3670071"/>
            <a:ext cx="180002" cy="157007"/>
          </a:xfrm>
          <a:prstGeom prst="star5">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星: 5 pt 18">
            <a:extLst>
              <a:ext uri="{FF2B5EF4-FFF2-40B4-BE49-F238E27FC236}">
                <a16:creationId xmlns:a16="http://schemas.microsoft.com/office/drawing/2014/main" id="{A2F9954D-CCA4-4D39-B763-DEA27E4757A5}"/>
              </a:ext>
            </a:extLst>
          </p:cNvPr>
          <p:cNvSpPr/>
          <p:nvPr/>
        </p:nvSpPr>
        <p:spPr>
          <a:xfrm>
            <a:off x="4066021" y="3678923"/>
            <a:ext cx="180002" cy="157007"/>
          </a:xfrm>
          <a:prstGeom prst="star5">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星: 5 pt 19">
            <a:extLst>
              <a:ext uri="{FF2B5EF4-FFF2-40B4-BE49-F238E27FC236}">
                <a16:creationId xmlns:a16="http://schemas.microsoft.com/office/drawing/2014/main" id="{717D003E-B146-4CCD-92DC-E366E9EBA2E6}"/>
              </a:ext>
            </a:extLst>
          </p:cNvPr>
          <p:cNvSpPr/>
          <p:nvPr/>
        </p:nvSpPr>
        <p:spPr>
          <a:xfrm>
            <a:off x="4253218" y="3678923"/>
            <a:ext cx="180002" cy="157007"/>
          </a:xfrm>
          <a:prstGeom prst="star5">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星: 5 pt 20">
            <a:extLst>
              <a:ext uri="{FF2B5EF4-FFF2-40B4-BE49-F238E27FC236}">
                <a16:creationId xmlns:a16="http://schemas.microsoft.com/office/drawing/2014/main" id="{EC2A0E83-D6DA-4F7E-8E2B-8BF88B342414}"/>
              </a:ext>
            </a:extLst>
          </p:cNvPr>
          <p:cNvSpPr/>
          <p:nvPr/>
        </p:nvSpPr>
        <p:spPr>
          <a:xfrm>
            <a:off x="5154990" y="3669055"/>
            <a:ext cx="180002" cy="157007"/>
          </a:xfrm>
          <a:prstGeom prst="star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星: 5 pt 21">
            <a:extLst>
              <a:ext uri="{FF2B5EF4-FFF2-40B4-BE49-F238E27FC236}">
                <a16:creationId xmlns:a16="http://schemas.microsoft.com/office/drawing/2014/main" id="{5060AEC1-577D-4E23-BC42-63A41BD32796}"/>
              </a:ext>
            </a:extLst>
          </p:cNvPr>
          <p:cNvSpPr/>
          <p:nvPr/>
        </p:nvSpPr>
        <p:spPr>
          <a:xfrm>
            <a:off x="5326866" y="3669602"/>
            <a:ext cx="180002" cy="157007"/>
          </a:xfrm>
          <a:prstGeom prst="star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星: 5 pt 22">
            <a:extLst>
              <a:ext uri="{FF2B5EF4-FFF2-40B4-BE49-F238E27FC236}">
                <a16:creationId xmlns:a16="http://schemas.microsoft.com/office/drawing/2014/main" id="{43EA394E-37E5-4C63-AE9D-683118C1131F}"/>
              </a:ext>
            </a:extLst>
          </p:cNvPr>
          <p:cNvSpPr/>
          <p:nvPr/>
        </p:nvSpPr>
        <p:spPr>
          <a:xfrm>
            <a:off x="5511920" y="3664721"/>
            <a:ext cx="180002" cy="157007"/>
          </a:xfrm>
          <a:prstGeom prst="star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星: 5 pt 23">
            <a:extLst>
              <a:ext uri="{FF2B5EF4-FFF2-40B4-BE49-F238E27FC236}">
                <a16:creationId xmlns:a16="http://schemas.microsoft.com/office/drawing/2014/main" id="{83709703-D27B-475D-ACBE-72AB5E4A0BC2}"/>
              </a:ext>
            </a:extLst>
          </p:cNvPr>
          <p:cNvSpPr/>
          <p:nvPr/>
        </p:nvSpPr>
        <p:spPr>
          <a:xfrm>
            <a:off x="5693564" y="3670617"/>
            <a:ext cx="180002" cy="157007"/>
          </a:xfrm>
          <a:prstGeom prst="star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星: 5 pt 36">
            <a:extLst>
              <a:ext uri="{FF2B5EF4-FFF2-40B4-BE49-F238E27FC236}">
                <a16:creationId xmlns:a16="http://schemas.microsoft.com/office/drawing/2014/main" id="{24037C87-11AE-4F51-B3E5-6063A2C74307}"/>
              </a:ext>
            </a:extLst>
          </p:cNvPr>
          <p:cNvSpPr/>
          <p:nvPr/>
        </p:nvSpPr>
        <p:spPr>
          <a:xfrm>
            <a:off x="5153348" y="3533812"/>
            <a:ext cx="180002" cy="157007"/>
          </a:xfrm>
          <a:prstGeom prst="star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星: 5 pt 37">
            <a:extLst>
              <a:ext uri="{FF2B5EF4-FFF2-40B4-BE49-F238E27FC236}">
                <a16:creationId xmlns:a16="http://schemas.microsoft.com/office/drawing/2014/main" id="{0189903F-6C3B-4570-BFD0-E2F727CB115F}"/>
              </a:ext>
            </a:extLst>
          </p:cNvPr>
          <p:cNvSpPr/>
          <p:nvPr/>
        </p:nvSpPr>
        <p:spPr>
          <a:xfrm>
            <a:off x="5325224" y="3534359"/>
            <a:ext cx="180002" cy="157007"/>
          </a:xfrm>
          <a:prstGeom prst="star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星: 5 pt 38">
            <a:extLst>
              <a:ext uri="{FF2B5EF4-FFF2-40B4-BE49-F238E27FC236}">
                <a16:creationId xmlns:a16="http://schemas.microsoft.com/office/drawing/2014/main" id="{45704A45-2754-481E-A9B7-159D21ACB949}"/>
              </a:ext>
            </a:extLst>
          </p:cNvPr>
          <p:cNvSpPr/>
          <p:nvPr/>
        </p:nvSpPr>
        <p:spPr>
          <a:xfrm>
            <a:off x="5510278" y="3529478"/>
            <a:ext cx="180002" cy="157007"/>
          </a:xfrm>
          <a:prstGeom prst="star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星: 5 pt 39">
            <a:extLst>
              <a:ext uri="{FF2B5EF4-FFF2-40B4-BE49-F238E27FC236}">
                <a16:creationId xmlns:a16="http://schemas.microsoft.com/office/drawing/2014/main" id="{075075DF-F104-49BC-8D51-B133B0B35AD4}"/>
              </a:ext>
            </a:extLst>
          </p:cNvPr>
          <p:cNvSpPr/>
          <p:nvPr/>
        </p:nvSpPr>
        <p:spPr>
          <a:xfrm>
            <a:off x="5691922" y="3535374"/>
            <a:ext cx="180002" cy="157007"/>
          </a:xfrm>
          <a:prstGeom prst="star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星: 5 pt 40">
            <a:extLst>
              <a:ext uri="{FF2B5EF4-FFF2-40B4-BE49-F238E27FC236}">
                <a16:creationId xmlns:a16="http://schemas.microsoft.com/office/drawing/2014/main" id="{57373BB2-02DF-4786-A194-5DDE966E0934}"/>
              </a:ext>
            </a:extLst>
          </p:cNvPr>
          <p:cNvSpPr/>
          <p:nvPr/>
        </p:nvSpPr>
        <p:spPr>
          <a:xfrm>
            <a:off x="6373189" y="3685938"/>
            <a:ext cx="180002" cy="157007"/>
          </a:xfrm>
          <a:prstGeom prst="star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星: 5 pt 41">
            <a:extLst>
              <a:ext uri="{FF2B5EF4-FFF2-40B4-BE49-F238E27FC236}">
                <a16:creationId xmlns:a16="http://schemas.microsoft.com/office/drawing/2014/main" id="{5752AA20-86C9-48FF-AF71-82AC5711973A}"/>
              </a:ext>
            </a:extLst>
          </p:cNvPr>
          <p:cNvSpPr/>
          <p:nvPr/>
        </p:nvSpPr>
        <p:spPr>
          <a:xfrm>
            <a:off x="6545065" y="3686485"/>
            <a:ext cx="180002" cy="157007"/>
          </a:xfrm>
          <a:prstGeom prst="star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星: 5 pt 42">
            <a:extLst>
              <a:ext uri="{FF2B5EF4-FFF2-40B4-BE49-F238E27FC236}">
                <a16:creationId xmlns:a16="http://schemas.microsoft.com/office/drawing/2014/main" id="{B826FF64-40E4-4E30-AF81-0E01A5470C6F}"/>
              </a:ext>
            </a:extLst>
          </p:cNvPr>
          <p:cNvSpPr/>
          <p:nvPr/>
        </p:nvSpPr>
        <p:spPr>
          <a:xfrm>
            <a:off x="6729235" y="3695329"/>
            <a:ext cx="180002" cy="157007"/>
          </a:xfrm>
          <a:prstGeom prst="star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星: 5 pt 43">
            <a:extLst>
              <a:ext uri="{FF2B5EF4-FFF2-40B4-BE49-F238E27FC236}">
                <a16:creationId xmlns:a16="http://schemas.microsoft.com/office/drawing/2014/main" id="{B4F4E994-EB36-4D7A-9415-963472CEF4B5}"/>
              </a:ext>
            </a:extLst>
          </p:cNvPr>
          <p:cNvSpPr/>
          <p:nvPr/>
        </p:nvSpPr>
        <p:spPr>
          <a:xfrm>
            <a:off x="6911763" y="3687500"/>
            <a:ext cx="180002" cy="157007"/>
          </a:xfrm>
          <a:prstGeom prst="star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星: 5 pt 44">
            <a:extLst>
              <a:ext uri="{FF2B5EF4-FFF2-40B4-BE49-F238E27FC236}">
                <a16:creationId xmlns:a16="http://schemas.microsoft.com/office/drawing/2014/main" id="{EA23F72C-533A-4036-8A95-29A1AD8320CF}"/>
              </a:ext>
            </a:extLst>
          </p:cNvPr>
          <p:cNvSpPr/>
          <p:nvPr/>
        </p:nvSpPr>
        <p:spPr>
          <a:xfrm>
            <a:off x="6388510" y="3533265"/>
            <a:ext cx="180002" cy="157007"/>
          </a:xfrm>
          <a:prstGeom prst="star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星: 5 pt 45">
            <a:extLst>
              <a:ext uri="{FF2B5EF4-FFF2-40B4-BE49-F238E27FC236}">
                <a16:creationId xmlns:a16="http://schemas.microsoft.com/office/drawing/2014/main" id="{D5FA4FB0-DC91-422F-BB52-DBB245C832FA}"/>
              </a:ext>
            </a:extLst>
          </p:cNvPr>
          <p:cNvSpPr/>
          <p:nvPr/>
        </p:nvSpPr>
        <p:spPr>
          <a:xfrm>
            <a:off x="6560386" y="3533812"/>
            <a:ext cx="180002" cy="157007"/>
          </a:xfrm>
          <a:prstGeom prst="star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星: 5 pt 46">
            <a:extLst>
              <a:ext uri="{FF2B5EF4-FFF2-40B4-BE49-F238E27FC236}">
                <a16:creationId xmlns:a16="http://schemas.microsoft.com/office/drawing/2014/main" id="{E5E97127-42E6-42A0-ACB3-59AA98590FEB}"/>
              </a:ext>
            </a:extLst>
          </p:cNvPr>
          <p:cNvSpPr/>
          <p:nvPr/>
        </p:nvSpPr>
        <p:spPr>
          <a:xfrm>
            <a:off x="6745440" y="3528931"/>
            <a:ext cx="180002" cy="157007"/>
          </a:xfrm>
          <a:prstGeom prst="star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星: 5 pt 47">
            <a:extLst>
              <a:ext uri="{FF2B5EF4-FFF2-40B4-BE49-F238E27FC236}">
                <a16:creationId xmlns:a16="http://schemas.microsoft.com/office/drawing/2014/main" id="{5AF7A731-0598-4976-868C-31B8678A7B15}"/>
              </a:ext>
            </a:extLst>
          </p:cNvPr>
          <p:cNvSpPr/>
          <p:nvPr/>
        </p:nvSpPr>
        <p:spPr>
          <a:xfrm>
            <a:off x="6927084" y="3534827"/>
            <a:ext cx="180002" cy="157007"/>
          </a:xfrm>
          <a:prstGeom prst="star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星: 5 pt 48">
            <a:extLst>
              <a:ext uri="{FF2B5EF4-FFF2-40B4-BE49-F238E27FC236}">
                <a16:creationId xmlns:a16="http://schemas.microsoft.com/office/drawing/2014/main" id="{91B284E3-8F84-436D-8CFB-D2352FF94B7D}"/>
              </a:ext>
            </a:extLst>
          </p:cNvPr>
          <p:cNvSpPr/>
          <p:nvPr/>
        </p:nvSpPr>
        <p:spPr>
          <a:xfrm>
            <a:off x="6525589" y="3838338"/>
            <a:ext cx="180002" cy="157007"/>
          </a:xfrm>
          <a:prstGeom prst="star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星: 5 pt 49">
            <a:extLst>
              <a:ext uri="{FF2B5EF4-FFF2-40B4-BE49-F238E27FC236}">
                <a16:creationId xmlns:a16="http://schemas.microsoft.com/office/drawing/2014/main" id="{792BA509-39D2-4E53-91C1-59555A7EA024}"/>
              </a:ext>
            </a:extLst>
          </p:cNvPr>
          <p:cNvSpPr/>
          <p:nvPr/>
        </p:nvSpPr>
        <p:spPr>
          <a:xfrm>
            <a:off x="6697465" y="3838885"/>
            <a:ext cx="180002" cy="157007"/>
          </a:xfrm>
          <a:prstGeom prst="star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星: 5 pt 50">
            <a:extLst>
              <a:ext uri="{FF2B5EF4-FFF2-40B4-BE49-F238E27FC236}">
                <a16:creationId xmlns:a16="http://schemas.microsoft.com/office/drawing/2014/main" id="{C61A9015-3E31-4C3D-A796-5AE851320EF1}"/>
              </a:ext>
            </a:extLst>
          </p:cNvPr>
          <p:cNvSpPr/>
          <p:nvPr/>
        </p:nvSpPr>
        <p:spPr>
          <a:xfrm>
            <a:off x="6882519" y="3834004"/>
            <a:ext cx="180002" cy="157007"/>
          </a:xfrm>
          <a:prstGeom prst="star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2" name="星: 5 pt 51">
            <a:extLst>
              <a:ext uri="{FF2B5EF4-FFF2-40B4-BE49-F238E27FC236}">
                <a16:creationId xmlns:a16="http://schemas.microsoft.com/office/drawing/2014/main" id="{216D34F2-AC9E-4969-9408-475D83BCD3B6}"/>
              </a:ext>
            </a:extLst>
          </p:cNvPr>
          <p:cNvSpPr/>
          <p:nvPr/>
        </p:nvSpPr>
        <p:spPr>
          <a:xfrm>
            <a:off x="6370896" y="3833457"/>
            <a:ext cx="180002" cy="157007"/>
          </a:xfrm>
          <a:prstGeom prst="star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星: 5 pt 52">
            <a:extLst>
              <a:ext uri="{FF2B5EF4-FFF2-40B4-BE49-F238E27FC236}">
                <a16:creationId xmlns:a16="http://schemas.microsoft.com/office/drawing/2014/main" id="{E8C39F1D-9294-4EA2-92A2-C2728F735938}"/>
              </a:ext>
            </a:extLst>
          </p:cNvPr>
          <p:cNvSpPr/>
          <p:nvPr/>
        </p:nvSpPr>
        <p:spPr>
          <a:xfrm>
            <a:off x="6388510" y="3357401"/>
            <a:ext cx="180002" cy="157007"/>
          </a:xfrm>
          <a:prstGeom prst="star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星: 5 pt 53">
            <a:extLst>
              <a:ext uri="{FF2B5EF4-FFF2-40B4-BE49-F238E27FC236}">
                <a16:creationId xmlns:a16="http://schemas.microsoft.com/office/drawing/2014/main" id="{FCE19060-63F2-4E9C-AB5F-1E25756A406C}"/>
              </a:ext>
            </a:extLst>
          </p:cNvPr>
          <p:cNvSpPr/>
          <p:nvPr/>
        </p:nvSpPr>
        <p:spPr>
          <a:xfrm>
            <a:off x="6560386" y="3357948"/>
            <a:ext cx="180002" cy="157007"/>
          </a:xfrm>
          <a:prstGeom prst="star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星: 5 pt 54">
            <a:extLst>
              <a:ext uri="{FF2B5EF4-FFF2-40B4-BE49-F238E27FC236}">
                <a16:creationId xmlns:a16="http://schemas.microsoft.com/office/drawing/2014/main" id="{C69D9DD1-7EF1-4B09-A434-7D2B33AC8C66}"/>
              </a:ext>
            </a:extLst>
          </p:cNvPr>
          <p:cNvSpPr/>
          <p:nvPr/>
        </p:nvSpPr>
        <p:spPr>
          <a:xfrm>
            <a:off x="6744556" y="3366792"/>
            <a:ext cx="180002" cy="157007"/>
          </a:xfrm>
          <a:prstGeom prst="star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星: 5 pt 55">
            <a:extLst>
              <a:ext uri="{FF2B5EF4-FFF2-40B4-BE49-F238E27FC236}">
                <a16:creationId xmlns:a16="http://schemas.microsoft.com/office/drawing/2014/main" id="{7E49FF68-078D-44D0-A36C-A4C6232A416E}"/>
              </a:ext>
            </a:extLst>
          </p:cNvPr>
          <p:cNvSpPr/>
          <p:nvPr/>
        </p:nvSpPr>
        <p:spPr>
          <a:xfrm>
            <a:off x="6936405" y="3374133"/>
            <a:ext cx="180002" cy="157007"/>
          </a:xfrm>
          <a:prstGeom prst="star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星: 5 pt 56">
            <a:extLst>
              <a:ext uri="{FF2B5EF4-FFF2-40B4-BE49-F238E27FC236}">
                <a16:creationId xmlns:a16="http://schemas.microsoft.com/office/drawing/2014/main" id="{A495C41B-E5E0-45DE-8E38-5C3A54560F5E}"/>
              </a:ext>
            </a:extLst>
          </p:cNvPr>
          <p:cNvSpPr/>
          <p:nvPr/>
        </p:nvSpPr>
        <p:spPr>
          <a:xfrm>
            <a:off x="6540910" y="3509801"/>
            <a:ext cx="180002" cy="157007"/>
          </a:xfrm>
          <a:prstGeom prst="star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星: 5 pt 57">
            <a:extLst>
              <a:ext uri="{FF2B5EF4-FFF2-40B4-BE49-F238E27FC236}">
                <a16:creationId xmlns:a16="http://schemas.microsoft.com/office/drawing/2014/main" id="{462BE8C4-1E02-4A8B-BFCB-AD3210968F73}"/>
              </a:ext>
            </a:extLst>
          </p:cNvPr>
          <p:cNvSpPr/>
          <p:nvPr/>
        </p:nvSpPr>
        <p:spPr>
          <a:xfrm>
            <a:off x="6712786" y="3510348"/>
            <a:ext cx="180002" cy="157007"/>
          </a:xfrm>
          <a:prstGeom prst="star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星: 5 pt 58">
            <a:extLst>
              <a:ext uri="{FF2B5EF4-FFF2-40B4-BE49-F238E27FC236}">
                <a16:creationId xmlns:a16="http://schemas.microsoft.com/office/drawing/2014/main" id="{FC6C6087-A8CC-4357-A6BB-A6C6A3AFC505}"/>
              </a:ext>
            </a:extLst>
          </p:cNvPr>
          <p:cNvSpPr/>
          <p:nvPr/>
        </p:nvSpPr>
        <p:spPr>
          <a:xfrm>
            <a:off x="6896956" y="3519192"/>
            <a:ext cx="180002" cy="157007"/>
          </a:xfrm>
          <a:prstGeom prst="star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星: 5 pt 60">
            <a:extLst>
              <a:ext uri="{FF2B5EF4-FFF2-40B4-BE49-F238E27FC236}">
                <a16:creationId xmlns:a16="http://schemas.microsoft.com/office/drawing/2014/main" id="{A90F9C7A-17A3-4D3D-9DF2-04B734BE9D2F}"/>
              </a:ext>
            </a:extLst>
          </p:cNvPr>
          <p:cNvSpPr/>
          <p:nvPr/>
        </p:nvSpPr>
        <p:spPr>
          <a:xfrm>
            <a:off x="7744419" y="3337966"/>
            <a:ext cx="180002" cy="157007"/>
          </a:xfrm>
          <a:prstGeom prst="star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星: 5 pt 61">
            <a:extLst>
              <a:ext uri="{FF2B5EF4-FFF2-40B4-BE49-F238E27FC236}">
                <a16:creationId xmlns:a16="http://schemas.microsoft.com/office/drawing/2014/main" id="{B79AC39C-BF51-4BB6-B32D-745D186E38B9}"/>
              </a:ext>
            </a:extLst>
          </p:cNvPr>
          <p:cNvSpPr/>
          <p:nvPr/>
        </p:nvSpPr>
        <p:spPr>
          <a:xfrm>
            <a:off x="7916295" y="3338513"/>
            <a:ext cx="180002" cy="157007"/>
          </a:xfrm>
          <a:prstGeom prst="star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星: 5 pt 62">
            <a:extLst>
              <a:ext uri="{FF2B5EF4-FFF2-40B4-BE49-F238E27FC236}">
                <a16:creationId xmlns:a16="http://schemas.microsoft.com/office/drawing/2014/main" id="{9605DDB1-9628-4842-8B6C-FDE099764023}"/>
              </a:ext>
            </a:extLst>
          </p:cNvPr>
          <p:cNvSpPr/>
          <p:nvPr/>
        </p:nvSpPr>
        <p:spPr>
          <a:xfrm>
            <a:off x="8101349" y="3333632"/>
            <a:ext cx="180002" cy="157007"/>
          </a:xfrm>
          <a:prstGeom prst="star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星: 5 pt 63">
            <a:extLst>
              <a:ext uri="{FF2B5EF4-FFF2-40B4-BE49-F238E27FC236}">
                <a16:creationId xmlns:a16="http://schemas.microsoft.com/office/drawing/2014/main" id="{ECC1B38C-8C7E-406C-9428-C7FD93767231}"/>
              </a:ext>
            </a:extLst>
          </p:cNvPr>
          <p:cNvSpPr/>
          <p:nvPr/>
        </p:nvSpPr>
        <p:spPr>
          <a:xfrm>
            <a:off x="7589726" y="3333085"/>
            <a:ext cx="180002" cy="157007"/>
          </a:xfrm>
          <a:prstGeom prst="star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星: 5 pt 64">
            <a:extLst>
              <a:ext uri="{FF2B5EF4-FFF2-40B4-BE49-F238E27FC236}">
                <a16:creationId xmlns:a16="http://schemas.microsoft.com/office/drawing/2014/main" id="{0EA79053-CAD1-4B1C-BB43-359D080A734F}"/>
              </a:ext>
            </a:extLst>
          </p:cNvPr>
          <p:cNvSpPr/>
          <p:nvPr/>
        </p:nvSpPr>
        <p:spPr>
          <a:xfrm>
            <a:off x="7735693" y="3483747"/>
            <a:ext cx="180002" cy="157007"/>
          </a:xfrm>
          <a:prstGeom prst="star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星: 5 pt 65">
            <a:extLst>
              <a:ext uri="{FF2B5EF4-FFF2-40B4-BE49-F238E27FC236}">
                <a16:creationId xmlns:a16="http://schemas.microsoft.com/office/drawing/2014/main" id="{7DD4939E-6A38-4059-B339-78E49444C1AB}"/>
              </a:ext>
            </a:extLst>
          </p:cNvPr>
          <p:cNvSpPr/>
          <p:nvPr/>
        </p:nvSpPr>
        <p:spPr>
          <a:xfrm>
            <a:off x="7907569" y="3484294"/>
            <a:ext cx="180002" cy="157007"/>
          </a:xfrm>
          <a:prstGeom prst="star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星: 5 pt 66">
            <a:extLst>
              <a:ext uri="{FF2B5EF4-FFF2-40B4-BE49-F238E27FC236}">
                <a16:creationId xmlns:a16="http://schemas.microsoft.com/office/drawing/2014/main" id="{E9A8A67B-585E-488A-8495-ED94CA02B549}"/>
              </a:ext>
            </a:extLst>
          </p:cNvPr>
          <p:cNvSpPr/>
          <p:nvPr/>
        </p:nvSpPr>
        <p:spPr>
          <a:xfrm>
            <a:off x="8092623" y="3479413"/>
            <a:ext cx="180002" cy="157007"/>
          </a:xfrm>
          <a:prstGeom prst="star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星: 5 pt 67">
            <a:extLst>
              <a:ext uri="{FF2B5EF4-FFF2-40B4-BE49-F238E27FC236}">
                <a16:creationId xmlns:a16="http://schemas.microsoft.com/office/drawing/2014/main" id="{DE3FB8FB-934D-48DF-AEFF-36AD7BFD0B66}"/>
              </a:ext>
            </a:extLst>
          </p:cNvPr>
          <p:cNvSpPr/>
          <p:nvPr/>
        </p:nvSpPr>
        <p:spPr>
          <a:xfrm>
            <a:off x="7581000" y="3478866"/>
            <a:ext cx="180002" cy="157007"/>
          </a:xfrm>
          <a:prstGeom prst="star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星: 5 pt 68">
            <a:extLst>
              <a:ext uri="{FF2B5EF4-FFF2-40B4-BE49-F238E27FC236}">
                <a16:creationId xmlns:a16="http://schemas.microsoft.com/office/drawing/2014/main" id="{71DE526F-0433-48D4-A39E-045DEB579C7F}"/>
              </a:ext>
            </a:extLst>
          </p:cNvPr>
          <p:cNvSpPr/>
          <p:nvPr/>
        </p:nvSpPr>
        <p:spPr>
          <a:xfrm>
            <a:off x="7730641" y="3663033"/>
            <a:ext cx="180002" cy="157007"/>
          </a:xfrm>
          <a:prstGeom prst="star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星: 5 pt 69">
            <a:extLst>
              <a:ext uri="{FF2B5EF4-FFF2-40B4-BE49-F238E27FC236}">
                <a16:creationId xmlns:a16="http://schemas.microsoft.com/office/drawing/2014/main" id="{30FCAF72-3DFD-4F9B-ABC1-9CE064E6E1EA}"/>
              </a:ext>
            </a:extLst>
          </p:cNvPr>
          <p:cNvSpPr/>
          <p:nvPr/>
        </p:nvSpPr>
        <p:spPr>
          <a:xfrm>
            <a:off x="7902517" y="3663580"/>
            <a:ext cx="180002" cy="157007"/>
          </a:xfrm>
          <a:prstGeom prst="star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星: 5 pt 70">
            <a:extLst>
              <a:ext uri="{FF2B5EF4-FFF2-40B4-BE49-F238E27FC236}">
                <a16:creationId xmlns:a16="http://schemas.microsoft.com/office/drawing/2014/main" id="{EE4226BC-F8E1-4DBC-ADF8-DEFD0D32738C}"/>
              </a:ext>
            </a:extLst>
          </p:cNvPr>
          <p:cNvSpPr/>
          <p:nvPr/>
        </p:nvSpPr>
        <p:spPr>
          <a:xfrm>
            <a:off x="8087571" y="3658699"/>
            <a:ext cx="180002" cy="157007"/>
          </a:xfrm>
          <a:prstGeom prst="star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星: 5 pt 71">
            <a:extLst>
              <a:ext uri="{FF2B5EF4-FFF2-40B4-BE49-F238E27FC236}">
                <a16:creationId xmlns:a16="http://schemas.microsoft.com/office/drawing/2014/main" id="{CA160B3E-0D58-4103-9C86-94333C193F5D}"/>
              </a:ext>
            </a:extLst>
          </p:cNvPr>
          <p:cNvSpPr/>
          <p:nvPr/>
        </p:nvSpPr>
        <p:spPr>
          <a:xfrm>
            <a:off x="7575948" y="3658152"/>
            <a:ext cx="180002" cy="157007"/>
          </a:xfrm>
          <a:prstGeom prst="star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3" name="星: 5 pt 72">
            <a:extLst>
              <a:ext uri="{FF2B5EF4-FFF2-40B4-BE49-F238E27FC236}">
                <a16:creationId xmlns:a16="http://schemas.microsoft.com/office/drawing/2014/main" id="{FD2B68ED-51F3-4924-8DDE-ABDA47A650B6}"/>
              </a:ext>
            </a:extLst>
          </p:cNvPr>
          <p:cNvSpPr/>
          <p:nvPr/>
        </p:nvSpPr>
        <p:spPr>
          <a:xfrm>
            <a:off x="7744895" y="3832010"/>
            <a:ext cx="180002" cy="157007"/>
          </a:xfrm>
          <a:prstGeom prst="star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星: 5 pt 73">
            <a:extLst>
              <a:ext uri="{FF2B5EF4-FFF2-40B4-BE49-F238E27FC236}">
                <a16:creationId xmlns:a16="http://schemas.microsoft.com/office/drawing/2014/main" id="{0064F8D5-CACC-4F56-BF2B-0000C991C3EA}"/>
              </a:ext>
            </a:extLst>
          </p:cNvPr>
          <p:cNvSpPr/>
          <p:nvPr/>
        </p:nvSpPr>
        <p:spPr>
          <a:xfrm>
            <a:off x="7916771" y="3832557"/>
            <a:ext cx="180002" cy="157007"/>
          </a:xfrm>
          <a:prstGeom prst="star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星: 5 pt 74">
            <a:extLst>
              <a:ext uri="{FF2B5EF4-FFF2-40B4-BE49-F238E27FC236}">
                <a16:creationId xmlns:a16="http://schemas.microsoft.com/office/drawing/2014/main" id="{74688D43-D377-444A-87DD-10C02DC5609D}"/>
              </a:ext>
            </a:extLst>
          </p:cNvPr>
          <p:cNvSpPr/>
          <p:nvPr/>
        </p:nvSpPr>
        <p:spPr>
          <a:xfrm>
            <a:off x="8101825" y="3827676"/>
            <a:ext cx="180002" cy="157007"/>
          </a:xfrm>
          <a:prstGeom prst="star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6" name="星: 5 pt 75">
            <a:extLst>
              <a:ext uri="{FF2B5EF4-FFF2-40B4-BE49-F238E27FC236}">
                <a16:creationId xmlns:a16="http://schemas.microsoft.com/office/drawing/2014/main" id="{D54C4C1C-05C0-4E88-86CA-C00C7B26FE5F}"/>
              </a:ext>
            </a:extLst>
          </p:cNvPr>
          <p:cNvSpPr/>
          <p:nvPr/>
        </p:nvSpPr>
        <p:spPr>
          <a:xfrm>
            <a:off x="7590202" y="3827129"/>
            <a:ext cx="180002" cy="157007"/>
          </a:xfrm>
          <a:prstGeom prst="star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星: 5 pt 76">
            <a:extLst>
              <a:ext uri="{FF2B5EF4-FFF2-40B4-BE49-F238E27FC236}">
                <a16:creationId xmlns:a16="http://schemas.microsoft.com/office/drawing/2014/main" id="{635F6310-319F-4AB9-A9D1-961A89B19399}"/>
              </a:ext>
            </a:extLst>
          </p:cNvPr>
          <p:cNvSpPr/>
          <p:nvPr/>
        </p:nvSpPr>
        <p:spPr>
          <a:xfrm>
            <a:off x="7746613" y="3177424"/>
            <a:ext cx="180002" cy="157007"/>
          </a:xfrm>
          <a:prstGeom prst="star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8" name="星: 5 pt 77">
            <a:extLst>
              <a:ext uri="{FF2B5EF4-FFF2-40B4-BE49-F238E27FC236}">
                <a16:creationId xmlns:a16="http://schemas.microsoft.com/office/drawing/2014/main" id="{1395BB17-D6D2-433E-8017-5643193332CD}"/>
              </a:ext>
            </a:extLst>
          </p:cNvPr>
          <p:cNvSpPr/>
          <p:nvPr/>
        </p:nvSpPr>
        <p:spPr>
          <a:xfrm>
            <a:off x="7918489" y="3177971"/>
            <a:ext cx="180002" cy="157007"/>
          </a:xfrm>
          <a:prstGeom prst="star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9" name="星: 5 pt 78">
            <a:extLst>
              <a:ext uri="{FF2B5EF4-FFF2-40B4-BE49-F238E27FC236}">
                <a16:creationId xmlns:a16="http://schemas.microsoft.com/office/drawing/2014/main" id="{181938B0-E17C-4FA8-A740-F4E1FA616C7D}"/>
              </a:ext>
            </a:extLst>
          </p:cNvPr>
          <p:cNvSpPr/>
          <p:nvPr/>
        </p:nvSpPr>
        <p:spPr>
          <a:xfrm>
            <a:off x="8103543" y="3173090"/>
            <a:ext cx="180002" cy="157007"/>
          </a:xfrm>
          <a:prstGeom prst="star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星: 5 pt 79">
            <a:extLst>
              <a:ext uri="{FF2B5EF4-FFF2-40B4-BE49-F238E27FC236}">
                <a16:creationId xmlns:a16="http://schemas.microsoft.com/office/drawing/2014/main" id="{350B2611-662D-4B3D-950D-FD7F50D64BC6}"/>
              </a:ext>
            </a:extLst>
          </p:cNvPr>
          <p:cNvSpPr/>
          <p:nvPr/>
        </p:nvSpPr>
        <p:spPr>
          <a:xfrm>
            <a:off x="7591920" y="3172543"/>
            <a:ext cx="180002" cy="157007"/>
          </a:xfrm>
          <a:prstGeom prst="star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星: 5 pt 80">
            <a:extLst>
              <a:ext uri="{FF2B5EF4-FFF2-40B4-BE49-F238E27FC236}">
                <a16:creationId xmlns:a16="http://schemas.microsoft.com/office/drawing/2014/main" id="{07AD9DBD-9C6C-4B49-9DEA-9B43AF65D301}"/>
              </a:ext>
            </a:extLst>
          </p:cNvPr>
          <p:cNvSpPr/>
          <p:nvPr/>
        </p:nvSpPr>
        <p:spPr>
          <a:xfrm>
            <a:off x="8425215" y="3175355"/>
            <a:ext cx="180002" cy="157007"/>
          </a:xfrm>
          <a:prstGeom prst="star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星: 5 pt 81">
            <a:extLst>
              <a:ext uri="{FF2B5EF4-FFF2-40B4-BE49-F238E27FC236}">
                <a16:creationId xmlns:a16="http://schemas.microsoft.com/office/drawing/2014/main" id="{CF9D0142-DE89-4E79-9EA3-617D024954CD}"/>
              </a:ext>
            </a:extLst>
          </p:cNvPr>
          <p:cNvSpPr/>
          <p:nvPr/>
        </p:nvSpPr>
        <p:spPr>
          <a:xfrm>
            <a:off x="8597091" y="3175902"/>
            <a:ext cx="180002" cy="157007"/>
          </a:xfrm>
          <a:prstGeom prst="star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星: 5 pt 82">
            <a:extLst>
              <a:ext uri="{FF2B5EF4-FFF2-40B4-BE49-F238E27FC236}">
                <a16:creationId xmlns:a16="http://schemas.microsoft.com/office/drawing/2014/main" id="{551C32B0-280D-49C8-9DDC-60C09EA950CE}"/>
              </a:ext>
            </a:extLst>
          </p:cNvPr>
          <p:cNvSpPr/>
          <p:nvPr/>
        </p:nvSpPr>
        <p:spPr>
          <a:xfrm>
            <a:off x="8270522" y="3170474"/>
            <a:ext cx="180002" cy="157007"/>
          </a:xfrm>
          <a:prstGeom prst="star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4" name="星: 5 pt 83">
            <a:extLst>
              <a:ext uri="{FF2B5EF4-FFF2-40B4-BE49-F238E27FC236}">
                <a16:creationId xmlns:a16="http://schemas.microsoft.com/office/drawing/2014/main" id="{AB9F0B31-BA3F-4F1A-B35A-A058E9769CE1}"/>
              </a:ext>
            </a:extLst>
          </p:cNvPr>
          <p:cNvSpPr/>
          <p:nvPr/>
        </p:nvSpPr>
        <p:spPr>
          <a:xfrm>
            <a:off x="8439064" y="3360069"/>
            <a:ext cx="180002" cy="157007"/>
          </a:xfrm>
          <a:prstGeom prst="star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5" name="星: 5 pt 84">
            <a:extLst>
              <a:ext uri="{FF2B5EF4-FFF2-40B4-BE49-F238E27FC236}">
                <a16:creationId xmlns:a16="http://schemas.microsoft.com/office/drawing/2014/main" id="{EA3E3766-73F8-474D-BA7C-1373B58C16AD}"/>
              </a:ext>
            </a:extLst>
          </p:cNvPr>
          <p:cNvSpPr/>
          <p:nvPr/>
        </p:nvSpPr>
        <p:spPr>
          <a:xfrm>
            <a:off x="8610940" y="3360616"/>
            <a:ext cx="180002" cy="157007"/>
          </a:xfrm>
          <a:prstGeom prst="star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6" name="星: 5 pt 85">
            <a:extLst>
              <a:ext uri="{FF2B5EF4-FFF2-40B4-BE49-F238E27FC236}">
                <a16:creationId xmlns:a16="http://schemas.microsoft.com/office/drawing/2014/main" id="{D9E6CCB9-C58A-4F33-961F-91395E905048}"/>
              </a:ext>
            </a:extLst>
          </p:cNvPr>
          <p:cNvSpPr/>
          <p:nvPr/>
        </p:nvSpPr>
        <p:spPr>
          <a:xfrm>
            <a:off x="8284371" y="3355188"/>
            <a:ext cx="180002" cy="157007"/>
          </a:xfrm>
          <a:prstGeom prst="star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7" name="星: 5 pt 86">
            <a:extLst>
              <a:ext uri="{FF2B5EF4-FFF2-40B4-BE49-F238E27FC236}">
                <a16:creationId xmlns:a16="http://schemas.microsoft.com/office/drawing/2014/main" id="{A4CE7771-8887-4F68-8018-B0C307EC07F1}"/>
              </a:ext>
            </a:extLst>
          </p:cNvPr>
          <p:cNvSpPr/>
          <p:nvPr/>
        </p:nvSpPr>
        <p:spPr>
          <a:xfrm>
            <a:off x="8459518" y="3510214"/>
            <a:ext cx="180002" cy="157007"/>
          </a:xfrm>
          <a:prstGeom prst="star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星: 5 pt 87">
            <a:extLst>
              <a:ext uri="{FF2B5EF4-FFF2-40B4-BE49-F238E27FC236}">
                <a16:creationId xmlns:a16="http://schemas.microsoft.com/office/drawing/2014/main" id="{CFC72FD1-92A8-4A01-A83C-22F62A5D84B9}"/>
              </a:ext>
            </a:extLst>
          </p:cNvPr>
          <p:cNvSpPr/>
          <p:nvPr/>
        </p:nvSpPr>
        <p:spPr>
          <a:xfrm>
            <a:off x="8631394" y="3510761"/>
            <a:ext cx="180002" cy="157007"/>
          </a:xfrm>
          <a:prstGeom prst="star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星: 5 pt 88">
            <a:extLst>
              <a:ext uri="{FF2B5EF4-FFF2-40B4-BE49-F238E27FC236}">
                <a16:creationId xmlns:a16="http://schemas.microsoft.com/office/drawing/2014/main" id="{5E9AA476-C157-46AA-A083-9661F772699E}"/>
              </a:ext>
            </a:extLst>
          </p:cNvPr>
          <p:cNvSpPr/>
          <p:nvPr/>
        </p:nvSpPr>
        <p:spPr>
          <a:xfrm>
            <a:off x="8304825" y="3505333"/>
            <a:ext cx="180002" cy="157007"/>
          </a:xfrm>
          <a:prstGeom prst="star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1" name="星: 5 pt 90">
            <a:extLst>
              <a:ext uri="{FF2B5EF4-FFF2-40B4-BE49-F238E27FC236}">
                <a16:creationId xmlns:a16="http://schemas.microsoft.com/office/drawing/2014/main" id="{5B284895-3A0E-4181-A974-9D787ABEDD27}"/>
              </a:ext>
            </a:extLst>
          </p:cNvPr>
          <p:cNvSpPr/>
          <p:nvPr/>
        </p:nvSpPr>
        <p:spPr>
          <a:xfrm>
            <a:off x="8305901" y="3663033"/>
            <a:ext cx="180002" cy="157007"/>
          </a:xfrm>
          <a:prstGeom prst="star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2" name="星: 5 pt 91">
            <a:extLst>
              <a:ext uri="{FF2B5EF4-FFF2-40B4-BE49-F238E27FC236}">
                <a16:creationId xmlns:a16="http://schemas.microsoft.com/office/drawing/2014/main" id="{0415520F-BC13-48D8-BB13-04972F64B6A6}"/>
              </a:ext>
            </a:extLst>
          </p:cNvPr>
          <p:cNvSpPr/>
          <p:nvPr/>
        </p:nvSpPr>
        <p:spPr>
          <a:xfrm>
            <a:off x="8490955" y="3658152"/>
            <a:ext cx="180002" cy="157007"/>
          </a:xfrm>
          <a:prstGeom prst="star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3" name="星: 5 pt 92">
            <a:extLst>
              <a:ext uri="{FF2B5EF4-FFF2-40B4-BE49-F238E27FC236}">
                <a16:creationId xmlns:a16="http://schemas.microsoft.com/office/drawing/2014/main" id="{C8D79C62-58AE-4678-9CDF-B6F19841895E}"/>
              </a:ext>
            </a:extLst>
          </p:cNvPr>
          <p:cNvSpPr/>
          <p:nvPr/>
        </p:nvSpPr>
        <p:spPr>
          <a:xfrm>
            <a:off x="8320155" y="3832010"/>
            <a:ext cx="180002" cy="157007"/>
          </a:xfrm>
          <a:prstGeom prst="star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星: 5 pt 93">
            <a:extLst>
              <a:ext uri="{FF2B5EF4-FFF2-40B4-BE49-F238E27FC236}">
                <a16:creationId xmlns:a16="http://schemas.microsoft.com/office/drawing/2014/main" id="{19AB16FA-A0A6-4676-94DC-DEFE381E40DB}"/>
              </a:ext>
            </a:extLst>
          </p:cNvPr>
          <p:cNvSpPr/>
          <p:nvPr/>
        </p:nvSpPr>
        <p:spPr>
          <a:xfrm>
            <a:off x="8505209" y="3827129"/>
            <a:ext cx="180002" cy="157007"/>
          </a:xfrm>
          <a:prstGeom prst="star5">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96" name="図 95">
            <a:extLst>
              <a:ext uri="{FF2B5EF4-FFF2-40B4-BE49-F238E27FC236}">
                <a16:creationId xmlns:a16="http://schemas.microsoft.com/office/drawing/2014/main" id="{5C2F8B23-8F38-4403-92E5-705B0E193464}"/>
              </a:ext>
            </a:extLst>
          </p:cNvPr>
          <p:cNvPicPr>
            <a:picLocks noChangeAspect="1"/>
          </p:cNvPicPr>
          <p:nvPr/>
        </p:nvPicPr>
        <p:blipFill>
          <a:blip r:embed="rId9"/>
          <a:stretch>
            <a:fillRect/>
          </a:stretch>
        </p:blipFill>
        <p:spPr>
          <a:xfrm>
            <a:off x="2801950" y="4748830"/>
            <a:ext cx="2354299" cy="1333576"/>
          </a:xfrm>
          <a:prstGeom prst="rect">
            <a:avLst/>
          </a:prstGeom>
        </p:spPr>
      </p:pic>
      <p:pic>
        <p:nvPicPr>
          <p:cNvPr id="97" name="図 96">
            <a:extLst>
              <a:ext uri="{FF2B5EF4-FFF2-40B4-BE49-F238E27FC236}">
                <a16:creationId xmlns:a16="http://schemas.microsoft.com/office/drawing/2014/main" id="{543FA11C-C2F3-40BD-BE0A-C1A6198F91F4}"/>
              </a:ext>
            </a:extLst>
          </p:cNvPr>
          <p:cNvPicPr>
            <a:picLocks noChangeAspect="1"/>
          </p:cNvPicPr>
          <p:nvPr/>
        </p:nvPicPr>
        <p:blipFill>
          <a:blip r:embed="rId10"/>
          <a:stretch>
            <a:fillRect/>
          </a:stretch>
        </p:blipFill>
        <p:spPr>
          <a:xfrm>
            <a:off x="99064" y="4748440"/>
            <a:ext cx="2338498" cy="1330416"/>
          </a:xfrm>
          <a:prstGeom prst="rect">
            <a:avLst/>
          </a:prstGeom>
        </p:spPr>
      </p:pic>
      <p:sp>
        <p:nvSpPr>
          <p:cNvPr id="90" name="Text Box 5">
            <a:extLst>
              <a:ext uri="{FF2B5EF4-FFF2-40B4-BE49-F238E27FC236}">
                <a16:creationId xmlns:a16="http://schemas.microsoft.com/office/drawing/2014/main" id="{B7F5FA7C-5AC0-4496-BA0E-649A8E8572BC}"/>
              </a:ext>
            </a:extLst>
          </p:cNvPr>
          <p:cNvSpPr txBox="1">
            <a:spLocks noChangeArrowheads="1"/>
          </p:cNvSpPr>
          <p:nvPr/>
        </p:nvSpPr>
        <p:spPr bwMode="auto">
          <a:xfrm>
            <a:off x="65903" y="6204236"/>
            <a:ext cx="2256072" cy="400110"/>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2000" dirty="0">
                <a:latin typeface="メイリオ" panose="020B0604030504040204" pitchFamily="50" charset="-128"/>
                <a:ea typeface="メイリオ" panose="020B0604030504040204" pitchFamily="50" charset="-128"/>
              </a:rPr>
              <a:t>都市　３等星まで</a:t>
            </a:r>
            <a:endParaRPr lang="en-US" altLang="ja-JP" sz="2000" b="1" dirty="0">
              <a:latin typeface="メイリオ" panose="020B0604030504040204" pitchFamily="50" charset="-128"/>
              <a:ea typeface="メイリオ" panose="020B0604030504040204" pitchFamily="50" charset="-128"/>
            </a:endParaRPr>
          </a:p>
        </p:txBody>
      </p:sp>
      <p:sp>
        <p:nvSpPr>
          <p:cNvPr id="98" name="Text Box 5">
            <a:extLst>
              <a:ext uri="{FF2B5EF4-FFF2-40B4-BE49-F238E27FC236}">
                <a16:creationId xmlns:a16="http://schemas.microsoft.com/office/drawing/2014/main" id="{4E5D30A3-5FB2-4654-A49E-79CB9E712F4C}"/>
              </a:ext>
            </a:extLst>
          </p:cNvPr>
          <p:cNvSpPr txBox="1">
            <a:spLocks noChangeArrowheads="1"/>
          </p:cNvSpPr>
          <p:nvPr/>
        </p:nvSpPr>
        <p:spPr bwMode="auto">
          <a:xfrm>
            <a:off x="2702828" y="6232525"/>
            <a:ext cx="2534388" cy="400110"/>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2000" dirty="0">
                <a:latin typeface="メイリオ" panose="020B0604030504040204" pitchFamily="50" charset="-128"/>
                <a:ea typeface="メイリオ" panose="020B0604030504040204" pitchFamily="50" charset="-128"/>
              </a:rPr>
              <a:t>暗い星まで　６等星</a:t>
            </a:r>
            <a:endParaRPr lang="en-US" altLang="ja-JP" sz="2000" b="1" dirty="0">
              <a:latin typeface="メイリオ" panose="020B0604030504040204" pitchFamily="50" charset="-128"/>
              <a:ea typeface="メイリオ" panose="020B0604030504040204" pitchFamily="50" charset="-128"/>
            </a:endParaRPr>
          </a:p>
        </p:txBody>
      </p:sp>
      <p:sp>
        <p:nvSpPr>
          <p:cNvPr id="95" name="Text Box 5">
            <a:extLst>
              <a:ext uri="{FF2B5EF4-FFF2-40B4-BE49-F238E27FC236}">
                <a16:creationId xmlns:a16="http://schemas.microsoft.com/office/drawing/2014/main" id="{1294B258-A186-4EDC-A112-D557E457ACD0}"/>
              </a:ext>
            </a:extLst>
          </p:cNvPr>
          <p:cNvSpPr txBox="1">
            <a:spLocks noChangeArrowheads="1"/>
          </p:cNvSpPr>
          <p:nvPr/>
        </p:nvSpPr>
        <p:spPr bwMode="auto">
          <a:xfrm>
            <a:off x="5182971" y="4216873"/>
            <a:ext cx="3711584" cy="400110"/>
          </a:xfrm>
          <a:prstGeom prst="rect">
            <a:avLst/>
          </a:prstGeom>
          <a:noFill/>
          <a:ln w="1587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dirty="0">
                <a:latin typeface="メイリオ" panose="020B0604030504040204" pitchFamily="50" charset="-128"/>
                <a:ea typeface="メイリオ" panose="020B0604030504040204" pitchFamily="50" charset="-128"/>
              </a:rPr>
              <a:t>2.</a:t>
            </a:r>
            <a:r>
              <a:rPr lang="ja-JP" altLang="en-US" sz="2000" dirty="0">
                <a:latin typeface="メイリオ" panose="020B0604030504040204" pitchFamily="50" charset="-128"/>
                <a:ea typeface="メイリオ" panose="020B0604030504040204" pitchFamily="50" charset="-128"/>
              </a:rPr>
              <a:t>肉眼でみえる星の数は？</a:t>
            </a:r>
            <a:endParaRPr lang="en-US" altLang="ja-JP" sz="2000" dirty="0">
              <a:latin typeface="メイリオ" panose="020B0604030504040204" pitchFamily="50" charset="-128"/>
              <a:ea typeface="メイリオ" panose="020B0604030504040204" pitchFamily="50" charset="-128"/>
            </a:endParaRPr>
          </a:p>
        </p:txBody>
      </p:sp>
      <p:grpSp>
        <p:nvGrpSpPr>
          <p:cNvPr id="3" name="グループ化 2">
            <a:extLst>
              <a:ext uri="{FF2B5EF4-FFF2-40B4-BE49-F238E27FC236}">
                <a16:creationId xmlns:a16="http://schemas.microsoft.com/office/drawing/2014/main" id="{A45D9B0C-C0D6-477E-A993-7CD4667C9448}"/>
              </a:ext>
            </a:extLst>
          </p:cNvPr>
          <p:cNvGrpSpPr/>
          <p:nvPr/>
        </p:nvGrpSpPr>
        <p:grpSpPr>
          <a:xfrm>
            <a:off x="5333350" y="2910401"/>
            <a:ext cx="3711585" cy="2183134"/>
            <a:chOff x="5333350" y="2910401"/>
            <a:chExt cx="3711585" cy="2183134"/>
          </a:xfrm>
        </p:grpSpPr>
        <p:sp>
          <p:nvSpPr>
            <p:cNvPr id="99" name="四角形: 角を丸くする 98">
              <a:extLst>
                <a:ext uri="{FF2B5EF4-FFF2-40B4-BE49-F238E27FC236}">
                  <a16:creationId xmlns:a16="http://schemas.microsoft.com/office/drawing/2014/main" id="{AAFFCB5A-9CCB-40B1-B431-1DFAB1F775CA}"/>
                </a:ext>
              </a:extLst>
            </p:cNvPr>
            <p:cNvSpPr/>
            <p:nvPr/>
          </p:nvSpPr>
          <p:spPr>
            <a:xfrm>
              <a:off x="7544873" y="2910401"/>
              <a:ext cx="1266523" cy="1145599"/>
            </a:xfrm>
            <a:prstGeom prst="roundRect">
              <a:avLst/>
            </a:prstGeom>
            <a:noFill/>
            <a:ln w="1905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0" name="テキスト ボックス 99">
              <a:extLst>
                <a:ext uri="{FF2B5EF4-FFF2-40B4-BE49-F238E27FC236}">
                  <a16:creationId xmlns:a16="http://schemas.microsoft.com/office/drawing/2014/main" id="{135F4A1B-F36D-441A-91C3-8FE632E0AC8E}"/>
                </a:ext>
              </a:extLst>
            </p:cNvPr>
            <p:cNvSpPr txBox="1"/>
            <p:nvPr/>
          </p:nvSpPr>
          <p:spPr>
            <a:xfrm>
              <a:off x="5333350" y="4693425"/>
              <a:ext cx="3711585" cy="400110"/>
            </a:xfrm>
            <a:prstGeom prst="rect">
              <a:avLst/>
            </a:prstGeom>
            <a:noFill/>
            <a:ln>
              <a:solidFill>
                <a:schemeClr val="tx2"/>
              </a:solidFill>
            </a:ln>
          </p:spPr>
          <p:txBody>
            <a:bodyPr wrap="square" rtlCol="0">
              <a:spAutoFit/>
            </a:bodyPr>
            <a:lstStyle/>
            <a:p>
              <a:r>
                <a:rPr kumimoji="1" lang="ja-JP" altLang="en-US" sz="2000" dirty="0">
                  <a:latin typeface="メイリオ" panose="020B0604030504040204" pitchFamily="50" charset="-128"/>
                  <a:ea typeface="メイリオ" panose="020B0604030504040204" pitchFamily="50" charset="-128"/>
                </a:rPr>
                <a:t>北半球＋南半球：５６００</a:t>
              </a:r>
              <a:endParaRPr kumimoji="1" lang="en-US" altLang="ja-JP" sz="2000" dirty="0">
                <a:latin typeface="メイリオ" panose="020B0604030504040204" pitchFamily="50" charset="-128"/>
                <a:ea typeface="メイリオ" panose="020B0604030504040204" pitchFamily="50" charset="-128"/>
              </a:endParaRPr>
            </a:p>
          </p:txBody>
        </p:sp>
      </p:grpSp>
      <p:grpSp>
        <p:nvGrpSpPr>
          <p:cNvPr id="4" name="グループ化 3">
            <a:extLst>
              <a:ext uri="{FF2B5EF4-FFF2-40B4-BE49-F238E27FC236}">
                <a16:creationId xmlns:a16="http://schemas.microsoft.com/office/drawing/2014/main" id="{9F8A9C81-9F06-4926-A22F-EC82B52E0F07}"/>
              </a:ext>
            </a:extLst>
          </p:cNvPr>
          <p:cNvGrpSpPr/>
          <p:nvPr/>
        </p:nvGrpSpPr>
        <p:grpSpPr>
          <a:xfrm>
            <a:off x="5321922" y="5112496"/>
            <a:ext cx="3711585" cy="607407"/>
            <a:chOff x="5321922" y="5112496"/>
            <a:chExt cx="3711585" cy="607407"/>
          </a:xfrm>
        </p:grpSpPr>
        <p:sp>
          <p:nvSpPr>
            <p:cNvPr id="101" name="テキスト ボックス 100">
              <a:extLst>
                <a:ext uri="{FF2B5EF4-FFF2-40B4-BE49-F238E27FC236}">
                  <a16:creationId xmlns:a16="http://schemas.microsoft.com/office/drawing/2014/main" id="{84EA77F3-CDDA-400E-B6AF-E68CD0D59E88}"/>
                </a:ext>
              </a:extLst>
            </p:cNvPr>
            <p:cNvSpPr txBox="1"/>
            <p:nvPr/>
          </p:nvSpPr>
          <p:spPr>
            <a:xfrm>
              <a:off x="5321922" y="5319793"/>
              <a:ext cx="3711585" cy="400110"/>
            </a:xfrm>
            <a:prstGeom prst="rect">
              <a:avLst/>
            </a:prstGeom>
            <a:noFill/>
            <a:ln>
              <a:solidFill>
                <a:schemeClr val="tx2"/>
              </a:solidFill>
            </a:ln>
          </p:spPr>
          <p:txBody>
            <a:bodyPr wrap="square" rtlCol="0">
              <a:spAutoFit/>
            </a:bodyPr>
            <a:lstStyle/>
            <a:p>
              <a:r>
                <a:rPr kumimoji="1" lang="ja-JP" altLang="en-US" sz="2000" dirty="0">
                  <a:latin typeface="メイリオ" panose="020B0604030504040204" pitchFamily="50" charset="-128"/>
                  <a:ea typeface="メイリオ" panose="020B0604030504040204" pitchFamily="50" charset="-128"/>
                </a:rPr>
                <a:t>北半球：２３００</a:t>
              </a:r>
              <a:endParaRPr kumimoji="1" lang="en-US" altLang="ja-JP" sz="2000" dirty="0">
                <a:latin typeface="メイリオ" panose="020B0604030504040204" pitchFamily="50" charset="-128"/>
                <a:ea typeface="メイリオ" panose="020B0604030504040204" pitchFamily="50" charset="-128"/>
              </a:endParaRPr>
            </a:p>
          </p:txBody>
        </p:sp>
        <p:sp>
          <p:nvSpPr>
            <p:cNvPr id="103" name="矢印: 右 102">
              <a:extLst>
                <a:ext uri="{FF2B5EF4-FFF2-40B4-BE49-F238E27FC236}">
                  <a16:creationId xmlns:a16="http://schemas.microsoft.com/office/drawing/2014/main" id="{F5DBC57E-E582-4EFB-B05E-D39709597261}"/>
                </a:ext>
              </a:extLst>
            </p:cNvPr>
            <p:cNvSpPr/>
            <p:nvPr/>
          </p:nvSpPr>
          <p:spPr>
            <a:xfrm rot="5400000">
              <a:off x="6447248" y="5119124"/>
              <a:ext cx="207298" cy="194041"/>
            </a:xfrm>
            <a:prstGeom prst="rightArrow">
              <a:avLst/>
            </a:prstGeom>
            <a:solidFill>
              <a:schemeClr val="bg2">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7" name="グループ化 6">
            <a:extLst>
              <a:ext uri="{FF2B5EF4-FFF2-40B4-BE49-F238E27FC236}">
                <a16:creationId xmlns:a16="http://schemas.microsoft.com/office/drawing/2014/main" id="{2DF2168E-997A-4CCF-9253-E33B7182E066}"/>
              </a:ext>
            </a:extLst>
          </p:cNvPr>
          <p:cNvGrpSpPr/>
          <p:nvPr/>
        </p:nvGrpSpPr>
        <p:grpSpPr>
          <a:xfrm>
            <a:off x="5333350" y="5714762"/>
            <a:ext cx="3839225" cy="871706"/>
            <a:chOff x="5333350" y="5714762"/>
            <a:chExt cx="3711585" cy="871706"/>
          </a:xfrm>
        </p:grpSpPr>
        <p:sp>
          <p:nvSpPr>
            <p:cNvPr id="102" name="テキスト ボックス 101">
              <a:extLst>
                <a:ext uri="{FF2B5EF4-FFF2-40B4-BE49-F238E27FC236}">
                  <a16:creationId xmlns:a16="http://schemas.microsoft.com/office/drawing/2014/main" id="{C9678572-D2CF-40D9-B9E0-2B1A2B69642B}"/>
                </a:ext>
              </a:extLst>
            </p:cNvPr>
            <p:cNvSpPr txBox="1"/>
            <p:nvPr/>
          </p:nvSpPr>
          <p:spPr>
            <a:xfrm>
              <a:off x="5333350" y="5878582"/>
              <a:ext cx="3711585" cy="707886"/>
            </a:xfrm>
            <a:prstGeom prst="rect">
              <a:avLst/>
            </a:prstGeom>
            <a:noFill/>
            <a:ln>
              <a:solidFill>
                <a:schemeClr val="tx2"/>
              </a:solidFill>
            </a:ln>
          </p:spPr>
          <p:txBody>
            <a:bodyPr wrap="square" rtlCol="0">
              <a:spAutoFit/>
            </a:bodyPr>
            <a:lstStyle/>
            <a:p>
              <a:r>
                <a:rPr lang="ja-JP" altLang="en-US" sz="2000" dirty="0">
                  <a:latin typeface="メイリオ" panose="020B0604030504040204" pitchFamily="50" charset="-128"/>
                  <a:ea typeface="メイリオ" panose="020B0604030504040204" pitchFamily="50" charset="-128"/>
                </a:rPr>
                <a:t>地面に低い部分は見えにくい</a:t>
              </a:r>
              <a:r>
                <a:rPr kumimoji="1" lang="ja-JP" altLang="en-US"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約２０００</a:t>
              </a:r>
              <a:endParaRPr kumimoji="1" lang="en-US" altLang="ja-JP" sz="2000" dirty="0">
                <a:latin typeface="メイリオ" panose="020B0604030504040204" pitchFamily="50" charset="-128"/>
                <a:ea typeface="メイリオ" panose="020B0604030504040204" pitchFamily="50" charset="-128"/>
              </a:endParaRPr>
            </a:p>
          </p:txBody>
        </p:sp>
        <p:sp>
          <p:nvSpPr>
            <p:cNvPr id="104" name="矢印: 右 103">
              <a:extLst>
                <a:ext uri="{FF2B5EF4-FFF2-40B4-BE49-F238E27FC236}">
                  <a16:creationId xmlns:a16="http://schemas.microsoft.com/office/drawing/2014/main" id="{A5EE03CF-A026-490D-B7CF-B115341A8D39}"/>
                </a:ext>
              </a:extLst>
            </p:cNvPr>
            <p:cNvSpPr/>
            <p:nvPr/>
          </p:nvSpPr>
          <p:spPr>
            <a:xfrm rot="5400000">
              <a:off x="6444984" y="5721390"/>
              <a:ext cx="207298" cy="194041"/>
            </a:xfrm>
            <a:prstGeom prst="rightArrow">
              <a:avLst/>
            </a:prstGeom>
            <a:solidFill>
              <a:schemeClr val="bg2">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05" name="フッター プレースホルダー 4">
            <a:extLst>
              <a:ext uri="{FF2B5EF4-FFF2-40B4-BE49-F238E27FC236}">
                <a16:creationId xmlns:a16="http://schemas.microsoft.com/office/drawing/2014/main" id="{EB7ACEE7-C0B0-42D2-BC38-F0FA636C7323}"/>
              </a:ext>
            </a:extLst>
          </p:cNvPr>
          <p:cNvSpPr txBox="1">
            <a:spLocks/>
          </p:cNvSpPr>
          <p:nvPr/>
        </p:nvSpPr>
        <p:spPr bwMode="gray">
          <a:xfrm>
            <a:off x="7465145" y="6604168"/>
            <a:ext cx="1710019" cy="198784"/>
          </a:xfrm>
          <a:prstGeom prst="rect">
            <a:avLst/>
          </a:prstGeom>
          <a:ln>
            <a:miter lim="800000"/>
            <a:headEnd/>
            <a:tailEnd/>
          </a:ln>
        </p:spPr>
        <p:txBody>
          <a:bodyPr vert="horz" wrap="square" lIns="91440" tIns="45720" rIns="91440" bIns="45720" numCol="1" anchor="t" anchorCtr="0" compatLnSpc="1">
            <a:prstTxWarp prst="textNoShape">
              <a:avLst/>
            </a:prstTxWarp>
          </a:bodyPr>
          <a:lstStyle>
            <a:defPPr>
              <a:defRPr lang="ja-JP"/>
            </a:defPPr>
            <a:lvl1pPr algn="ctr" rtl="0" eaLnBrk="1" fontAlgn="base" hangingPunct="1">
              <a:spcBef>
                <a:spcPct val="0"/>
              </a:spcBef>
              <a:spcAft>
                <a:spcPct val="0"/>
              </a:spcAft>
              <a:defRPr kumimoji="1" sz="1050"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9pPr>
          </a:lstStyle>
          <a:p>
            <a:pPr>
              <a:defRPr/>
            </a:pPr>
            <a:r>
              <a:rPr lang="en-US" altLang="zh-TW" dirty="0">
                <a:latin typeface="游ゴシック" panose="020B0400000000000000" pitchFamily="50" charset="-128"/>
              </a:rPr>
              <a:t>2021</a:t>
            </a:r>
            <a:r>
              <a:rPr lang="zh-TW" altLang="en-US" dirty="0">
                <a:latin typeface="游ゴシック" panose="020B0400000000000000" pitchFamily="50" charset="-128"/>
              </a:rPr>
              <a:t>年</a:t>
            </a:r>
            <a:r>
              <a:rPr lang="en-US" altLang="ja-JP" dirty="0">
                <a:latin typeface="游ゴシック" panose="020B0400000000000000" pitchFamily="50" charset="-128"/>
              </a:rPr>
              <a:t>9</a:t>
            </a:r>
            <a:r>
              <a:rPr lang="zh-TW" altLang="en-US" dirty="0">
                <a:latin typeface="游ゴシック" panose="020B0400000000000000" pitchFamily="50" charset="-128"/>
              </a:rPr>
              <a:t>月</a:t>
            </a:r>
            <a:r>
              <a:rPr lang="en-US" altLang="ja-JP" dirty="0">
                <a:latin typeface="游ゴシック" panose="020B0400000000000000" pitchFamily="50" charset="-128"/>
              </a:rPr>
              <a:t>10</a:t>
            </a:r>
            <a:r>
              <a:rPr lang="zh-TW" altLang="en-US" dirty="0">
                <a:latin typeface="游ゴシック" panose="020B0400000000000000" pitchFamily="50" charset="-128"/>
              </a:rPr>
              <a:t>日</a:t>
            </a:r>
            <a:r>
              <a:rPr lang="ja-JP" altLang="en-US" dirty="0">
                <a:latin typeface="游ゴシック" panose="020B0400000000000000" pitchFamily="50" charset="-128"/>
              </a:rPr>
              <a:t>　観測会</a:t>
            </a:r>
          </a:p>
        </p:txBody>
      </p:sp>
    </p:spTree>
    <p:extLst>
      <p:ext uri="{BB962C8B-B14F-4D97-AF65-F5344CB8AC3E}">
        <p14:creationId xmlns:p14="http://schemas.microsoft.com/office/powerpoint/2010/main" val="428646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mph" presetSubtype="0" fill="hold" nodeType="clickEffect">
                                  <p:stCondLst>
                                    <p:cond delay="0"/>
                                  </p:stCondLst>
                                  <p:childTnLst>
                                    <p:animScale>
                                      <p:cBhvr>
                                        <p:cTn id="14" dur="2000" fill="hold"/>
                                        <p:tgtEl>
                                          <p:spTgt spid="97"/>
                                        </p:tgtEl>
                                      </p:cBhvr>
                                      <p:by x="400000" y="400000"/>
                                    </p:animScale>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96"/>
                                        </p:tgtEl>
                                      </p:cBhvr>
                                      <p:by x="400000" y="400000"/>
                                    </p:animScale>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0" grpId="0" animBg="1"/>
      <p:bldP spid="9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5CA44248-8E76-4262-8EDE-FEEAE473A7F1}"/>
              </a:ext>
            </a:extLst>
          </p:cNvPr>
          <p:cNvSpPr txBox="1">
            <a:spLocks noChangeArrowheads="1"/>
          </p:cNvSpPr>
          <p:nvPr/>
        </p:nvSpPr>
        <p:spPr bwMode="gray">
          <a:xfrm>
            <a:off x="-7077" y="151066"/>
            <a:ext cx="7772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1"/>
                </a:solidFill>
                <a:latin typeface="游ゴシック" panose="020B0400000000000000" pitchFamily="50" charset="-128"/>
                <a:ea typeface="+mj-ea"/>
                <a:cs typeface="+mj-cs"/>
              </a:defRPr>
            </a:lvl1pPr>
            <a:lvl2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2pPr>
            <a:lvl3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3pPr>
            <a:lvl4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4pPr>
            <a:lvl5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5pPr>
            <a:lvl6pPr marL="457200" algn="l" rtl="0" fontAlgn="base">
              <a:spcBef>
                <a:spcPct val="0"/>
              </a:spcBef>
              <a:spcAft>
                <a:spcPct val="0"/>
              </a:spcAft>
              <a:defRPr kumimoji="1" sz="2800">
                <a:solidFill>
                  <a:schemeClr val="tx1"/>
                </a:solidFill>
                <a:latin typeface="Arial" pitchFamily="34" charset="0"/>
                <a:ea typeface="ＭＳ Ｐゴシック" pitchFamily="50" charset="-128"/>
              </a:defRPr>
            </a:lvl6pPr>
            <a:lvl7pPr marL="914400" algn="l" rtl="0" fontAlgn="base">
              <a:spcBef>
                <a:spcPct val="0"/>
              </a:spcBef>
              <a:spcAft>
                <a:spcPct val="0"/>
              </a:spcAft>
              <a:defRPr kumimoji="1" sz="2800">
                <a:solidFill>
                  <a:schemeClr val="tx1"/>
                </a:solidFill>
                <a:latin typeface="Arial" pitchFamily="34" charset="0"/>
                <a:ea typeface="ＭＳ Ｐゴシック" pitchFamily="50" charset="-128"/>
              </a:defRPr>
            </a:lvl7pPr>
            <a:lvl8pPr marL="1371600" algn="l" rtl="0" fontAlgn="base">
              <a:spcBef>
                <a:spcPct val="0"/>
              </a:spcBef>
              <a:spcAft>
                <a:spcPct val="0"/>
              </a:spcAft>
              <a:defRPr kumimoji="1" sz="2800">
                <a:solidFill>
                  <a:schemeClr val="tx1"/>
                </a:solidFill>
                <a:latin typeface="Arial" pitchFamily="34" charset="0"/>
                <a:ea typeface="ＭＳ Ｐゴシック" pitchFamily="50" charset="-128"/>
              </a:defRPr>
            </a:lvl8pPr>
            <a:lvl9pPr marL="1828800" algn="l" rtl="0" fontAlgn="base">
              <a:spcBef>
                <a:spcPct val="0"/>
              </a:spcBef>
              <a:spcAft>
                <a:spcPct val="0"/>
              </a:spcAft>
              <a:defRPr kumimoji="1" sz="2800">
                <a:solidFill>
                  <a:schemeClr val="tx1"/>
                </a:solidFill>
                <a:latin typeface="Arial" pitchFamily="34" charset="0"/>
                <a:ea typeface="ＭＳ Ｐゴシック" pitchFamily="50" charset="-128"/>
              </a:defRPr>
            </a:lvl9pPr>
          </a:lstStyle>
          <a:p>
            <a:pPr eaLnBrk="1" hangingPunct="1"/>
            <a:r>
              <a:rPr lang="ja-JP" altLang="en-US" sz="3200" kern="0" dirty="0">
                <a:ea typeface="ＭＳ Ｐゴシック" panose="020B0600070205080204" pitchFamily="50" charset="-128"/>
              </a:rPr>
              <a:t>星の明るさと距離</a:t>
            </a:r>
          </a:p>
        </p:txBody>
      </p:sp>
      <p:pic>
        <p:nvPicPr>
          <p:cNvPr id="24" name="図 23">
            <a:extLst>
              <a:ext uri="{FF2B5EF4-FFF2-40B4-BE49-F238E27FC236}">
                <a16:creationId xmlns:a16="http://schemas.microsoft.com/office/drawing/2014/main" id="{201CA5B8-4C7F-4844-920D-06C202B7B8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1971" y="5932714"/>
            <a:ext cx="1716625" cy="858313"/>
          </a:xfrm>
          <a:prstGeom prst="rect">
            <a:avLst/>
          </a:prstGeom>
        </p:spPr>
      </p:pic>
      <p:sp>
        <p:nvSpPr>
          <p:cNvPr id="7" name="Text Box 5">
            <a:extLst>
              <a:ext uri="{FF2B5EF4-FFF2-40B4-BE49-F238E27FC236}">
                <a16:creationId xmlns:a16="http://schemas.microsoft.com/office/drawing/2014/main" id="{F2296664-0159-4539-BEA0-A9125D306E03}"/>
              </a:ext>
            </a:extLst>
          </p:cNvPr>
          <p:cNvSpPr txBox="1">
            <a:spLocks noChangeArrowheads="1"/>
          </p:cNvSpPr>
          <p:nvPr/>
        </p:nvSpPr>
        <p:spPr bwMode="auto">
          <a:xfrm>
            <a:off x="73760" y="814777"/>
            <a:ext cx="4226656" cy="984885"/>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spcAft>
                <a:spcPts val="3000"/>
              </a:spcAft>
            </a:pPr>
            <a:r>
              <a:rPr lang="ja-JP" altLang="en-US" sz="2000" dirty="0">
                <a:latin typeface="メイリオ" panose="020B0604030504040204" pitchFamily="50" charset="-128"/>
                <a:ea typeface="メイリオ" panose="020B0604030504040204" pitchFamily="50" charset="-128"/>
              </a:rPr>
              <a:t>１．星の距離によって明るさが変わる</a:t>
            </a:r>
            <a:r>
              <a:rPr lang="ja-JP" altLang="en-US" sz="1800" dirty="0">
                <a:latin typeface="メイリオ" panose="020B0604030504040204" pitchFamily="50" charset="-128"/>
                <a:ea typeface="メイリオ" panose="020B0604030504040204" pitchFamily="50" charset="-128"/>
              </a:rPr>
              <a:t>→遠い星でも実際には明るいかも？（見かけの明るさ）</a:t>
            </a:r>
            <a:endParaRPr lang="en-US" altLang="ja-JP" sz="1800" dirty="0">
              <a:latin typeface="メイリオ" panose="020B0604030504040204" pitchFamily="50" charset="-128"/>
              <a:ea typeface="メイリオ" panose="020B0604030504040204" pitchFamily="50" charset="-128"/>
            </a:endParaRPr>
          </a:p>
        </p:txBody>
      </p:sp>
      <p:sp>
        <p:nvSpPr>
          <p:cNvPr id="8" name="Text Box 5">
            <a:extLst>
              <a:ext uri="{FF2B5EF4-FFF2-40B4-BE49-F238E27FC236}">
                <a16:creationId xmlns:a16="http://schemas.microsoft.com/office/drawing/2014/main" id="{963D0C2F-5021-4004-B9A2-34C1FA6C6C6C}"/>
              </a:ext>
            </a:extLst>
          </p:cNvPr>
          <p:cNvSpPr txBox="1">
            <a:spLocks noChangeArrowheads="1"/>
          </p:cNvSpPr>
          <p:nvPr/>
        </p:nvSpPr>
        <p:spPr bwMode="auto">
          <a:xfrm>
            <a:off x="4708624" y="788055"/>
            <a:ext cx="4226655" cy="1400383"/>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2000" dirty="0">
                <a:latin typeface="メイリオ" panose="020B0604030504040204" pitchFamily="50" charset="-128"/>
                <a:ea typeface="メイリオ" panose="020B0604030504040204" pitchFamily="50" charset="-128"/>
              </a:rPr>
              <a:t>２．一定の距離に星があるときの明るさでくらべてみる</a:t>
            </a:r>
            <a:endParaRPr lang="en-US" altLang="ja-JP" sz="2000" dirty="0">
              <a:latin typeface="メイリオ" panose="020B0604030504040204" pitchFamily="50" charset="-128"/>
              <a:ea typeface="メイリオ" panose="020B0604030504040204" pitchFamily="50" charset="-128"/>
            </a:endParaRPr>
          </a:p>
          <a:p>
            <a:pPr eaLnBrk="1" hangingPunct="1">
              <a:spcBef>
                <a:spcPct val="50000"/>
              </a:spcBef>
            </a:pPr>
            <a:r>
              <a:rPr lang="ja-JP" altLang="en-US" sz="1800" dirty="0">
                <a:latin typeface="メイリオ" panose="020B0604030504040204" pitchFamily="50" charset="-128"/>
                <a:ea typeface="メイリオ" panose="020B0604030504040204" pitchFamily="50" charset="-128"/>
              </a:rPr>
              <a:t>→近い星と遠い星の明るさをくらべる（実際の明るさ）</a:t>
            </a:r>
            <a:endParaRPr lang="en-US" altLang="ja-JP" sz="1800" dirty="0">
              <a:latin typeface="メイリオ" panose="020B0604030504040204" pitchFamily="50" charset="-128"/>
              <a:ea typeface="メイリオ" panose="020B0604030504040204" pitchFamily="50" charset="-128"/>
            </a:endParaRPr>
          </a:p>
        </p:txBody>
      </p:sp>
      <p:sp>
        <p:nvSpPr>
          <p:cNvPr id="3" name="星: 5 pt 2">
            <a:extLst>
              <a:ext uri="{FF2B5EF4-FFF2-40B4-BE49-F238E27FC236}">
                <a16:creationId xmlns:a16="http://schemas.microsoft.com/office/drawing/2014/main" id="{BE045480-BA1E-459D-97A8-1210AAB5DCA1}"/>
              </a:ext>
            </a:extLst>
          </p:cNvPr>
          <p:cNvSpPr/>
          <p:nvPr/>
        </p:nvSpPr>
        <p:spPr>
          <a:xfrm>
            <a:off x="2734796" y="3648654"/>
            <a:ext cx="540006" cy="447377"/>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a:extLst>
              <a:ext uri="{FF2B5EF4-FFF2-40B4-BE49-F238E27FC236}">
                <a16:creationId xmlns:a16="http://schemas.microsoft.com/office/drawing/2014/main" id="{B1541F58-FB8F-4CB7-841B-CB466A92C2D0}"/>
              </a:ext>
            </a:extLst>
          </p:cNvPr>
          <p:cNvPicPr>
            <a:picLocks noChangeAspect="1"/>
          </p:cNvPicPr>
          <p:nvPr/>
        </p:nvPicPr>
        <p:blipFill>
          <a:blip r:embed="rId4"/>
          <a:stretch>
            <a:fillRect/>
          </a:stretch>
        </p:blipFill>
        <p:spPr>
          <a:xfrm>
            <a:off x="2734796" y="4656786"/>
            <a:ext cx="510245" cy="421076"/>
          </a:xfrm>
          <a:prstGeom prst="rect">
            <a:avLst/>
          </a:prstGeom>
        </p:spPr>
      </p:pic>
      <p:pic>
        <p:nvPicPr>
          <p:cNvPr id="11" name="図 10">
            <a:extLst>
              <a:ext uri="{FF2B5EF4-FFF2-40B4-BE49-F238E27FC236}">
                <a16:creationId xmlns:a16="http://schemas.microsoft.com/office/drawing/2014/main" id="{29511810-04B7-4F36-B768-93321D14B7EA}"/>
              </a:ext>
            </a:extLst>
          </p:cNvPr>
          <p:cNvPicPr>
            <a:picLocks noChangeAspect="1"/>
          </p:cNvPicPr>
          <p:nvPr/>
        </p:nvPicPr>
        <p:blipFill>
          <a:blip r:embed="rId4"/>
          <a:stretch>
            <a:fillRect/>
          </a:stretch>
        </p:blipFill>
        <p:spPr>
          <a:xfrm>
            <a:off x="6595311" y="5370613"/>
            <a:ext cx="255123" cy="210538"/>
          </a:xfrm>
          <a:prstGeom prst="rect">
            <a:avLst/>
          </a:prstGeom>
        </p:spPr>
      </p:pic>
      <p:graphicFrame>
        <p:nvGraphicFramePr>
          <p:cNvPr id="9" name="表 15">
            <a:extLst>
              <a:ext uri="{FF2B5EF4-FFF2-40B4-BE49-F238E27FC236}">
                <a16:creationId xmlns:a16="http://schemas.microsoft.com/office/drawing/2014/main" id="{EA269D73-E026-401C-A555-609160443B28}"/>
              </a:ext>
            </a:extLst>
          </p:cNvPr>
          <p:cNvGraphicFramePr>
            <a:graphicFrameLocks noGrp="1"/>
          </p:cNvGraphicFramePr>
          <p:nvPr>
            <p:extLst>
              <p:ext uri="{D42A27DB-BD31-4B8C-83A1-F6EECF244321}">
                <p14:modId xmlns:p14="http://schemas.microsoft.com/office/powerpoint/2010/main" val="2055619856"/>
              </p:ext>
            </p:extLst>
          </p:nvPr>
        </p:nvGraphicFramePr>
        <p:xfrm>
          <a:off x="99255" y="2297711"/>
          <a:ext cx="6123078" cy="3560348"/>
        </p:xfrm>
        <a:graphic>
          <a:graphicData uri="http://schemas.openxmlformats.org/drawingml/2006/table">
            <a:tbl>
              <a:tblPr firstRow="1" bandRow="1">
                <a:tableStyleId>{5C22544A-7EE6-4342-B048-85BDC9FD1C3A}</a:tableStyleId>
              </a:tblPr>
              <a:tblGrid>
                <a:gridCol w="1837238">
                  <a:extLst>
                    <a:ext uri="{9D8B030D-6E8A-4147-A177-3AD203B41FA5}">
                      <a16:colId xmlns:a16="http://schemas.microsoft.com/office/drawing/2014/main" val="41318592"/>
                    </a:ext>
                  </a:extLst>
                </a:gridCol>
                <a:gridCol w="1224301">
                  <a:extLst>
                    <a:ext uri="{9D8B030D-6E8A-4147-A177-3AD203B41FA5}">
                      <a16:colId xmlns:a16="http://schemas.microsoft.com/office/drawing/2014/main" val="4248083235"/>
                    </a:ext>
                  </a:extLst>
                </a:gridCol>
                <a:gridCol w="1861211">
                  <a:extLst>
                    <a:ext uri="{9D8B030D-6E8A-4147-A177-3AD203B41FA5}">
                      <a16:colId xmlns:a16="http://schemas.microsoft.com/office/drawing/2014/main" val="3903638770"/>
                    </a:ext>
                  </a:extLst>
                </a:gridCol>
                <a:gridCol w="1200328">
                  <a:extLst>
                    <a:ext uri="{9D8B030D-6E8A-4147-A177-3AD203B41FA5}">
                      <a16:colId xmlns:a16="http://schemas.microsoft.com/office/drawing/2014/main" val="3468743622"/>
                    </a:ext>
                  </a:extLst>
                </a:gridCol>
              </a:tblGrid>
              <a:tr h="603788">
                <a:tc>
                  <a:txBody>
                    <a:bodyPr/>
                    <a:lstStyle/>
                    <a:p>
                      <a:pPr algn="ctr"/>
                      <a:endParaRPr kumimoji="1" lang="ja-JP" altLang="en-US" dirty="0">
                        <a:latin typeface="メイリオ" panose="020B0604030504040204" pitchFamily="50" charset="-128"/>
                        <a:ea typeface="メイリオ" panose="020B0604030504040204" pitchFamily="50" charset="-128"/>
                      </a:endParaRPr>
                    </a:p>
                  </a:txBody>
                  <a:tcPr/>
                </a:tc>
                <a:tc>
                  <a:txBody>
                    <a:bodyPr/>
                    <a:lstStyle/>
                    <a:p>
                      <a:pPr algn="ctr"/>
                      <a:r>
                        <a:rPr kumimoji="1" lang="ja-JP" altLang="en-US" dirty="0">
                          <a:solidFill>
                            <a:schemeClr val="tx1"/>
                          </a:solidFill>
                          <a:latin typeface="メイリオ" panose="020B0604030504040204" pitchFamily="50" charset="-128"/>
                          <a:ea typeface="メイリオ" panose="020B0604030504040204" pitchFamily="50" charset="-128"/>
                        </a:rPr>
                        <a:t>見かけの明るさ</a:t>
                      </a:r>
                    </a:p>
                  </a:txBody>
                  <a:tcPr/>
                </a:tc>
                <a:tc>
                  <a:txBody>
                    <a:bodyPr/>
                    <a:lstStyle/>
                    <a:p>
                      <a:pPr algn="ctr"/>
                      <a:r>
                        <a:rPr kumimoji="1" lang="ja-JP" altLang="en-US" dirty="0">
                          <a:solidFill>
                            <a:schemeClr val="tx1"/>
                          </a:solidFill>
                          <a:latin typeface="メイリオ" panose="020B0604030504040204" pitchFamily="50" charset="-128"/>
                          <a:ea typeface="メイリオ" panose="020B0604030504040204" pitchFamily="50" charset="-128"/>
                        </a:rPr>
                        <a:t>距離</a:t>
                      </a:r>
                    </a:p>
                  </a:txBody>
                  <a:tcPr/>
                </a:tc>
                <a:tc>
                  <a:txBody>
                    <a:bodyPr/>
                    <a:lstStyle/>
                    <a:p>
                      <a:pPr algn="ctr"/>
                      <a:r>
                        <a:rPr kumimoji="1" lang="ja-JP" altLang="en-US" dirty="0">
                          <a:solidFill>
                            <a:schemeClr val="tx1"/>
                          </a:solidFill>
                          <a:latin typeface="メイリオ" panose="020B0604030504040204" pitchFamily="50" charset="-128"/>
                          <a:ea typeface="メイリオ" panose="020B0604030504040204" pitchFamily="50" charset="-128"/>
                        </a:rPr>
                        <a:t>実際の明るさ</a:t>
                      </a:r>
                    </a:p>
                  </a:txBody>
                  <a:tcPr/>
                </a:tc>
                <a:extLst>
                  <a:ext uri="{0D108BD9-81ED-4DB2-BD59-A6C34878D82A}">
                    <a16:rowId xmlns:a16="http://schemas.microsoft.com/office/drawing/2014/main" val="3766493682"/>
                  </a:ext>
                </a:extLst>
              </a:tr>
              <a:tr h="603788">
                <a:tc>
                  <a:txBody>
                    <a:bodyPr/>
                    <a:lstStyle/>
                    <a:p>
                      <a:pPr algn="ctr"/>
                      <a:r>
                        <a:rPr kumimoji="1" lang="ja-JP" altLang="en-US" b="1" dirty="0">
                          <a:solidFill>
                            <a:schemeClr val="tx1"/>
                          </a:solidFill>
                          <a:latin typeface="メイリオ" panose="020B0604030504040204" pitchFamily="50" charset="-128"/>
                          <a:ea typeface="メイリオ" panose="020B0604030504040204" pitchFamily="50" charset="-128"/>
                        </a:rPr>
                        <a:t>太陽</a:t>
                      </a:r>
                    </a:p>
                  </a:txBody>
                  <a:tcPr>
                    <a:solidFill>
                      <a:schemeClr val="bg1">
                        <a:lumMod val="85000"/>
                      </a:schemeClr>
                    </a:solidFill>
                  </a:tcPr>
                </a:tc>
                <a:tc>
                  <a:txBody>
                    <a:bodyPr/>
                    <a:lstStyle/>
                    <a:p>
                      <a:pPr algn="ctr"/>
                      <a:r>
                        <a:rPr kumimoji="1" lang="ja-JP" altLang="en-US" dirty="0">
                          <a:latin typeface="メイリオ" panose="020B0604030504040204" pitchFamily="50" charset="-128"/>
                          <a:ea typeface="メイリオ" panose="020B0604030504040204" pitchFamily="50" charset="-128"/>
                        </a:rPr>
                        <a:t>ー２４</a:t>
                      </a:r>
                      <a:r>
                        <a:rPr kumimoji="1" lang="ja-JP" altLang="en-US" sz="1200" dirty="0">
                          <a:latin typeface="メイリオ" panose="020B0604030504040204" pitchFamily="50" charset="-128"/>
                          <a:ea typeface="メイリオ" panose="020B0604030504040204" pitchFamily="50" charset="-128"/>
                        </a:rPr>
                        <a:t>等星</a:t>
                      </a:r>
                    </a:p>
                  </a:txBody>
                  <a:tcPr/>
                </a:tc>
                <a:tc>
                  <a:txBody>
                    <a:bodyPr/>
                    <a:lstStyle/>
                    <a:p>
                      <a:pPr algn="ctr"/>
                      <a:r>
                        <a:rPr kumimoji="1" lang="ja-JP" altLang="en-US" sz="1600" dirty="0">
                          <a:latin typeface="メイリオ" panose="020B0604030504040204" pitchFamily="50" charset="-128"/>
                          <a:ea typeface="メイリオ" panose="020B0604030504040204" pitchFamily="50" charset="-128"/>
                        </a:rPr>
                        <a:t>０．００００１５</a:t>
                      </a:r>
                      <a:r>
                        <a:rPr kumimoji="1" lang="ja-JP" altLang="en-US" sz="1200" dirty="0">
                          <a:latin typeface="メイリオ" panose="020B0604030504040204" pitchFamily="50" charset="-128"/>
                          <a:ea typeface="メイリオ" panose="020B0604030504040204" pitchFamily="50" charset="-128"/>
                        </a:rPr>
                        <a:t>光年</a:t>
                      </a:r>
                    </a:p>
                  </a:txBody>
                  <a:tcPr/>
                </a:tc>
                <a:tc>
                  <a:txBody>
                    <a:bodyPr/>
                    <a:lstStyle/>
                    <a:p>
                      <a:pPr algn="ctr"/>
                      <a:r>
                        <a:rPr kumimoji="1" lang="en-US" altLang="ja-JP" dirty="0">
                          <a:latin typeface="メイリオ" panose="020B0604030504040204" pitchFamily="50" charset="-128"/>
                          <a:ea typeface="メイリオ" panose="020B0604030504040204" pitchFamily="50" charset="-128"/>
                        </a:rPr>
                        <a:t>4.8</a:t>
                      </a:r>
                      <a:r>
                        <a:rPr kumimoji="1" lang="ja-JP" altLang="en-US" sz="1200" dirty="0">
                          <a:latin typeface="メイリオ" panose="020B0604030504040204" pitchFamily="50" charset="-128"/>
                          <a:ea typeface="メイリオ" panose="020B0604030504040204" pitchFamily="50" charset="-128"/>
                        </a:rPr>
                        <a:t>等星</a:t>
                      </a:r>
                    </a:p>
                  </a:txBody>
                  <a:tcPr/>
                </a:tc>
                <a:extLst>
                  <a:ext uri="{0D108BD9-81ED-4DB2-BD59-A6C34878D82A}">
                    <a16:rowId xmlns:a16="http://schemas.microsoft.com/office/drawing/2014/main" val="3310552787"/>
                  </a:ext>
                </a:extLst>
              </a:tr>
              <a:tr h="546284">
                <a:tc>
                  <a:txBody>
                    <a:bodyPr/>
                    <a:lstStyle/>
                    <a:p>
                      <a:pPr algn="ctr"/>
                      <a:r>
                        <a:rPr kumimoji="1" lang="ja-JP" altLang="en-US" b="1" dirty="0">
                          <a:solidFill>
                            <a:schemeClr val="tx1"/>
                          </a:solidFill>
                          <a:latin typeface="メイリオ" panose="020B0604030504040204" pitchFamily="50" charset="-128"/>
                          <a:ea typeface="メイリオ" panose="020B0604030504040204" pitchFamily="50" charset="-128"/>
                        </a:rPr>
                        <a:t>ベガ</a:t>
                      </a:r>
                      <a:r>
                        <a:rPr kumimoji="1" lang="ja-JP" altLang="en-US" sz="1400" b="1" dirty="0">
                          <a:solidFill>
                            <a:schemeClr val="tx1"/>
                          </a:solidFill>
                          <a:latin typeface="メイリオ" panose="020B0604030504040204" pitchFamily="50" charset="-128"/>
                          <a:ea typeface="メイリオ" panose="020B0604030504040204" pitchFamily="50" charset="-128"/>
                        </a:rPr>
                        <a:t>（こと座　おりひめ星）</a:t>
                      </a:r>
                    </a:p>
                  </a:txBody>
                  <a:tcPr>
                    <a:solidFill>
                      <a:schemeClr val="bg1">
                        <a:lumMod val="85000"/>
                      </a:schemeClr>
                    </a:solidFill>
                  </a:tcPr>
                </a:tc>
                <a:tc>
                  <a:txBody>
                    <a:bodyPr/>
                    <a:lstStyle/>
                    <a:p>
                      <a:pPr algn="ctr"/>
                      <a:r>
                        <a:rPr kumimoji="1" lang="ja-JP" altLang="en-US" dirty="0">
                          <a:latin typeface="メイリオ" panose="020B0604030504040204" pitchFamily="50" charset="-128"/>
                          <a:ea typeface="メイリオ" panose="020B0604030504040204" pitchFamily="50" charset="-128"/>
                        </a:rPr>
                        <a:t>０</a:t>
                      </a:r>
                      <a:r>
                        <a:rPr kumimoji="1" lang="ja-JP" altLang="en-US" sz="1200" dirty="0">
                          <a:latin typeface="メイリオ" panose="020B0604030504040204" pitchFamily="50" charset="-128"/>
                          <a:ea typeface="メイリオ" panose="020B0604030504040204" pitchFamily="50" charset="-128"/>
                        </a:rPr>
                        <a:t>等星</a:t>
                      </a:r>
                    </a:p>
                  </a:txBody>
                  <a:tcPr/>
                </a:tc>
                <a:tc>
                  <a:txBody>
                    <a:bodyPr/>
                    <a:lstStyle/>
                    <a:p>
                      <a:pPr algn="ctr"/>
                      <a:r>
                        <a:rPr kumimoji="1" lang="en-US" altLang="ja-JP" dirty="0">
                          <a:latin typeface="メイリオ" panose="020B0604030504040204" pitchFamily="50" charset="-128"/>
                          <a:ea typeface="メイリオ" panose="020B0604030504040204" pitchFamily="50" charset="-128"/>
                        </a:rPr>
                        <a:t>25</a:t>
                      </a:r>
                      <a:r>
                        <a:rPr kumimoji="1" lang="ja-JP" altLang="en-US" sz="1200" dirty="0">
                          <a:latin typeface="メイリオ" panose="020B0604030504040204" pitchFamily="50" charset="-128"/>
                          <a:ea typeface="メイリオ" panose="020B0604030504040204" pitchFamily="50" charset="-128"/>
                        </a:rPr>
                        <a:t>光年</a:t>
                      </a:r>
                    </a:p>
                  </a:txBody>
                  <a:tcPr/>
                </a:tc>
                <a:tc>
                  <a:txBody>
                    <a:bodyPr/>
                    <a:lstStyle/>
                    <a:p>
                      <a:pPr algn="ctr"/>
                      <a:r>
                        <a:rPr kumimoji="1" lang="en-US" altLang="ja-JP" dirty="0">
                          <a:latin typeface="メイリオ" panose="020B0604030504040204" pitchFamily="50" charset="-128"/>
                          <a:ea typeface="メイリオ" panose="020B0604030504040204" pitchFamily="50" charset="-128"/>
                        </a:rPr>
                        <a:t>0.6</a:t>
                      </a:r>
                      <a:r>
                        <a:rPr kumimoji="1" lang="ja-JP" altLang="en-US" sz="1200" dirty="0">
                          <a:latin typeface="メイリオ" panose="020B0604030504040204" pitchFamily="50" charset="-128"/>
                          <a:ea typeface="メイリオ" panose="020B0604030504040204" pitchFamily="50" charset="-128"/>
                        </a:rPr>
                        <a:t>等星</a:t>
                      </a:r>
                    </a:p>
                  </a:txBody>
                  <a:tcPr/>
                </a:tc>
                <a:extLst>
                  <a:ext uri="{0D108BD9-81ED-4DB2-BD59-A6C34878D82A}">
                    <a16:rowId xmlns:a16="http://schemas.microsoft.com/office/drawing/2014/main" val="2736463629"/>
                  </a:ext>
                </a:extLst>
              </a:tr>
              <a:tr h="546284">
                <a:tc>
                  <a:txBody>
                    <a:bodyPr/>
                    <a:lstStyle/>
                    <a:p>
                      <a:pPr algn="ctr"/>
                      <a:r>
                        <a:rPr kumimoji="1" lang="ja-JP" altLang="en-US" b="1" dirty="0">
                          <a:solidFill>
                            <a:schemeClr val="tx1"/>
                          </a:solidFill>
                          <a:latin typeface="メイリオ" panose="020B0604030504040204" pitchFamily="50" charset="-128"/>
                          <a:ea typeface="メイリオ" panose="020B0604030504040204" pitchFamily="50" charset="-128"/>
                        </a:rPr>
                        <a:t>アルタイル</a:t>
                      </a:r>
                      <a:r>
                        <a:rPr kumimoji="1" lang="ja-JP" altLang="en-US" sz="1400" b="1" dirty="0">
                          <a:solidFill>
                            <a:schemeClr val="tx1"/>
                          </a:solidFill>
                          <a:latin typeface="メイリオ" panose="020B0604030504040204" pitchFamily="50" charset="-128"/>
                          <a:ea typeface="メイリオ" panose="020B0604030504040204" pitchFamily="50" charset="-128"/>
                        </a:rPr>
                        <a:t>（わし座　ひこ星）</a:t>
                      </a:r>
                    </a:p>
                  </a:txBody>
                  <a:tcPr>
                    <a:solidFill>
                      <a:schemeClr val="bg1">
                        <a:lumMod val="85000"/>
                      </a:schemeClr>
                    </a:solidFill>
                  </a:tcPr>
                </a:tc>
                <a:tc>
                  <a:txBody>
                    <a:bodyPr/>
                    <a:lstStyle/>
                    <a:p>
                      <a:pPr algn="ctr"/>
                      <a:r>
                        <a:rPr kumimoji="1" lang="ja-JP" altLang="en-US" dirty="0">
                          <a:latin typeface="メイリオ" panose="020B0604030504040204" pitchFamily="50" charset="-128"/>
                          <a:ea typeface="メイリオ" panose="020B0604030504040204" pitchFamily="50" charset="-128"/>
                        </a:rPr>
                        <a:t>１</a:t>
                      </a:r>
                      <a:r>
                        <a:rPr kumimoji="1" lang="ja-JP" altLang="en-US" sz="1200" dirty="0">
                          <a:latin typeface="メイリオ" panose="020B0604030504040204" pitchFamily="50" charset="-128"/>
                          <a:ea typeface="メイリオ" panose="020B0604030504040204" pitchFamily="50" charset="-128"/>
                        </a:rPr>
                        <a:t>等星</a:t>
                      </a:r>
                    </a:p>
                  </a:txBody>
                  <a:tcPr/>
                </a:tc>
                <a:tc>
                  <a:txBody>
                    <a:bodyPr/>
                    <a:lstStyle/>
                    <a:p>
                      <a:pPr algn="ctr"/>
                      <a:r>
                        <a:rPr kumimoji="1" lang="en-US" altLang="ja-JP" dirty="0">
                          <a:latin typeface="メイリオ" panose="020B0604030504040204" pitchFamily="50" charset="-128"/>
                          <a:ea typeface="メイリオ" panose="020B0604030504040204" pitchFamily="50" charset="-128"/>
                        </a:rPr>
                        <a:t>17</a:t>
                      </a:r>
                      <a:r>
                        <a:rPr kumimoji="1" lang="ja-JP" altLang="en-US" sz="1200" dirty="0">
                          <a:latin typeface="メイリオ" panose="020B0604030504040204" pitchFamily="50" charset="-128"/>
                          <a:ea typeface="メイリオ" panose="020B0604030504040204" pitchFamily="50" charset="-128"/>
                        </a:rPr>
                        <a:t>光年</a:t>
                      </a:r>
                    </a:p>
                  </a:txBody>
                  <a:tcPr/>
                </a:tc>
                <a:tc>
                  <a:txBody>
                    <a:bodyPr/>
                    <a:lstStyle/>
                    <a:p>
                      <a:pPr algn="ctr"/>
                      <a:r>
                        <a:rPr kumimoji="1" lang="en-US" altLang="ja-JP" dirty="0">
                          <a:latin typeface="メイリオ" panose="020B0604030504040204" pitchFamily="50" charset="-128"/>
                          <a:ea typeface="メイリオ" panose="020B0604030504040204" pitchFamily="50" charset="-128"/>
                        </a:rPr>
                        <a:t>2.2</a:t>
                      </a:r>
                      <a:r>
                        <a:rPr kumimoji="1" lang="ja-JP" altLang="en-US" sz="1200" dirty="0">
                          <a:latin typeface="メイリオ" panose="020B0604030504040204" pitchFamily="50" charset="-128"/>
                          <a:ea typeface="メイリオ" panose="020B0604030504040204" pitchFamily="50" charset="-128"/>
                        </a:rPr>
                        <a:t>等星</a:t>
                      </a:r>
                    </a:p>
                  </a:txBody>
                  <a:tcPr/>
                </a:tc>
                <a:extLst>
                  <a:ext uri="{0D108BD9-81ED-4DB2-BD59-A6C34878D82A}">
                    <a16:rowId xmlns:a16="http://schemas.microsoft.com/office/drawing/2014/main" val="708527487"/>
                  </a:ext>
                </a:extLst>
              </a:tr>
              <a:tr h="546284">
                <a:tc>
                  <a:txBody>
                    <a:bodyPr/>
                    <a:lstStyle/>
                    <a:p>
                      <a:pPr algn="ctr"/>
                      <a:r>
                        <a:rPr kumimoji="1" lang="ja-JP" altLang="en-US" b="1" dirty="0">
                          <a:solidFill>
                            <a:schemeClr val="tx1"/>
                          </a:solidFill>
                          <a:latin typeface="メイリオ" panose="020B0604030504040204" pitchFamily="50" charset="-128"/>
                          <a:ea typeface="メイリオ" panose="020B0604030504040204" pitchFamily="50" charset="-128"/>
                        </a:rPr>
                        <a:t>ペテルギウス</a:t>
                      </a:r>
                      <a:r>
                        <a:rPr kumimoji="1" lang="ja-JP" altLang="en-US" sz="1400" b="1" dirty="0">
                          <a:solidFill>
                            <a:schemeClr val="tx1"/>
                          </a:solidFill>
                          <a:latin typeface="メイリオ" panose="020B0604030504040204" pitchFamily="50" charset="-128"/>
                          <a:ea typeface="メイリオ" panose="020B0604030504040204" pitchFamily="50" charset="-128"/>
                        </a:rPr>
                        <a:t>（オリオン座　　）</a:t>
                      </a:r>
                    </a:p>
                  </a:txBody>
                  <a:tcPr>
                    <a:solidFill>
                      <a:schemeClr val="bg1">
                        <a:lumMod val="85000"/>
                      </a:schemeClr>
                    </a:solidFill>
                  </a:tcPr>
                </a:tc>
                <a:tc>
                  <a:txBody>
                    <a:bodyPr/>
                    <a:lstStyle/>
                    <a:p>
                      <a:pPr algn="ctr"/>
                      <a:r>
                        <a:rPr kumimoji="1" lang="ja-JP" altLang="en-US" dirty="0">
                          <a:latin typeface="メイリオ" panose="020B0604030504040204" pitchFamily="50" charset="-128"/>
                          <a:ea typeface="メイリオ" panose="020B0604030504040204" pitchFamily="50" charset="-128"/>
                        </a:rPr>
                        <a:t>０</a:t>
                      </a:r>
                      <a:r>
                        <a:rPr kumimoji="1" lang="ja-JP" altLang="en-US" sz="1200" dirty="0">
                          <a:latin typeface="メイリオ" panose="020B0604030504040204" pitchFamily="50" charset="-128"/>
                          <a:ea typeface="メイリオ" panose="020B0604030504040204" pitchFamily="50" charset="-128"/>
                        </a:rPr>
                        <a:t>等星</a:t>
                      </a:r>
                    </a:p>
                  </a:txBody>
                  <a:tcPr/>
                </a:tc>
                <a:tc>
                  <a:txBody>
                    <a:bodyPr/>
                    <a:lstStyle/>
                    <a:p>
                      <a:pPr algn="ctr"/>
                      <a:r>
                        <a:rPr kumimoji="1" lang="en-US" altLang="ja-JP" dirty="0">
                          <a:latin typeface="メイリオ" panose="020B0604030504040204" pitchFamily="50" charset="-128"/>
                          <a:ea typeface="メイリオ" panose="020B0604030504040204" pitchFamily="50" charset="-128"/>
                        </a:rPr>
                        <a:t>50</a:t>
                      </a:r>
                      <a:r>
                        <a:rPr kumimoji="1" lang="ja-JP" altLang="en-US" sz="1200" dirty="0">
                          <a:latin typeface="メイリオ" panose="020B0604030504040204" pitchFamily="50" charset="-128"/>
                          <a:ea typeface="メイリオ" panose="020B0604030504040204" pitchFamily="50" charset="-128"/>
                        </a:rPr>
                        <a:t>光年</a:t>
                      </a:r>
                    </a:p>
                  </a:txBody>
                  <a:tcPr/>
                </a:tc>
                <a:tc>
                  <a:txBody>
                    <a:bodyPr/>
                    <a:lstStyle/>
                    <a:p>
                      <a:pPr algn="ctr"/>
                      <a:r>
                        <a:rPr kumimoji="1" lang="ja-JP" altLang="en-US" dirty="0">
                          <a:latin typeface="メイリオ" panose="020B0604030504040204" pitchFamily="50" charset="-128"/>
                          <a:ea typeface="メイリオ" panose="020B0604030504040204" pitchFamily="50" charset="-128"/>
                        </a:rPr>
                        <a:t>－</a:t>
                      </a:r>
                      <a:r>
                        <a:rPr kumimoji="1" lang="en-US" altLang="ja-JP" dirty="0">
                          <a:latin typeface="メイリオ" panose="020B0604030504040204" pitchFamily="50" charset="-128"/>
                          <a:ea typeface="メイリオ" panose="020B0604030504040204" pitchFamily="50" charset="-128"/>
                        </a:rPr>
                        <a:t>5.5</a:t>
                      </a:r>
                      <a:r>
                        <a:rPr kumimoji="1" lang="ja-JP" altLang="en-US" sz="1200" dirty="0">
                          <a:latin typeface="メイリオ" panose="020B0604030504040204" pitchFamily="50" charset="-128"/>
                          <a:ea typeface="メイリオ" panose="020B0604030504040204" pitchFamily="50" charset="-128"/>
                        </a:rPr>
                        <a:t>等星</a:t>
                      </a:r>
                    </a:p>
                  </a:txBody>
                  <a:tcPr/>
                </a:tc>
                <a:extLst>
                  <a:ext uri="{0D108BD9-81ED-4DB2-BD59-A6C34878D82A}">
                    <a16:rowId xmlns:a16="http://schemas.microsoft.com/office/drawing/2014/main" val="2549738125"/>
                  </a:ext>
                </a:extLst>
              </a:tr>
              <a:tr h="5462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dirty="0">
                          <a:solidFill>
                            <a:schemeClr val="tx1"/>
                          </a:solidFill>
                          <a:latin typeface="メイリオ" panose="020B0604030504040204" pitchFamily="50" charset="-128"/>
                          <a:ea typeface="メイリオ" panose="020B0604030504040204" pitchFamily="50" charset="-128"/>
                        </a:rPr>
                        <a:t>北極星</a:t>
                      </a:r>
                      <a:r>
                        <a:rPr kumimoji="1" lang="ja-JP" altLang="en-US" sz="1400" b="1" dirty="0">
                          <a:solidFill>
                            <a:schemeClr val="tx1"/>
                          </a:solidFill>
                          <a:latin typeface="メイリオ" panose="020B0604030504040204" pitchFamily="50" charset="-128"/>
                          <a:ea typeface="メイリオ" panose="020B0604030504040204" pitchFamily="50" charset="-128"/>
                        </a:rPr>
                        <a:t>（こいぬ座　　）</a:t>
                      </a:r>
                    </a:p>
                  </a:txBody>
                  <a:tcPr>
                    <a:solidFill>
                      <a:schemeClr val="bg1">
                        <a:lumMod val="85000"/>
                      </a:schemeClr>
                    </a:solidFill>
                  </a:tcPr>
                </a:tc>
                <a:tc>
                  <a:txBody>
                    <a:bodyPr/>
                    <a:lstStyle/>
                    <a:p>
                      <a:pPr algn="ctr"/>
                      <a:r>
                        <a:rPr kumimoji="1" lang="ja-JP" altLang="en-US" dirty="0">
                          <a:latin typeface="メイリオ" panose="020B0604030504040204" pitchFamily="50" charset="-128"/>
                          <a:ea typeface="メイリオ" panose="020B0604030504040204" pitchFamily="50" charset="-128"/>
                        </a:rPr>
                        <a:t>２</a:t>
                      </a:r>
                      <a:r>
                        <a:rPr kumimoji="1" lang="ja-JP" altLang="en-US" sz="1200" dirty="0">
                          <a:latin typeface="メイリオ" panose="020B0604030504040204" pitchFamily="50" charset="-128"/>
                          <a:ea typeface="メイリオ" panose="020B0604030504040204" pitchFamily="50" charset="-128"/>
                        </a:rPr>
                        <a:t>等星</a:t>
                      </a:r>
                    </a:p>
                  </a:txBody>
                  <a:tcPr/>
                </a:tc>
                <a:tc>
                  <a:txBody>
                    <a:bodyPr/>
                    <a:lstStyle/>
                    <a:p>
                      <a:pPr algn="ctr"/>
                      <a:r>
                        <a:rPr kumimoji="1" lang="en-US" altLang="ja-JP" dirty="0">
                          <a:latin typeface="メイリオ" panose="020B0604030504040204" pitchFamily="50" charset="-128"/>
                          <a:ea typeface="メイリオ" panose="020B0604030504040204" pitchFamily="50" charset="-128"/>
                        </a:rPr>
                        <a:t>430</a:t>
                      </a:r>
                      <a:r>
                        <a:rPr kumimoji="1" lang="ja-JP" altLang="en-US" sz="1200" dirty="0">
                          <a:latin typeface="メイリオ" panose="020B0604030504040204" pitchFamily="50" charset="-128"/>
                          <a:ea typeface="メイリオ" panose="020B0604030504040204" pitchFamily="50" charset="-128"/>
                        </a:rPr>
                        <a:t>光年</a:t>
                      </a:r>
                    </a:p>
                  </a:txBody>
                  <a:tcPr/>
                </a:tc>
                <a:tc>
                  <a:txBody>
                    <a:bodyPr/>
                    <a:lstStyle/>
                    <a:p>
                      <a:pPr algn="ctr"/>
                      <a:r>
                        <a:rPr kumimoji="1" lang="ja-JP" altLang="en-US" dirty="0">
                          <a:latin typeface="メイリオ" panose="020B0604030504040204" pitchFamily="50" charset="-128"/>
                          <a:ea typeface="メイリオ" panose="020B0604030504040204" pitchFamily="50" charset="-128"/>
                        </a:rPr>
                        <a:t>－</a:t>
                      </a:r>
                      <a:r>
                        <a:rPr kumimoji="1" lang="en-US" altLang="ja-JP" dirty="0">
                          <a:latin typeface="メイリオ" panose="020B0604030504040204" pitchFamily="50" charset="-128"/>
                          <a:ea typeface="メイリオ" panose="020B0604030504040204" pitchFamily="50" charset="-128"/>
                        </a:rPr>
                        <a:t>3.6</a:t>
                      </a:r>
                      <a:r>
                        <a:rPr kumimoji="1" lang="ja-JP" altLang="en-US" sz="1200" dirty="0">
                          <a:latin typeface="メイリオ" panose="020B0604030504040204" pitchFamily="50" charset="-128"/>
                          <a:ea typeface="メイリオ" panose="020B0604030504040204" pitchFamily="50" charset="-128"/>
                        </a:rPr>
                        <a:t>等星</a:t>
                      </a:r>
                    </a:p>
                  </a:txBody>
                  <a:tcPr/>
                </a:tc>
                <a:extLst>
                  <a:ext uri="{0D108BD9-81ED-4DB2-BD59-A6C34878D82A}">
                    <a16:rowId xmlns:a16="http://schemas.microsoft.com/office/drawing/2014/main" val="2132250139"/>
                  </a:ext>
                </a:extLst>
              </a:tr>
            </a:tbl>
          </a:graphicData>
        </a:graphic>
      </p:graphicFrame>
      <p:sp>
        <p:nvSpPr>
          <p:cNvPr id="18" name="楕円 17">
            <a:extLst>
              <a:ext uri="{FF2B5EF4-FFF2-40B4-BE49-F238E27FC236}">
                <a16:creationId xmlns:a16="http://schemas.microsoft.com/office/drawing/2014/main" id="{1E5C5841-50CF-425B-AA73-F8118DBDC365}"/>
              </a:ext>
            </a:extLst>
          </p:cNvPr>
          <p:cNvSpPr/>
          <p:nvPr/>
        </p:nvSpPr>
        <p:spPr>
          <a:xfrm>
            <a:off x="6419161" y="2798203"/>
            <a:ext cx="667191" cy="6307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 18">
            <a:extLst>
              <a:ext uri="{FF2B5EF4-FFF2-40B4-BE49-F238E27FC236}">
                <a16:creationId xmlns:a16="http://schemas.microsoft.com/office/drawing/2014/main" id="{EE890234-7863-443A-8569-B3955655E3E2}"/>
              </a:ext>
            </a:extLst>
          </p:cNvPr>
          <p:cNvPicPr>
            <a:picLocks noChangeAspect="1"/>
          </p:cNvPicPr>
          <p:nvPr/>
        </p:nvPicPr>
        <p:blipFill>
          <a:blip r:embed="rId4"/>
          <a:stretch>
            <a:fillRect/>
          </a:stretch>
        </p:blipFill>
        <p:spPr>
          <a:xfrm>
            <a:off x="6523899" y="3683344"/>
            <a:ext cx="397949" cy="328404"/>
          </a:xfrm>
          <a:prstGeom prst="rect">
            <a:avLst/>
          </a:prstGeom>
        </p:spPr>
      </p:pic>
      <p:pic>
        <p:nvPicPr>
          <p:cNvPr id="20" name="図 19">
            <a:extLst>
              <a:ext uri="{FF2B5EF4-FFF2-40B4-BE49-F238E27FC236}">
                <a16:creationId xmlns:a16="http://schemas.microsoft.com/office/drawing/2014/main" id="{8B6AE30D-F849-4B04-8D20-601B71026CBC}"/>
              </a:ext>
            </a:extLst>
          </p:cNvPr>
          <p:cNvPicPr>
            <a:picLocks noChangeAspect="1"/>
          </p:cNvPicPr>
          <p:nvPr/>
        </p:nvPicPr>
        <p:blipFill>
          <a:blip r:embed="rId4"/>
          <a:stretch>
            <a:fillRect/>
          </a:stretch>
        </p:blipFill>
        <p:spPr>
          <a:xfrm>
            <a:off x="7829423" y="3679183"/>
            <a:ext cx="397949" cy="328404"/>
          </a:xfrm>
          <a:prstGeom prst="rect">
            <a:avLst/>
          </a:prstGeom>
        </p:spPr>
      </p:pic>
      <p:pic>
        <p:nvPicPr>
          <p:cNvPr id="23" name="図 22">
            <a:extLst>
              <a:ext uri="{FF2B5EF4-FFF2-40B4-BE49-F238E27FC236}">
                <a16:creationId xmlns:a16="http://schemas.microsoft.com/office/drawing/2014/main" id="{616A640A-6597-4343-A4EE-4F99A3EBFFC8}"/>
              </a:ext>
            </a:extLst>
          </p:cNvPr>
          <p:cNvPicPr>
            <a:picLocks noChangeAspect="1"/>
          </p:cNvPicPr>
          <p:nvPr/>
        </p:nvPicPr>
        <p:blipFill>
          <a:blip r:embed="rId4"/>
          <a:stretch>
            <a:fillRect/>
          </a:stretch>
        </p:blipFill>
        <p:spPr>
          <a:xfrm>
            <a:off x="6523899" y="4152159"/>
            <a:ext cx="397949" cy="328404"/>
          </a:xfrm>
          <a:prstGeom prst="rect">
            <a:avLst/>
          </a:prstGeom>
        </p:spPr>
      </p:pic>
      <p:sp>
        <p:nvSpPr>
          <p:cNvPr id="26" name="星: 5 pt 25">
            <a:extLst>
              <a:ext uri="{FF2B5EF4-FFF2-40B4-BE49-F238E27FC236}">
                <a16:creationId xmlns:a16="http://schemas.microsoft.com/office/drawing/2014/main" id="{CC07BF4A-8DCC-427E-8BCA-50353D77F708}"/>
              </a:ext>
            </a:extLst>
          </p:cNvPr>
          <p:cNvSpPr/>
          <p:nvPr/>
        </p:nvSpPr>
        <p:spPr>
          <a:xfrm>
            <a:off x="6561808" y="4761386"/>
            <a:ext cx="370654" cy="328404"/>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楕円 26">
            <a:extLst>
              <a:ext uri="{FF2B5EF4-FFF2-40B4-BE49-F238E27FC236}">
                <a16:creationId xmlns:a16="http://schemas.microsoft.com/office/drawing/2014/main" id="{2AE8903A-08C0-4935-BC67-4FC6EB388E14}"/>
              </a:ext>
            </a:extLst>
          </p:cNvPr>
          <p:cNvSpPr/>
          <p:nvPr/>
        </p:nvSpPr>
        <p:spPr>
          <a:xfrm>
            <a:off x="7934435" y="3047144"/>
            <a:ext cx="134621" cy="171932"/>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 name="図 27">
            <a:extLst>
              <a:ext uri="{FF2B5EF4-FFF2-40B4-BE49-F238E27FC236}">
                <a16:creationId xmlns:a16="http://schemas.microsoft.com/office/drawing/2014/main" id="{2488DA10-4885-4292-83FF-64A09412E98A}"/>
              </a:ext>
            </a:extLst>
          </p:cNvPr>
          <p:cNvPicPr>
            <a:picLocks noChangeAspect="1"/>
          </p:cNvPicPr>
          <p:nvPr/>
        </p:nvPicPr>
        <p:blipFill>
          <a:blip r:embed="rId4"/>
          <a:stretch>
            <a:fillRect/>
          </a:stretch>
        </p:blipFill>
        <p:spPr>
          <a:xfrm>
            <a:off x="7868601" y="4212677"/>
            <a:ext cx="266286" cy="219750"/>
          </a:xfrm>
          <a:prstGeom prst="rect">
            <a:avLst/>
          </a:prstGeom>
        </p:spPr>
      </p:pic>
      <p:sp>
        <p:nvSpPr>
          <p:cNvPr id="29" name="星: 5 pt 28">
            <a:extLst>
              <a:ext uri="{FF2B5EF4-FFF2-40B4-BE49-F238E27FC236}">
                <a16:creationId xmlns:a16="http://schemas.microsoft.com/office/drawing/2014/main" id="{DAE19070-1ADF-445B-8E5C-6594424BBFB8}"/>
              </a:ext>
            </a:extLst>
          </p:cNvPr>
          <p:cNvSpPr/>
          <p:nvPr/>
        </p:nvSpPr>
        <p:spPr>
          <a:xfrm>
            <a:off x="7662355" y="4556052"/>
            <a:ext cx="678782" cy="645006"/>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0" name="図 29">
            <a:extLst>
              <a:ext uri="{FF2B5EF4-FFF2-40B4-BE49-F238E27FC236}">
                <a16:creationId xmlns:a16="http://schemas.microsoft.com/office/drawing/2014/main" id="{9262F836-31A5-4275-950B-E5A1C9F76175}"/>
              </a:ext>
            </a:extLst>
          </p:cNvPr>
          <p:cNvPicPr>
            <a:picLocks noChangeAspect="1"/>
          </p:cNvPicPr>
          <p:nvPr/>
        </p:nvPicPr>
        <p:blipFill>
          <a:blip r:embed="rId4"/>
          <a:stretch>
            <a:fillRect/>
          </a:stretch>
        </p:blipFill>
        <p:spPr>
          <a:xfrm>
            <a:off x="7723462" y="5187938"/>
            <a:ext cx="609869" cy="503289"/>
          </a:xfrm>
          <a:prstGeom prst="rect">
            <a:avLst/>
          </a:prstGeom>
        </p:spPr>
      </p:pic>
      <p:sp>
        <p:nvSpPr>
          <p:cNvPr id="31" name="矢印: 右 30">
            <a:extLst>
              <a:ext uri="{FF2B5EF4-FFF2-40B4-BE49-F238E27FC236}">
                <a16:creationId xmlns:a16="http://schemas.microsoft.com/office/drawing/2014/main" id="{6F9711FF-E19B-4F1C-969F-8777C6BA1B74}"/>
              </a:ext>
            </a:extLst>
          </p:cNvPr>
          <p:cNvSpPr/>
          <p:nvPr/>
        </p:nvSpPr>
        <p:spPr>
          <a:xfrm>
            <a:off x="7275324" y="3067541"/>
            <a:ext cx="374464" cy="198784"/>
          </a:xfrm>
          <a:prstGeom prst="rightArrow">
            <a:avLst/>
          </a:prstGeom>
          <a:solidFill>
            <a:schemeClr val="bg2">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矢印: 右 31">
            <a:extLst>
              <a:ext uri="{FF2B5EF4-FFF2-40B4-BE49-F238E27FC236}">
                <a16:creationId xmlns:a16="http://schemas.microsoft.com/office/drawing/2014/main" id="{9D64722A-94BC-4D9C-865F-B782F2DFADA4}"/>
              </a:ext>
            </a:extLst>
          </p:cNvPr>
          <p:cNvSpPr/>
          <p:nvPr/>
        </p:nvSpPr>
        <p:spPr>
          <a:xfrm>
            <a:off x="7287891" y="3809889"/>
            <a:ext cx="374464" cy="198784"/>
          </a:xfrm>
          <a:prstGeom prst="rightArrow">
            <a:avLst/>
          </a:prstGeom>
          <a:solidFill>
            <a:schemeClr val="bg2">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矢印: 右 32">
            <a:extLst>
              <a:ext uri="{FF2B5EF4-FFF2-40B4-BE49-F238E27FC236}">
                <a16:creationId xmlns:a16="http://schemas.microsoft.com/office/drawing/2014/main" id="{D6A8C0FC-0FFA-4686-9E29-B1658CEBC5A1}"/>
              </a:ext>
            </a:extLst>
          </p:cNvPr>
          <p:cNvSpPr/>
          <p:nvPr/>
        </p:nvSpPr>
        <p:spPr>
          <a:xfrm>
            <a:off x="7261984" y="4269302"/>
            <a:ext cx="374464" cy="198784"/>
          </a:xfrm>
          <a:prstGeom prst="rightArrow">
            <a:avLst/>
          </a:prstGeom>
          <a:solidFill>
            <a:schemeClr val="bg2">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矢印: 右 33">
            <a:extLst>
              <a:ext uri="{FF2B5EF4-FFF2-40B4-BE49-F238E27FC236}">
                <a16:creationId xmlns:a16="http://schemas.microsoft.com/office/drawing/2014/main" id="{BE70E3A3-7089-46B5-9F23-5FBF0F289C45}"/>
              </a:ext>
            </a:extLst>
          </p:cNvPr>
          <p:cNvSpPr/>
          <p:nvPr/>
        </p:nvSpPr>
        <p:spPr>
          <a:xfrm>
            <a:off x="7287891" y="4858898"/>
            <a:ext cx="374464" cy="198784"/>
          </a:xfrm>
          <a:prstGeom prst="rightArrow">
            <a:avLst/>
          </a:prstGeom>
          <a:solidFill>
            <a:schemeClr val="bg2">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矢印: 右 34">
            <a:extLst>
              <a:ext uri="{FF2B5EF4-FFF2-40B4-BE49-F238E27FC236}">
                <a16:creationId xmlns:a16="http://schemas.microsoft.com/office/drawing/2014/main" id="{67BB37B8-896F-4F9D-A5D1-773DA8DFD4EE}"/>
              </a:ext>
            </a:extLst>
          </p:cNvPr>
          <p:cNvSpPr/>
          <p:nvPr/>
        </p:nvSpPr>
        <p:spPr>
          <a:xfrm>
            <a:off x="7262159" y="5386650"/>
            <a:ext cx="374464" cy="198784"/>
          </a:xfrm>
          <a:prstGeom prst="rightArrow">
            <a:avLst/>
          </a:prstGeom>
          <a:solidFill>
            <a:schemeClr val="bg2">
              <a:lumMod val="20000"/>
              <a:lumOff val="8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Rectangle 2">
            <a:extLst>
              <a:ext uri="{FF2B5EF4-FFF2-40B4-BE49-F238E27FC236}">
                <a16:creationId xmlns:a16="http://schemas.microsoft.com/office/drawing/2014/main" id="{6D31E544-F2EC-4744-AD3C-E49803E9C05F}"/>
              </a:ext>
            </a:extLst>
          </p:cNvPr>
          <p:cNvSpPr>
            <a:spLocks noChangeArrowheads="1"/>
          </p:cNvSpPr>
          <p:nvPr/>
        </p:nvSpPr>
        <p:spPr bwMode="gray">
          <a:xfrm>
            <a:off x="-51170" y="-85504"/>
            <a:ext cx="332597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400" b="1" dirty="0">
                <a:latin typeface="游ゴシック" panose="020B0400000000000000" pitchFamily="50" charset="-128"/>
              </a:rPr>
              <a:t> 　　</a:t>
            </a:r>
            <a:endParaRPr lang="en-US" altLang="ja-JP" sz="1400" b="1" dirty="0">
              <a:latin typeface="游ゴシック" panose="020B0400000000000000" pitchFamily="50" charset="-128"/>
            </a:endParaRPr>
          </a:p>
          <a:p>
            <a:pPr eaLnBrk="1" hangingPunct="1"/>
            <a:r>
              <a:rPr lang="ja-JP" altLang="en-US" sz="1400" b="1" dirty="0">
                <a:latin typeface="游ゴシック" panose="020B0400000000000000" pitchFamily="50" charset="-128"/>
              </a:rPr>
              <a:t>　ほし　　　　　あか　　　　　　　　きょり　　　　　　　　</a:t>
            </a:r>
          </a:p>
        </p:txBody>
      </p:sp>
    </p:spTree>
    <p:extLst>
      <p:ext uri="{BB962C8B-B14F-4D97-AF65-F5344CB8AC3E}">
        <p14:creationId xmlns:p14="http://schemas.microsoft.com/office/powerpoint/2010/main" val="2727423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a:extLst>
              <a:ext uri="{FF2B5EF4-FFF2-40B4-BE49-F238E27FC236}">
                <a16:creationId xmlns:a16="http://schemas.microsoft.com/office/drawing/2014/main" id="{E8F4BE7C-3866-484E-A97C-C8EC4878B38B}"/>
              </a:ext>
            </a:extLst>
          </p:cNvPr>
          <p:cNvPicPr>
            <a:picLocks noChangeAspect="1"/>
          </p:cNvPicPr>
          <p:nvPr/>
        </p:nvPicPr>
        <p:blipFill rotWithShape="1">
          <a:blip r:embed="rId3">
            <a:extLst>
              <a:ext uri="{28A0092B-C50C-407E-A947-70E740481C1C}">
                <a14:useLocalDpi xmlns:a14="http://schemas.microsoft.com/office/drawing/2010/main" val="0"/>
              </a:ext>
            </a:extLst>
          </a:blip>
          <a:srcRect l="7114" r="41181"/>
          <a:stretch/>
        </p:blipFill>
        <p:spPr>
          <a:xfrm>
            <a:off x="4504980" y="4059052"/>
            <a:ext cx="3156839" cy="2619375"/>
          </a:xfrm>
          <a:prstGeom prst="rect">
            <a:avLst/>
          </a:prstGeom>
        </p:spPr>
      </p:pic>
      <p:sp>
        <p:nvSpPr>
          <p:cNvPr id="6" name="Rectangle 2">
            <a:extLst>
              <a:ext uri="{FF2B5EF4-FFF2-40B4-BE49-F238E27FC236}">
                <a16:creationId xmlns:a16="http://schemas.microsoft.com/office/drawing/2014/main" id="{5CA44248-8E76-4262-8EDE-FEEAE473A7F1}"/>
              </a:ext>
            </a:extLst>
          </p:cNvPr>
          <p:cNvSpPr txBox="1">
            <a:spLocks noChangeArrowheads="1"/>
          </p:cNvSpPr>
          <p:nvPr/>
        </p:nvSpPr>
        <p:spPr bwMode="gray">
          <a:xfrm>
            <a:off x="-7077" y="151066"/>
            <a:ext cx="7772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1"/>
                </a:solidFill>
                <a:latin typeface="游ゴシック" panose="020B0400000000000000" pitchFamily="50" charset="-128"/>
                <a:ea typeface="+mj-ea"/>
                <a:cs typeface="+mj-cs"/>
              </a:defRPr>
            </a:lvl1pPr>
            <a:lvl2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2pPr>
            <a:lvl3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3pPr>
            <a:lvl4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4pPr>
            <a:lvl5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5pPr>
            <a:lvl6pPr marL="457200" algn="l" rtl="0" fontAlgn="base">
              <a:spcBef>
                <a:spcPct val="0"/>
              </a:spcBef>
              <a:spcAft>
                <a:spcPct val="0"/>
              </a:spcAft>
              <a:defRPr kumimoji="1" sz="2800">
                <a:solidFill>
                  <a:schemeClr val="tx1"/>
                </a:solidFill>
                <a:latin typeface="Arial" pitchFamily="34" charset="0"/>
                <a:ea typeface="ＭＳ Ｐゴシック" pitchFamily="50" charset="-128"/>
              </a:defRPr>
            </a:lvl6pPr>
            <a:lvl7pPr marL="914400" algn="l" rtl="0" fontAlgn="base">
              <a:spcBef>
                <a:spcPct val="0"/>
              </a:spcBef>
              <a:spcAft>
                <a:spcPct val="0"/>
              </a:spcAft>
              <a:defRPr kumimoji="1" sz="2800">
                <a:solidFill>
                  <a:schemeClr val="tx1"/>
                </a:solidFill>
                <a:latin typeface="Arial" pitchFamily="34" charset="0"/>
                <a:ea typeface="ＭＳ Ｐゴシック" pitchFamily="50" charset="-128"/>
              </a:defRPr>
            </a:lvl7pPr>
            <a:lvl8pPr marL="1371600" algn="l" rtl="0" fontAlgn="base">
              <a:spcBef>
                <a:spcPct val="0"/>
              </a:spcBef>
              <a:spcAft>
                <a:spcPct val="0"/>
              </a:spcAft>
              <a:defRPr kumimoji="1" sz="2800">
                <a:solidFill>
                  <a:schemeClr val="tx1"/>
                </a:solidFill>
                <a:latin typeface="Arial" pitchFamily="34" charset="0"/>
                <a:ea typeface="ＭＳ Ｐゴシック" pitchFamily="50" charset="-128"/>
              </a:defRPr>
            </a:lvl8pPr>
            <a:lvl9pPr marL="1828800" algn="l" rtl="0" fontAlgn="base">
              <a:spcBef>
                <a:spcPct val="0"/>
              </a:spcBef>
              <a:spcAft>
                <a:spcPct val="0"/>
              </a:spcAft>
              <a:defRPr kumimoji="1" sz="2800">
                <a:solidFill>
                  <a:schemeClr val="tx1"/>
                </a:solidFill>
                <a:latin typeface="Arial" pitchFamily="34" charset="0"/>
                <a:ea typeface="ＭＳ Ｐゴシック" pitchFamily="50" charset="-128"/>
              </a:defRPr>
            </a:lvl9pPr>
          </a:lstStyle>
          <a:p>
            <a:pPr eaLnBrk="1" hangingPunct="1"/>
            <a:r>
              <a:rPr lang="ja-JP" altLang="en-US" sz="3200" kern="0" dirty="0">
                <a:latin typeface="メイリオ" panose="020B0604030504040204" pitchFamily="50" charset="-128"/>
                <a:ea typeface="メイリオ" panose="020B0604030504040204" pitchFamily="50" charset="-128"/>
              </a:rPr>
              <a:t>星の色と大きさ</a:t>
            </a:r>
          </a:p>
        </p:txBody>
      </p:sp>
      <p:pic>
        <p:nvPicPr>
          <p:cNvPr id="7" name="図 6">
            <a:extLst>
              <a:ext uri="{FF2B5EF4-FFF2-40B4-BE49-F238E27FC236}">
                <a16:creationId xmlns:a16="http://schemas.microsoft.com/office/drawing/2014/main" id="{BF393D46-4E28-4CCD-A20B-AF847FB3639A}"/>
              </a:ext>
            </a:extLst>
          </p:cNvPr>
          <p:cNvPicPr>
            <a:picLocks noChangeAspect="1"/>
          </p:cNvPicPr>
          <p:nvPr/>
        </p:nvPicPr>
        <p:blipFill rotWithShape="1">
          <a:blip r:embed="rId4">
            <a:extLst>
              <a:ext uri="{28A0092B-C50C-407E-A947-70E740481C1C}">
                <a14:useLocalDpi xmlns:a14="http://schemas.microsoft.com/office/drawing/2010/main" val="0"/>
              </a:ext>
            </a:extLst>
          </a:blip>
          <a:srcRect l="12402" t="4988" r="13398" b="25242"/>
          <a:stretch/>
        </p:blipFill>
        <p:spPr>
          <a:xfrm>
            <a:off x="251952" y="4010032"/>
            <a:ext cx="3356975" cy="2104373"/>
          </a:xfrm>
          <a:prstGeom prst="rect">
            <a:avLst/>
          </a:prstGeom>
        </p:spPr>
      </p:pic>
      <p:sp>
        <p:nvSpPr>
          <p:cNvPr id="8" name="Text Box 5">
            <a:extLst>
              <a:ext uri="{FF2B5EF4-FFF2-40B4-BE49-F238E27FC236}">
                <a16:creationId xmlns:a16="http://schemas.microsoft.com/office/drawing/2014/main" id="{B9425D21-C34C-4231-90CC-45FA1F3C333D}"/>
              </a:ext>
            </a:extLst>
          </p:cNvPr>
          <p:cNvSpPr txBox="1">
            <a:spLocks noChangeArrowheads="1"/>
          </p:cNvSpPr>
          <p:nvPr/>
        </p:nvSpPr>
        <p:spPr bwMode="auto">
          <a:xfrm>
            <a:off x="0" y="743595"/>
            <a:ext cx="2601186" cy="400110"/>
          </a:xfrm>
          <a:prstGeom prst="rect">
            <a:avLst/>
          </a:prstGeom>
          <a:noFill/>
          <a:ln w="1587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2000" dirty="0">
                <a:latin typeface="メイリオ" panose="020B0604030504040204" pitchFamily="50" charset="-128"/>
                <a:ea typeface="メイリオ" panose="020B0604030504040204" pitchFamily="50" charset="-128"/>
              </a:rPr>
              <a:t>１．光とプリズム</a:t>
            </a:r>
            <a:endParaRPr lang="en-US" altLang="ja-JP" sz="2000" dirty="0">
              <a:latin typeface="メイリオ" panose="020B0604030504040204" pitchFamily="50" charset="-128"/>
              <a:ea typeface="メイリオ" panose="020B0604030504040204" pitchFamily="50" charset="-128"/>
            </a:endParaRPr>
          </a:p>
        </p:txBody>
      </p:sp>
      <p:sp>
        <p:nvSpPr>
          <p:cNvPr id="9" name="Text Box 5">
            <a:extLst>
              <a:ext uri="{FF2B5EF4-FFF2-40B4-BE49-F238E27FC236}">
                <a16:creationId xmlns:a16="http://schemas.microsoft.com/office/drawing/2014/main" id="{960B24ED-5400-4DF7-844E-192B9E8F09F4}"/>
              </a:ext>
            </a:extLst>
          </p:cNvPr>
          <p:cNvSpPr txBox="1">
            <a:spLocks noChangeArrowheads="1"/>
          </p:cNvSpPr>
          <p:nvPr/>
        </p:nvSpPr>
        <p:spPr bwMode="auto">
          <a:xfrm>
            <a:off x="71950" y="3491616"/>
            <a:ext cx="2051972" cy="400110"/>
          </a:xfrm>
          <a:prstGeom prst="rect">
            <a:avLst/>
          </a:prstGeom>
          <a:noFill/>
          <a:ln w="1587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2000" dirty="0">
                <a:latin typeface="メイリオ" panose="020B0604030504040204" pitchFamily="50" charset="-128"/>
                <a:ea typeface="メイリオ" panose="020B0604030504040204" pitchFamily="50" charset="-128"/>
              </a:rPr>
              <a:t>２．星の色</a:t>
            </a:r>
            <a:endParaRPr lang="en-US" altLang="ja-JP" sz="2000" dirty="0">
              <a:latin typeface="メイリオ" panose="020B0604030504040204" pitchFamily="50" charset="-128"/>
              <a:ea typeface="メイリオ" panose="020B0604030504040204" pitchFamily="50" charset="-128"/>
            </a:endParaRPr>
          </a:p>
        </p:txBody>
      </p:sp>
      <p:sp>
        <p:nvSpPr>
          <p:cNvPr id="11" name="楕円 10">
            <a:extLst>
              <a:ext uri="{FF2B5EF4-FFF2-40B4-BE49-F238E27FC236}">
                <a16:creationId xmlns:a16="http://schemas.microsoft.com/office/drawing/2014/main" id="{C737F8EB-25FB-4D55-8B4A-2EC1F68DD747}"/>
              </a:ext>
            </a:extLst>
          </p:cNvPr>
          <p:cNvSpPr/>
          <p:nvPr/>
        </p:nvSpPr>
        <p:spPr>
          <a:xfrm>
            <a:off x="4932004" y="1570062"/>
            <a:ext cx="667191" cy="630797"/>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800" dirty="0">
              <a:solidFill>
                <a:schemeClr val="tx1"/>
              </a:solidFill>
              <a:latin typeface="メイリオ" panose="020B0604030504040204" pitchFamily="50" charset="-128"/>
              <a:ea typeface="メイリオ" panose="020B0604030504040204" pitchFamily="50" charset="-128"/>
            </a:endParaRPr>
          </a:p>
        </p:txBody>
      </p:sp>
      <p:sp>
        <p:nvSpPr>
          <p:cNvPr id="12" name="Text Box 5">
            <a:extLst>
              <a:ext uri="{FF2B5EF4-FFF2-40B4-BE49-F238E27FC236}">
                <a16:creationId xmlns:a16="http://schemas.microsoft.com/office/drawing/2014/main" id="{BA1C7253-9EFF-48C5-A75F-B0D2F764D5BC}"/>
              </a:ext>
            </a:extLst>
          </p:cNvPr>
          <p:cNvSpPr txBox="1">
            <a:spLocks noChangeArrowheads="1"/>
          </p:cNvSpPr>
          <p:nvPr/>
        </p:nvSpPr>
        <p:spPr bwMode="auto">
          <a:xfrm>
            <a:off x="4490844" y="743595"/>
            <a:ext cx="4401204" cy="400110"/>
          </a:xfrm>
          <a:prstGeom prst="rect">
            <a:avLst/>
          </a:prstGeom>
          <a:noFill/>
          <a:ln w="1587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2000" dirty="0">
                <a:latin typeface="メイリオ" panose="020B0604030504040204" pitchFamily="50" charset="-128"/>
                <a:ea typeface="メイリオ" panose="020B0604030504040204" pitchFamily="50" charset="-128"/>
              </a:rPr>
              <a:t>３．星の大きさ　太陽を１とすると</a:t>
            </a:r>
            <a:endParaRPr lang="en-US" altLang="ja-JP" sz="2000" dirty="0">
              <a:latin typeface="メイリオ" panose="020B0604030504040204" pitchFamily="50" charset="-128"/>
              <a:ea typeface="メイリオ" panose="020B0604030504040204" pitchFamily="50" charset="-128"/>
            </a:endParaRPr>
          </a:p>
        </p:txBody>
      </p:sp>
      <p:sp>
        <p:nvSpPr>
          <p:cNvPr id="13" name="楕円 12">
            <a:extLst>
              <a:ext uri="{FF2B5EF4-FFF2-40B4-BE49-F238E27FC236}">
                <a16:creationId xmlns:a16="http://schemas.microsoft.com/office/drawing/2014/main" id="{0DB36643-05EF-43D2-BE88-E0EBFFF950EC}"/>
              </a:ext>
            </a:extLst>
          </p:cNvPr>
          <p:cNvSpPr/>
          <p:nvPr/>
        </p:nvSpPr>
        <p:spPr>
          <a:xfrm>
            <a:off x="5511251" y="2026261"/>
            <a:ext cx="871671" cy="847180"/>
          </a:xfrm>
          <a:prstGeom prst="ellipse">
            <a:avLst/>
          </a:prstGeom>
          <a:solidFill>
            <a:schemeClr val="accent5">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800" dirty="0">
              <a:solidFill>
                <a:schemeClr val="tx1"/>
              </a:solidFill>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4808D561-5AF7-47C5-8CF5-7F1190E84EF7}"/>
              </a:ext>
            </a:extLst>
          </p:cNvPr>
          <p:cNvSpPr txBox="1"/>
          <p:nvPr/>
        </p:nvSpPr>
        <p:spPr>
          <a:xfrm>
            <a:off x="4863723" y="1736233"/>
            <a:ext cx="1418296" cy="338554"/>
          </a:xfrm>
          <a:prstGeom prst="rect">
            <a:avLst/>
          </a:prstGeom>
          <a:noFill/>
        </p:spPr>
        <p:txBody>
          <a:bodyPr wrap="square" rtlCol="0">
            <a:spAutoFit/>
          </a:bodyPr>
          <a:lstStyle/>
          <a:p>
            <a:r>
              <a:rPr kumimoji="1" lang="ja-JP" altLang="en-US" sz="1600" dirty="0">
                <a:latin typeface="メイリオ" panose="020B0604030504040204" pitchFamily="50" charset="-128"/>
                <a:ea typeface="メイリオ" panose="020B0604030504040204" pitchFamily="50" charset="-128"/>
              </a:rPr>
              <a:t>太陽１倍</a:t>
            </a:r>
          </a:p>
        </p:txBody>
      </p:sp>
      <p:sp>
        <p:nvSpPr>
          <p:cNvPr id="14" name="テキスト ボックス 13">
            <a:extLst>
              <a:ext uri="{FF2B5EF4-FFF2-40B4-BE49-F238E27FC236}">
                <a16:creationId xmlns:a16="http://schemas.microsoft.com/office/drawing/2014/main" id="{8C6D53D5-065B-4775-8083-5ECDAF1746DC}"/>
              </a:ext>
            </a:extLst>
          </p:cNvPr>
          <p:cNvSpPr txBox="1"/>
          <p:nvPr/>
        </p:nvSpPr>
        <p:spPr>
          <a:xfrm>
            <a:off x="5478195" y="2240764"/>
            <a:ext cx="1163172" cy="584775"/>
          </a:xfrm>
          <a:prstGeom prst="rect">
            <a:avLst/>
          </a:prstGeom>
          <a:noFill/>
        </p:spPr>
        <p:txBody>
          <a:bodyPr wrap="square" rtlCol="0">
            <a:spAutoFit/>
          </a:bodyPr>
          <a:lstStyle/>
          <a:p>
            <a:r>
              <a:rPr kumimoji="1" lang="ja-JP" altLang="en-US" sz="1600" dirty="0">
                <a:latin typeface="メイリオ" panose="020B0604030504040204" pitchFamily="50" charset="-128"/>
                <a:ea typeface="メイリオ" panose="020B0604030504040204" pitchFamily="50" charset="-128"/>
              </a:rPr>
              <a:t>アルタイル　</a:t>
            </a:r>
            <a:r>
              <a:rPr kumimoji="1" lang="en-US" altLang="ja-JP" sz="1600" dirty="0">
                <a:latin typeface="メイリオ" panose="020B0604030504040204" pitchFamily="50" charset="-128"/>
                <a:ea typeface="メイリオ" panose="020B0604030504040204" pitchFamily="50" charset="-128"/>
              </a:rPr>
              <a:t>1.7</a:t>
            </a:r>
            <a:r>
              <a:rPr kumimoji="1" lang="ja-JP" altLang="en-US" sz="1600" dirty="0">
                <a:latin typeface="メイリオ" panose="020B0604030504040204" pitchFamily="50" charset="-128"/>
                <a:ea typeface="メイリオ" panose="020B0604030504040204" pitchFamily="50" charset="-128"/>
              </a:rPr>
              <a:t>倍</a:t>
            </a:r>
          </a:p>
        </p:txBody>
      </p:sp>
      <p:sp>
        <p:nvSpPr>
          <p:cNvPr id="15" name="楕円 14">
            <a:extLst>
              <a:ext uri="{FF2B5EF4-FFF2-40B4-BE49-F238E27FC236}">
                <a16:creationId xmlns:a16="http://schemas.microsoft.com/office/drawing/2014/main" id="{9B5BE08A-84D4-48A5-BE1D-F473AD40647C}"/>
              </a:ext>
            </a:extLst>
          </p:cNvPr>
          <p:cNvSpPr/>
          <p:nvPr/>
        </p:nvSpPr>
        <p:spPr>
          <a:xfrm>
            <a:off x="6060925" y="2644360"/>
            <a:ext cx="1363201" cy="1329137"/>
          </a:xfrm>
          <a:prstGeom prst="ellipse">
            <a:avLst/>
          </a:prstGeom>
          <a:solidFill>
            <a:schemeClr val="accent5">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800" dirty="0">
              <a:solidFill>
                <a:schemeClr val="tx1"/>
              </a:solidFill>
              <a:latin typeface="メイリオ" panose="020B0604030504040204" pitchFamily="50" charset="-128"/>
              <a:ea typeface="メイリオ" panose="020B0604030504040204" pitchFamily="50" charset="-128"/>
            </a:endParaRPr>
          </a:p>
        </p:txBody>
      </p:sp>
      <p:sp>
        <p:nvSpPr>
          <p:cNvPr id="16" name="テキスト ボックス 15">
            <a:extLst>
              <a:ext uri="{FF2B5EF4-FFF2-40B4-BE49-F238E27FC236}">
                <a16:creationId xmlns:a16="http://schemas.microsoft.com/office/drawing/2014/main" id="{7AADFB40-6EF0-48C1-99F2-46024F5CAFCE}"/>
              </a:ext>
            </a:extLst>
          </p:cNvPr>
          <p:cNvSpPr txBox="1"/>
          <p:nvPr/>
        </p:nvSpPr>
        <p:spPr>
          <a:xfrm>
            <a:off x="6221110" y="3058085"/>
            <a:ext cx="1476756" cy="338554"/>
          </a:xfrm>
          <a:prstGeom prst="rect">
            <a:avLst/>
          </a:prstGeom>
          <a:noFill/>
        </p:spPr>
        <p:txBody>
          <a:bodyPr wrap="square" rtlCol="0">
            <a:spAutoFit/>
          </a:bodyPr>
          <a:lstStyle/>
          <a:p>
            <a:r>
              <a:rPr kumimoji="1" lang="ja-JP" altLang="en-US" sz="1600" dirty="0">
                <a:latin typeface="メイリオ" panose="020B0604030504040204" pitchFamily="50" charset="-128"/>
                <a:ea typeface="メイリオ" panose="020B0604030504040204" pitchFamily="50" charset="-128"/>
              </a:rPr>
              <a:t>ベガ　３</a:t>
            </a:r>
            <a:r>
              <a:rPr lang="ja-JP" altLang="en-US" sz="1600" dirty="0">
                <a:latin typeface="メイリオ" panose="020B0604030504040204" pitchFamily="50" charset="-128"/>
                <a:ea typeface="メイリオ" panose="020B0604030504040204" pitchFamily="50" charset="-128"/>
              </a:rPr>
              <a:t>倍</a:t>
            </a:r>
            <a:endParaRPr kumimoji="1" lang="en-US" altLang="ja-JP" sz="1600" dirty="0">
              <a:latin typeface="メイリオ" panose="020B0604030504040204" pitchFamily="50" charset="-128"/>
              <a:ea typeface="メイリオ" panose="020B0604030504040204" pitchFamily="50" charset="-128"/>
            </a:endParaRPr>
          </a:p>
        </p:txBody>
      </p:sp>
      <p:sp>
        <p:nvSpPr>
          <p:cNvPr id="22" name="楕円 21">
            <a:extLst>
              <a:ext uri="{FF2B5EF4-FFF2-40B4-BE49-F238E27FC236}">
                <a16:creationId xmlns:a16="http://schemas.microsoft.com/office/drawing/2014/main" id="{A45FD2B5-F943-4DC6-8F00-A893588EB3E0}"/>
              </a:ext>
            </a:extLst>
          </p:cNvPr>
          <p:cNvSpPr/>
          <p:nvPr/>
        </p:nvSpPr>
        <p:spPr>
          <a:xfrm flipH="1">
            <a:off x="3559981" y="4961982"/>
            <a:ext cx="578839" cy="200471"/>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a:extLst>
              <a:ext uri="{FF2B5EF4-FFF2-40B4-BE49-F238E27FC236}">
                <a16:creationId xmlns:a16="http://schemas.microsoft.com/office/drawing/2014/main" id="{455C72FA-8DB2-40B1-99BF-86AB260C2C89}"/>
              </a:ext>
            </a:extLst>
          </p:cNvPr>
          <p:cNvSpPr/>
          <p:nvPr/>
        </p:nvSpPr>
        <p:spPr>
          <a:xfrm flipH="1">
            <a:off x="3559982" y="5468131"/>
            <a:ext cx="578839" cy="200471"/>
          </a:xfrm>
          <a:prstGeom prst="ellipse">
            <a:avLst/>
          </a:prstGeom>
          <a:noFill/>
          <a:ln>
            <a:solidFill>
              <a:srgbClr val="FFC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楕円 23">
            <a:extLst>
              <a:ext uri="{FF2B5EF4-FFF2-40B4-BE49-F238E27FC236}">
                <a16:creationId xmlns:a16="http://schemas.microsoft.com/office/drawing/2014/main" id="{A25EA9F7-E252-4F4E-92E2-E1A0CCADD14E}"/>
              </a:ext>
            </a:extLst>
          </p:cNvPr>
          <p:cNvSpPr/>
          <p:nvPr/>
        </p:nvSpPr>
        <p:spPr>
          <a:xfrm flipH="1">
            <a:off x="3559980" y="4632559"/>
            <a:ext cx="578839" cy="200471"/>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5" name="直線矢印コネクタ 24">
            <a:extLst>
              <a:ext uri="{FF2B5EF4-FFF2-40B4-BE49-F238E27FC236}">
                <a16:creationId xmlns:a16="http://schemas.microsoft.com/office/drawing/2014/main" id="{671A0842-1FBB-46AA-9474-A5F616017FA2}"/>
              </a:ext>
            </a:extLst>
          </p:cNvPr>
          <p:cNvCxnSpPr>
            <a:cxnSpLocks/>
            <a:endCxn id="11" idx="4"/>
          </p:cNvCxnSpPr>
          <p:nvPr/>
        </p:nvCxnSpPr>
        <p:spPr>
          <a:xfrm flipV="1">
            <a:off x="4093529" y="2200859"/>
            <a:ext cx="1172071" cy="2761124"/>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BF53D867-7A4E-4FA0-8A5D-1EE8F17483F8}"/>
              </a:ext>
            </a:extLst>
          </p:cNvPr>
          <p:cNvCxnSpPr>
            <a:cxnSpLocks/>
          </p:cNvCxnSpPr>
          <p:nvPr/>
        </p:nvCxnSpPr>
        <p:spPr>
          <a:xfrm flipV="1">
            <a:off x="4100532" y="3605307"/>
            <a:ext cx="1975865" cy="1041277"/>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6EEAF99C-0A68-4B9A-BE78-3CA7E08CC12A}"/>
              </a:ext>
            </a:extLst>
          </p:cNvPr>
          <p:cNvSpPr txBox="1"/>
          <p:nvPr/>
        </p:nvSpPr>
        <p:spPr>
          <a:xfrm>
            <a:off x="4575917" y="5529630"/>
            <a:ext cx="1475391" cy="584775"/>
          </a:xfrm>
          <a:prstGeom prst="rect">
            <a:avLst/>
          </a:prstGeom>
          <a:solidFill>
            <a:schemeClr val="bg1"/>
          </a:solidFill>
        </p:spPr>
        <p:txBody>
          <a:bodyPr wrap="square" rtlCol="0">
            <a:spAutoFit/>
          </a:bodyPr>
          <a:lstStyle/>
          <a:p>
            <a:r>
              <a:rPr lang="ja-JP" altLang="en-US" sz="1600" dirty="0">
                <a:latin typeface="メイリオ" panose="020B0604030504040204" pitchFamily="50" charset="-128"/>
                <a:ea typeface="メイリオ" panose="020B0604030504040204" pitchFamily="50" charset="-128"/>
              </a:rPr>
              <a:t>ペテルギウス</a:t>
            </a:r>
            <a:r>
              <a:rPr kumimoji="1" lang="ja-JP" altLang="en-US" sz="1600" dirty="0">
                <a:latin typeface="メイリオ" panose="020B0604030504040204" pitchFamily="50" charset="-128"/>
                <a:ea typeface="メイリオ" panose="020B0604030504040204" pitchFamily="50" charset="-128"/>
              </a:rPr>
              <a:t>　</a:t>
            </a:r>
            <a:endParaRPr kumimoji="1"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８００倍</a:t>
            </a:r>
            <a:endParaRPr kumimoji="1" lang="ja-JP" altLang="en-US" sz="1600" dirty="0">
              <a:latin typeface="メイリオ" panose="020B0604030504040204" pitchFamily="50" charset="-128"/>
              <a:ea typeface="メイリオ" panose="020B0604030504040204" pitchFamily="50" charset="-128"/>
            </a:endParaRPr>
          </a:p>
        </p:txBody>
      </p:sp>
      <p:cxnSp>
        <p:nvCxnSpPr>
          <p:cNvPr id="31" name="直線矢印コネクタ 30">
            <a:extLst>
              <a:ext uri="{FF2B5EF4-FFF2-40B4-BE49-F238E27FC236}">
                <a16:creationId xmlns:a16="http://schemas.microsoft.com/office/drawing/2014/main" id="{222B5EAD-6507-435C-8F0F-8A8A81F75374}"/>
              </a:ext>
            </a:extLst>
          </p:cNvPr>
          <p:cNvCxnSpPr>
            <a:cxnSpLocks/>
          </p:cNvCxnSpPr>
          <p:nvPr/>
        </p:nvCxnSpPr>
        <p:spPr>
          <a:xfrm>
            <a:off x="4107535" y="5636361"/>
            <a:ext cx="464465" cy="2067"/>
          </a:xfrm>
          <a:prstGeom prst="straightConnector1">
            <a:avLst/>
          </a:prstGeom>
          <a:ln w="25400">
            <a:solidFill>
              <a:srgbClr val="FFCCFF"/>
            </a:solidFill>
            <a:tailEnd type="triangle"/>
          </a:ln>
        </p:spPr>
        <p:style>
          <a:lnRef idx="1">
            <a:schemeClr val="accent1"/>
          </a:lnRef>
          <a:fillRef idx="0">
            <a:schemeClr val="accent1"/>
          </a:fillRef>
          <a:effectRef idx="0">
            <a:schemeClr val="accent1"/>
          </a:effectRef>
          <a:fontRef idx="minor">
            <a:schemeClr val="tx1"/>
          </a:fontRef>
        </p:style>
      </p:cxnSp>
      <p:sp>
        <p:nvSpPr>
          <p:cNvPr id="34" name="Text Box 5">
            <a:extLst>
              <a:ext uri="{FF2B5EF4-FFF2-40B4-BE49-F238E27FC236}">
                <a16:creationId xmlns:a16="http://schemas.microsoft.com/office/drawing/2014/main" id="{541DE583-A15B-4E1F-AEBE-B538318B70A8}"/>
              </a:ext>
            </a:extLst>
          </p:cNvPr>
          <p:cNvSpPr txBox="1">
            <a:spLocks noChangeArrowheads="1"/>
          </p:cNvSpPr>
          <p:nvPr/>
        </p:nvSpPr>
        <p:spPr bwMode="auto">
          <a:xfrm>
            <a:off x="7732062" y="1685405"/>
            <a:ext cx="1361095" cy="400110"/>
          </a:xfrm>
          <a:prstGeom prst="rect">
            <a:avLst/>
          </a:prstGeom>
          <a:noFill/>
          <a:ln w="2222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2000" b="1" dirty="0">
                <a:latin typeface="ＭＳ Ｐゴシック" panose="020B0600070205080204" pitchFamily="50" charset="-128"/>
              </a:rPr>
              <a:t>６０００度</a:t>
            </a:r>
            <a:endParaRPr lang="en-US" altLang="ja-JP" sz="2000" b="1" dirty="0">
              <a:latin typeface="ＭＳ Ｐゴシック" panose="020B0600070205080204" pitchFamily="50" charset="-128"/>
            </a:endParaRPr>
          </a:p>
        </p:txBody>
      </p:sp>
      <p:cxnSp>
        <p:nvCxnSpPr>
          <p:cNvPr id="35" name="直線矢印コネクタ 34">
            <a:extLst>
              <a:ext uri="{FF2B5EF4-FFF2-40B4-BE49-F238E27FC236}">
                <a16:creationId xmlns:a16="http://schemas.microsoft.com/office/drawing/2014/main" id="{4AB17FBA-2E19-4B24-B3F7-4F0DEC63449B}"/>
              </a:ext>
            </a:extLst>
          </p:cNvPr>
          <p:cNvCxnSpPr>
            <a:cxnSpLocks/>
          </p:cNvCxnSpPr>
          <p:nvPr/>
        </p:nvCxnSpPr>
        <p:spPr>
          <a:xfrm>
            <a:off x="5637859" y="1858726"/>
            <a:ext cx="2075157" cy="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41" name="Text Box 5">
            <a:extLst>
              <a:ext uri="{FF2B5EF4-FFF2-40B4-BE49-F238E27FC236}">
                <a16:creationId xmlns:a16="http://schemas.microsoft.com/office/drawing/2014/main" id="{46D34E67-F452-4C21-BCC9-84869784EA27}"/>
              </a:ext>
            </a:extLst>
          </p:cNvPr>
          <p:cNvSpPr txBox="1">
            <a:spLocks noChangeArrowheads="1"/>
          </p:cNvSpPr>
          <p:nvPr/>
        </p:nvSpPr>
        <p:spPr bwMode="auto">
          <a:xfrm>
            <a:off x="7765323" y="3138458"/>
            <a:ext cx="1361095" cy="400110"/>
          </a:xfrm>
          <a:prstGeom prst="rect">
            <a:avLst/>
          </a:prstGeom>
          <a:noFill/>
          <a:ln w="22225">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2000" b="1" dirty="0">
                <a:latin typeface="ＭＳ Ｐゴシック" panose="020B0600070205080204" pitchFamily="50" charset="-128"/>
              </a:rPr>
              <a:t>１０</a:t>
            </a:r>
            <a:r>
              <a:rPr lang="ja-JP" altLang="en-US" sz="2000" b="1">
                <a:latin typeface="ＭＳ Ｐゴシック" panose="020B0600070205080204" pitchFamily="50" charset="-128"/>
              </a:rPr>
              <a:t>０００度</a:t>
            </a:r>
            <a:endParaRPr lang="en-US" altLang="ja-JP" sz="2000" b="1" dirty="0">
              <a:latin typeface="ＭＳ Ｐゴシック" panose="020B0600070205080204" pitchFamily="50" charset="-128"/>
            </a:endParaRPr>
          </a:p>
        </p:txBody>
      </p:sp>
      <p:cxnSp>
        <p:nvCxnSpPr>
          <p:cNvPr id="42" name="直線矢印コネクタ 41">
            <a:extLst>
              <a:ext uri="{FF2B5EF4-FFF2-40B4-BE49-F238E27FC236}">
                <a16:creationId xmlns:a16="http://schemas.microsoft.com/office/drawing/2014/main" id="{863BEB89-DC4A-477F-9107-89833A75E8F1}"/>
              </a:ext>
            </a:extLst>
          </p:cNvPr>
          <p:cNvCxnSpPr>
            <a:cxnSpLocks/>
          </p:cNvCxnSpPr>
          <p:nvPr/>
        </p:nvCxnSpPr>
        <p:spPr>
          <a:xfrm flipV="1">
            <a:off x="7384007" y="3338513"/>
            <a:ext cx="421435" cy="1"/>
          </a:xfrm>
          <a:prstGeom prst="straightConnector1">
            <a:avLst/>
          </a:prstGeom>
          <a:ln w="254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44" name="Text Box 5">
            <a:extLst>
              <a:ext uri="{FF2B5EF4-FFF2-40B4-BE49-F238E27FC236}">
                <a16:creationId xmlns:a16="http://schemas.microsoft.com/office/drawing/2014/main" id="{83B431ED-EED8-4C33-9D34-0A5CEA9A3261}"/>
              </a:ext>
            </a:extLst>
          </p:cNvPr>
          <p:cNvSpPr txBox="1">
            <a:spLocks noChangeArrowheads="1"/>
          </p:cNvSpPr>
          <p:nvPr/>
        </p:nvSpPr>
        <p:spPr bwMode="auto">
          <a:xfrm>
            <a:off x="7697866" y="5468547"/>
            <a:ext cx="1361095" cy="400110"/>
          </a:xfrm>
          <a:prstGeom prst="rect">
            <a:avLst/>
          </a:prstGeom>
          <a:noFill/>
          <a:ln w="22225">
            <a:solidFill>
              <a:srgbClr val="FFCCFF"/>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2000" b="1" dirty="0">
                <a:latin typeface="ＭＳ Ｐゴシック" panose="020B0600070205080204" pitchFamily="50" charset="-128"/>
              </a:rPr>
              <a:t>３０００度</a:t>
            </a:r>
            <a:endParaRPr lang="en-US" altLang="ja-JP" sz="2000" b="1" dirty="0">
              <a:latin typeface="ＭＳ Ｐゴシック" panose="020B0600070205080204" pitchFamily="50" charset="-128"/>
            </a:endParaRPr>
          </a:p>
        </p:txBody>
      </p:sp>
      <p:cxnSp>
        <p:nvCxnSpPr>
          <p:cNvPr id="45" name="直線矢印コネクタ 44">
            <a:extLst>
              <a:ext uri="{FF2B5EF4-FFF2-40B4-BE49-F238E27FC236}">
                <a16:creationId xmlns:a16="http://schemas.microsoft.com/office/drawing/2014/main" id="{ACB2BA7E-FA08-47A3-B4D5-2D6C549DA81B}"/>
              </a:ext>
            </a:extLst>
          </p:cNvPr>
          <p:cNvCxnSpPr>
            <a:cxnSpLocks/>
          </p:cNvCxnSpPr>
          <p:nvPr/>
        </p:nvCxnSpPr>
        <p:spPr>
          <a:xfrm>
            <a:off x="6076397" y="5688822"/>
            <a:ext cx="1655665" cy="0"/>
          </a:xfrm>
          <a:prstGeom prst="straightConnector1">
            <a:avLst/>
          </a:prstGeom>
          <a:ln w="25400">
            <a:solidFill>
              <a:srgbClr val="FFCCFF"/>
            </a:solidFill>
            <a:tailEnd type="triangle"/>
          </a:ln>
        </p:spPr>
        <p:style>
          <a:lnRef idx="1">
            <a:schemeClr val="accent1"/>
          </a:lnRef>
          <a:fillRef idx="0">
            <a:schemeClr val="accent1"/>
          </a:fillRef>
          <a:effectRef idx="0">
            <a:schemeClr val="accent1"/>
          </a:effectRef>
          <a:fontRef idx="minor">
            <a:schemeClr val="tx1"/>
          </a:fontRef>
        </p:style>
      </p:cxnSp>
      <p:pic>
        <p:nvPicPr>
          <p:cNvPr id="48" name="図 47">
            <a:extLst>
              <a:ext uri="{FF2B5EF4-FFF2-40B4-BE49-F238E27FC236}">
                <a16:creationId xmlns:a16="http://schemas.microsoft.com/office/drawing/2014/main" id="{2410A4A3-0685-43B1-BDEC-04747BB24558}"/>
              </a:ext>
            </a:extLst>
          </p:cNvPr>
          <p:cNvPicPr>
            <a:picLocks noChangeAspect="1"/>
          </p:cNvPicPr>
          <p:nvPr/>
        </p:nvPicPr>
        <p:blipFill rotWithShape="1">
          <a:blip r:embed="rId5">
            <a:extLst>
              <a:ext uri="{28A0092B-C50C-407E-A947-70E740481C1C}">
                <a14:useLocalDpi xmlns:a14="http://schemas.microsoft.com/office/drawing/2010/main" val="0"/>
              </a:ext>
            </a:extLst>
          </a:blip>
          <a:srcRect t="20257"/>
          <a:stretch/>
        </p:blipFill>
        <p:spPr>
          <a:xfrm>
            <a:off x="-36506" y="1102297"/>
            <a:ext cx="4393351" cy="2215887"/>
          </a:xfrm>
          <a:prstGeom prst="rect">
            <a:avLst/>
          </a:prstGeom>
        </p:spPr>
      </p:pic>
      <p:sp>
        <p:nvSpPr>
          <p:cNvPr id="50" name="テキスト ボックス 49">
            <a:extLst>
              <a:ext uri="{FF2B5EF4-FFF2-40B4-BE49-F238E27FC236}">
                <a16:creationId xmlns:a16="http://schemas.microsoft.com/office/drawing/2014/main" id="{810FF840-8495-43A1-AF57-173E5CF550F7}"/>
              </a:ext>
            </a:extLst>
          </p:cNvPr>
          <p:cNvSpPr txBox="1"/>
          <p:nvPr/>
        </p:nvSpPr>
        <p:spPr>
          <a:xfrm>
            <a:off x="1809007" y="3347912"/>
            <a:ext cx="2947450" cy="246221"/>
          </a:xfrm>
          <a:prstGeom prst="rect">
            <a:avLst/>
          </a:prstGeom>
          <a:noFill/>
        </p:spPr>
        <p:txBody>
          <a:bodyPr wrap="square">
            <a:spAutoFit/>
          </a:bodyPr>
          <a:lstStyle/>
          <a:p>
            <a:r>
              <a:rPr lang="en-US" altLang="zh-TW" sz="1000" b="0" i="0" dirty="0">
                <a:solidFill>
                  <a:srgbClr val="000000"/>
                </a:solidFill>
                <a:effectLst/>
                <a:latin typeface="Meiryo" panose="020B0604030504040204" pitchFamily="50" charset="-128"/>
                <a:ea typeface="Meiryo" panose="020B0604030504040204" pitchFamily="50" charset="-128"/>
              </a:rPr>
              <a:t>JAXA</a:t>
            </a:r>
            <a:r>
              <a:rPr lang="zh-TW" altLang="en-US" sz="1000" b="0" i="0" dirty="0">
                <a:solidFill>
                  <a:srgbClr val="000000"/>
                </a:solidFill>
                <a:effectLst/>
                <a:latin typeface="Meiryo" panose="020B0604030504040204" pitchFamily="50" charset="-128"/>
                <a:ea typeface="Meiryo" panose="020B0604030504040204" pitchFamily="50" charset="-128"/>
              </a:rPr>
              <a:t>（宇宙航空研究開発機構）</a:t>
            </a:r>
            <a:endParaRPr lang="ja-JP" altLang="en-US" sz="1000" dirty="0"/>
          </a:p>
        </p:txBody>
      </p:sp>
      <p:sp>
        <p:nvSpPr>
          <p:cNvPr id="32" name="Rectangle 2">
            <a:extLst>
              <a:ext uri="{FF2B5EF4-FFF2-40B4-BE49-F238E27FC236}">
                <a16:creationId xmlns:a16="http://schemas.microsoft.com/office/drawing/2014/main" id="{40933FCF-E996-4337-B8B5-4A4C7948C95D}"/>
              </a:ext>
            </a:extLst>
          </p:cNvPr>
          <p:cNvSpPr>
            <a:spLocks noChangeArrowheads="1"/>
          </p:cNvSpPr>
          <p:nvPr/>
        </p:nvSpPr>
        <p:spPr bwMode="gray">
          <a:xfrm>
            <a:off x="-51170" y="-85504"/>
            <a:ext cx="332597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400" b="1" dirty="0">
                <a:latin typeface="游ゴシック" panose="020B0400000000000000" pitchFamily="50" charset="-128"/>
              </a:rPr>
              <a:t> 　　</a:t>
            </a:r>
            <a:endParaRPr lang="en-US" altLang="ja-JP" sz="1400" b="1" dirty="0">
              <a:latin typeface="游ゴシック" panose="020B0400000000000000" pitchFamily="50" charset="-128"/>
            </a:endParaRPr>
          </a:p>
          <a:p>
            <a:pPr eaLnBrk="1" hangingPunct="1"/>
            <a:r>
              <a:rPr lang="ja-JP" altLang="en-US" sz="1400" b="1" dirty="0">
                <a:latin typeface="游ゴシック" panose="020B0400000000000000" pitchFamily="50" charset="-128"/>
              </a:rPr>
              <a:t>　ほし　　　　　いろ　　　おお　　　　　　　　</a:t>
            </a:r>
          </a:p>
        </p:txBody>
      </p:sp>
    </p:spTree>
    <p:extLst>
      <p:ext uri="{BB962C8B-B14F-4D97-AF65-F5344CB8AC3E}">
        <p14:creationId xmlns:p14="http://schemas.microsoft.com/office/powerpoint/2010/main" val="3282750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ctrTitle" idx="4294967295"/>
          </p:nvPr>
        </p:nvSpPr>
        <p:spPr>
          <a:xfrm>
            <a:off x="4343400" y="381000"/>
            <a:ext cx="7772400" cy="720725"/>
          </a:xfrm>
        </p:spPr>
        <p:txBody>
          <a:bodyPr/>
          <a:lstStyle/>
          <a:p>
            <a:pPr eaLnBrk="1" hangingPunct="1"/>
            <a:r>
              <a:rPr lang="ja-JP" altLang="en-US" sz="3200">
                <a:ea typeface="ＭＳ Ｐゴシック" panose="020B0600070205080204" pitchFamily="50" charset="-128"/>
              </a:rPr>
              <a:t>ありがとうございました</a:t>
            </a:r>
          </a:p>
        </p:txBody>
      </p:sp>
      <p:sp>
        <p:nvSpPr>
          <p:cNvPr id="70658" name="Text Box 5"/>
          <p:cNvSpPr txBox="1">
            <a:spLocks noChangeArrowheads="1"/>
          </p:cNvSpPr>
          <p:nvPr/>
        </p:nvSpPr>
        <p:spPr bwMode="auto">
          <a:xfrm>
            <a:off x="4648200" y="4419600"/>
            <a:ext cx="4876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1800" dirty="0">
                <a:latin typeface="游ゴシック" panose="020B0400000000000000" pitchFamily="50" charset="-128"/>
              </a:rPr>
              <a:t>NPO</a:t>
            </a:r>
            <a:r>
              <a:rPr lang="ja-JP" altLang="en-US" sz="1800" dirty="0">
                <a:latin typeface="游ゴシック" panose="020B0400000000000000" pitchFamily="50" charset="-128"/>
              </a:rPr>
              <a:t>法人　三次科学技術教育協会　</a:t>
            </a:r>
          </a:p>
          <a:p>
            <a:pPr eaLnBrk="1" hangingPunct="1">
              <a:spcBef>
                <a:spcPct val="50000"/>
              </a:spcBef>
            </a:pPr>
            <a:r>
              <a:rPr lang="ja-JP" altLang="en-US" sz="1800" dirty="0">
                <a:latin typeface="游ゴシック" panose="020B0400000000000000" pitchFamily="50" charset="-128"/>
              </a:rPr>
              <a:t>理事　</a:t>
            </a:r>
            <a:r>
              <a:rPr lang="ja-JP" altLang="en-US" sz="1600" dirty="0">
                <a:latin typeface="游ゴシック" panose="020B0400000000000000" pitchFamily="50" charset="-128"/>
              </a:rPr>
              <a:t> 　　　</a:t>
            </a:r>
            <a:r>
              <a:rPr lang="ja-JP" altLang="en-US" dirty="0">
                <a:latin typeface="游ゴシック" panose="020B0400000000000000" pitchFamily="50" charset="-128"/>
              </a:rPr>
              <a:t>武村　精一</a:t>
            </a:r>
          </a:p>
        </p:txBody>
      </p:sp>
      <p:pic>
        <p:nvPicPr>
          <p:cNvPr id="70659" name="Picture 7" descr="D:\精一ドキュメントデータファイル\マイピクチャーデジカメデータ\天体撮影\mistee8Gカード\2014年5月31日\IMG_1039_kujira.BMP1.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52400"/>
            <a:ext cx="4103688" cy="647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8" descr="C:\Users\stakemura\Desktop\MISTEEyokomakunno1kujirano10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5638800"/>
            <a:ext cx="4495800"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フッター プレースホルダー 2">
            <a:extLst>
              <a:ext uri="{FF2B5EF4-FFF2-40B4-BE49-F238E27FC236}">
                <a16:creationId xmlns:a16="http://schemas.microsoft.com/office/drawing/2014/main" id="{2E66E216-8DF0-4D7E-8ED1-396551B32B70}"/>
              </a:ext>
            </a:extLst>
          </p:cNvPr>
          <p:cNvSpPr>
            <a:spLocks noGrp="1"/>
          </p:cNvSpPr>
          <p:nvPr>
            <p:ph type="ftr" sz="quarter" idx="11"/>
          </p:nvPr>
        </p:nvSpPr>
        <p:spPr bwMode="gray">
          <a:xfrm>
            <a:off x="7462556" y="6579035"/>
            <a:ext cx="1710019" cy="198784"/>
          </a:xfrm>
          <a:prstGeom prst="rect">
            <a:avLst/>
          </a:prstGeom>
          <a:ln>
            <a:miter lim="800000"/>
            <a:headEnd/>
            <a:tailEnd/>
          </a:ln>
        </p:spPr>
        <p:txBody>
          <a:bodyPr vert="horz" wrap="square" lIns="91440" tIns="45720" rIns="91440" bIns="45720" numCol="1" anchor="t" anchorCtr="0" compatLnSpc="1">
            <a:prstTxWarp prst="textNoShape">
              <a:avLst/>
            </a:prstTxWarp>
          </a:bodyPr>
          <a:lstStyle>
            <a:defPPr>
              <a:defRPr lang="ja-JP"/>
            </a:defPPr>
            <a:lvl1pPr algn="ctr" rtl="0" eaLnBrk="1" fontAlgn="base" hangingPunct="1">
              <a:spcBef>
                <a:spcPct val="0"/>
              </a:spcBef>
              <a:spcAft>
                <a:spcPct val="0"/>
              </a:spcAft>
              <a:defRPr kumimoji="1" sz="1050"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9pPr>
          </a:lstStyle>
          <a:p>
            <a:pPr>
              <a:defRPr/>
            </a:pPr>
            <a:r>
              <a:rPr lang="en-US" altLang="zh-TW">
                <a:latin typeface="游ゴシック" panose="020B0400000000000000" pitchFamily="50" charset="-128"/>
              </a:rPr>
              <a:t>2021</a:t>
            </a:r>
            <a:r>
              <a:rPr lang="zh-TW" altLang="en-US">
                <a:latin typeface="游ゴシック" panose="020B0400000000000000" pitchFamily="50" charset="-128"/>
              </a:rPr>
              <a:t>年</a:t>
            </a:r>
            <a:r>
              <a:rPr lang="en-US" altLang="ja-JP">
                <a:latin typeface="游ゴシック" panose="020B0400000000000000" pitchFamily="50" charset="-128"/>
              </a:rPr>
              <a:t>7</a:t>
            </a:r>
            <a:r>
              <a:rPr lang="zh-TW" altLang="en-US">
                <a:latin typeface="游ゴシック" panose="020B0400000000000000" pitchFamily="50" charset="-128"/>
              </a:rPr>
              <a:t>月</a:t>
            </a:r>
            <a:r>
              <a:rPr lang="en-US" altLang="ja-JP">
                <a:latin typeface="游ゴシック" panose="020B0400000000000000" pitchFamily="50" charset="-128"/>
              </a:rPr>
              <a:t>18</a:t>
            </a:r>
            <a:r>
              <a:rPr lang="zh-TW" altLang="en-US">
                <a:latin typeface="游ゴシック" panose="020B0400000000000000" pitchFamily="50" charset="-128"/>
              </a:rPr>
              <a:t>日時計</a:t>
            </a:r>
            <a:endParaRPr lang="ja-JP" altLang="en-US" dirty="0">
              <a:latin typeface="游ゴシック" panose="020B0400000000000000" pitchFamily="50" charset="-128"/>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74F3B-731D-5B95-DCBF-4A0C11D73EF9}"/>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D78844D6-30AF-7335-26B6-F44B61876F0F}"/>
              </a:ext>
            </a:extLst>
          </p:cNvPr>
          <p:cNvSpPr>
            <a:spLocks noGrp="1"/>
          </p:cNvSpPr>
          <p:nvPr>
            <p:ph type="ctrTitle"/>
          </p:nvPr>
        </p:nvSpPr>
        <p:spPr>
          <a:xfrm>
            <a:off x="341953" y="0"/>
            <a:ext cx="7772400" cy="720725"/>
          </a:xfrm>
        </p:spPr>
        <p:txBody>
          <a:bodyPr/>
          <a:lstStyle/>
          <a:p>
            <a:pPr algn="l"/>
            <a:r>
              <a:rPr kumimoji="1" lang="en-US" altLang="ja-JP" dirty="0">
                <a:latin typeface="ＭＳ Ｐゴシック" panose="020B0600070205080204" pitchFamily="50" charset="-128"/>
                <a:ea typeface="ＭＳ Ｐゴシック" panose="020B0600070205080204" pitchFamily="50" charset="-128"/>
              </a:rPr>
              <a:t>2025</a:t>
            </a:r>
            <a:r>
              <a:rPr kumimoji="1" lang="ja-JP" altLang="en-US" dirty="0">
                <a:latin typeface="ＭＳ Ｐゴシック" panose="020B0600070205080204" pitchFamily="50" charset="-128"/>
                <a:ea typeface="ＭＳ Ｐゴシック" panose="020B0600070205080204" pitchFamily="50" charset="-128"/>
              </a:rPr>
              <a:t>年</a:t>
            </a:r>
            <a:r>
              <a:rPr kumimoji="1" lang="en-US" altLang="ja-JP" dirty="0">
                <a:latin typeface="ＭＳ Ｐゴシック" panose="020B0600070205080204" pitchFamily="50" charset="-128"/>
                <a:ea typeface="ＭＳ Ｐゴシック" panose="020B0600070205080204" pitchFamily="50" charset="-128"/>
              </a:rPr>
              <a:t>11</a:t>
            </a:r>
            <a:r>
              <a:rPr kumimoji="1" lang="ja-JP" altLang="en-US" dirty="0">
                <a:latin typeface="ＭＳ Ｐゴシック" panose="020B0600070205080204" pitchFamily="50" charset="-128"/>
                <a:ea typeface="ＭＳ Ｐゴシック" panose="020B0600070205080204" pitchFamily="50" charset="-128"/>
              </a:rPr>
              <a:t>月</a:t>
            </a:r>
            <a:r>
              <a:rPr kumimoji="1" lang="en-US" altLang="ja-JP" dirty="0">
                <a:latin typeface="ＭＳ Ｐゴシック" panose="020B0600070205080204" pitchFamily="50" charset="-128"/>
                <a:ea typeface="ＭＳ Ｐゴシック" panose="020B0600070205080204" pitchFamily="50" charset="-128"/>
              </a:rPr>
              <a:t>1</a:t>
            </a:r>
            <a:r>
              <a:rPr kumimoji="1" lang="ja-JP" altLang="en-US" dirty="0">
                <a:latin typeface="ＭＳ Ｐゴシック" panose="020B0600070205080204" pitchFamily="50" charset="-128"/>
                <a:ea typeface="ＭＳ Ｐゴシック" panose="020B0600070205080204" pitchFamily="50" charset="-128"/>
              </a:rPr>
              <a:t>日の天文データ　１</a:t>
            </a:r>
          </a:p>
        </p:txBody>
      </p:sp>
    </p:spTree>
    <p:extLst>
      <p:ext uri="{BB962C8B-B14F-4D97-AF65-F5344CB8AC3E}">
        <p14:creationId xmlns:p14="http://schemas.microsoft.com/office/powerpoint/2010/main" val="23828124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1352A-A62A-520B-8C68-8CBCA99F9AC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47CAF251-241B-D14C-1F1F-48FD425705BB}"/>
              </a:ext>
            </a:extLst>
          </p:cNvPr>
          <p:cNvSpPr>
            <a:spLocks noGrp="1"/>
          </p:cNvSpPr>
          <p:nvPr>
            <p:ph type="ctrTitle"/>
          </p:nvPr>
        </p:nvSpPr>
        <p:spPr>
          <a:xfrm>
            <a:off x="341953" y="0"/>
            <a:ext cx="7772400" cy="720725"/>
          </a:xfrm>
        </p:spPr>
        <p:txBody>
          <a:bodyPr/>
          <a:lstStyle/>
          <a:p>
            <a:pPr algn="l"/>
            <a:r>
              <a:rPr kumimoji="1" lang="en-US" altLang="ja-JP" dirty="0">
                <a:latin typeface="ＭＳ Ｐゴシック" panose="020B0600070205080204" pitchFamily="50" charset="-128"/>
                <a:ea typeface="ＭＳ Ｐゴシック" panose="020B0600070205080204" pitchFamily="50" charset="-128"/>
              </a:rPr>
              <a:t>2025</a:t>
            </a:r>
            <a:r>
              <a:rPr kumimoji="1" lang="ja-JP" altLang="en-US" dirty="0">
                <a:latin typeface="ＭＳ Ｐゴシック" panose="020B0600070205080204" pitchFamily="50" charset="-128"/>
                <a:ea typeface="ＭＳ Ｐゴシック" panose="020B0600070205080204" pitchFamily="50" charset="-128"/>
              </a:rPr>
              <a:t>年</a:t>
            </a:r>
            <a:r>
              <a:rPr kumimoji="1" lang="en-US" altLang="ja-JP" dirty="0">
                <a:latin typeface="ＭＳ Ｐゴシック" panose="020B0600070205080204" pitchFamily="50" charset="-128"/>
                <a:ea typeface="ＭＳ Ｐゴシック" panose="020B0600070205080204" pitchFamily="50" charset="-128"/>
              </a:rPr>
              <a:t>11</a:t>
            </a:r>
            <a:r>
              <a:rPr kumimoji="1" lang="ja-JP" altLang="en-US" dirty="0">
                <a:latin typeface="ＭＳ Ｐゴシック" panose="020B0600070205080204" pitchFamily="50" charset="-128"/>
                <a:ea typeface="ＭＳ Ｐゴシック" panose="020B0600070205080204" pitchFamily="50" charset="-128"/>
              </a:rPr>
              <a:t>月</a:t>
            </a:r>
            <a:r>
              <a:rPr kumimoji="1" lang="en-US" altLang="ja-JP" dirty="0">
                <a:latin typeface="ＭＳ Ｐゴシック" panose="020B0600070205080204" pitchFamily="50" charset="-128"/>
                <a:ea typeface="ＭＳ Ｐゴシック" panose="020B0600070205080204" pitchFamily="50" charset="-128"/>
              </a:rPr>
              <a:t>1</a:t>
            </a:r>
            <a:r>
              <a:rPr kumimoji="1" lang="ja-JP" altLang="en-US" dirty="0">
                <a:latin typeface="ＭＳ Ｐゴシック" panose="020B0600070205080204" pitchFamily="50" charset="-128"/>
                <a:ea typeface="ＭＳ Ｐゴシック" panose="020B0600070205080204" pitchFamily="50" charset="-128"/>
              </a:rPr>
              <a:t>日の天文データ　１</a:t>
            </a:r>
          </a:p>
        </p:txBody>
      </p:sp>
    </p:spTree>
    <p:extLst>
      <p:ext uri="{BB962C8B-B14F-4D97-AF65-F5344CB8AC3E}">
        <p14:creationId xmlns:p14="http://schemas.microsoft.com/office/powerpoint/2010/main" val="423224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5CA44248-8E76-4262-8EDE-FEEAE473A7F1}"/>
              </a:ext>
            </a:extLst>
          </p:cNvPr>
          <p:cNvSpPr txBox="1">
            <a:spLocks noChangeArrowheads="1"/>
          </p:cNvSpPr>
          <p:nvPr/>
        </p:nvSpPr>
        <p:spPr bwMode="gray">
          <a:xfrm>
            <a:off x="0" y="-59250"/>
            <a:ext cx="7772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1"/>
                </a:solidFill>
                <a:latin typeface="游ゴシック" panose="020B0400000000000000" pitchFamily="50" charset="-128"/>
                <a:ea typeface="+mj-ea"/>
                <a:cs typeface="+mj-cs"/>
              </a:defRPr>
            </a:lvl1pPr>
            <a:lvl2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2pPr>
            <a:lvl3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3pPr>
            <a:lvl4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4pPr>
            <a:lvl5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5pPr>
            <a:lvl6pPr marL="457200" algn="l" rtl="0" fontAlgn="base">
              <a:spcBef>
                <a:spcPct val="0"/>
              </a:spcBef>
              <a:spcAft>
                <a:spcPct val="0"/>
              </a:spcAft>
              <a:defRPr kumimoji="1" sz="2800">
                <a:solidFill>
                  <a:schemeClr val="tx1"/>
                </a:solidFill>
                <a:latin typeface="Arial" pitchFamily="34" charset="0"/>
                <a:ea typeface="ＭＳ Ｐゴシック" pitchFamily="50" charset="-128"/>
              </a:defRPr>
            </a:lvl6pPr>
            <a:lvl7pPr marL="914400" algn="l" rtl="0" fontAlgn="base">
              <a:spcBef>
                <a:spcPct val="0"/>
              </a:spcBef>
              <a:spcAft>
                <a:spcPct val="0"/>
              </a:spcAft>
              <a:defRPr kumimoji="1" sz="2800">
                <a:solidFill>
                  <a:schemeClr val="tx1"/>
                </a:solidFill>
                <a:latin typeface="Arial" pitchFamily="34" charset="0"/>
                <a:ea typeface="ＭＳ Ｐゴシック" pitchFamily="50" charset="-128"/>
              </a:defRPr>
            </a:lvl7pPr>
            <a:lvl8pPr marL="1371600" algn="l" rtl="0" fontAlgn="base">
              <a:spcBef>
                <a:spcPct val="0"/>
              </a:spcBef>
              <a:spcAft>
                <a:spcPct val="0"/>
              </a:spcAft>
              <a:defRPr kumimoji="1" sz="2800">
                <a:solidFill>
                  <a:schemeClr val="tx1"/>
                </a:solidFill>
                <a:latin typeface="Arial" pitchFamily="34" charset="0"/>
                <a:ea typeface="ＭＳ Ｐゴシック" pitchFamily="50" charset="-128"/>
              </a:defRPr>
            </a:lvl8pPr>
            <a:lvl9pPr marL="1828800" algn="l" rtl="0" fontAlgn="base">
              <a:spcBef>
                <a:spcPct val="0"/>
              </a:spcBef>
              <a:spcAft>
                <a:spcPct val="0"/>
              </a:spcAft>
              <a:defRPr kumimoji="1" sz="2800">
                <a:solidFill>
                  <a:schemeClr val="tx1"/>
                </a:solidFill>
                <a:latin typeface="Arial" pitchFamily="34" charset="0"/>
                <a:ea typeface="ＭＳ Ｐゴシック" pitchFamily="50" charset="-128"/>
              </a:defRPr>
            </a:lvl9pPr>
          </a:lstStyle>
          <a:p>
            <a:pPr eaLnBrk="1" hangingPunct="1"/>
            <a:r>
              <a:rPr lang="ja-JP" altLang="en-US" sz="3200" kern="0" dirty="0">
                <a:ea typeface="ＭＳ Ｐゴシック" panose="020B0600070205080204" pitchFamily="50" charset="-128"/>
              </a:rPr>
              <a:t>１．月について</a:t>
            </a:r>
          </a:p>
        </p:txBody>
      </p:sp>
      <p:grpSp>
        <p:nvGrpSpPr>
          <p:cNvPr id="2" name="グループ化 1">
            <a:extLst>
              <a:ext uri="{FF2B5EF4-FFF2-40B4-BE49-F238E27FC236}">
                <a16:creationId xmlns:a16="http://schemas.microsoft.com/office/drawing/2014/main" id="{A47BCA95-AC96-633B-8D1F-AD662BC88955}"/>
              </a:ext>
            </a:extLst>
          </p:cNvPr>
          <p:cNvGrpSpPr/>
          <p:nvPr/>
        </p:nvGrpSpPr>
        <p:grpSpPr>
          <a:xfrm>
            <a:off x="202294" y="492330"/>
            <a:ext cx="8734573" cy="1877437"/>
            <a:chOff x="202294" y="492330"/>
            <a:chExt cx="8734573" cy="1877437"/>
          </a:xfrm>
        </p:grpSpPr>
        <p:pic>
          <p:nvPicPr>
            <p:cNvPr id="3" name="図 2" descr="テーブル, 座る, 小さい, ガラス が含まれている画像&#10;&#10;自動的に生成された説明">
              <a:extLst>
                <a:ext uri="{FF2B5EF4-FFF2-40B4-BE49-F238E27FC236}">
                  <a16:creationId xmlns:a16="http://schemas.microsoft.com/office/drawing/2014/main" id="{5F440716-2305-EDAD-8B14-8DBDA9ECE0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294" y="570481"/>
              <a:ext cx="2399048" cy="1799286"/>
            </a:xfrm>
            <a:prstGeom prst="rect">
              <a:avLst/>
            </a:prstGeom>
          </p:spPr>
        </p:pic>
        <p:sp>
          <p:nvSpPr>
            <p:cNvPr id="4" name="Text Box 5">
              <a:extLst>
                <a:ext uri="{FF2B5EF4-FFF2-40B4-BE49-F238E27FC236}">
                  <a16:creationId xmlns:a16="http://schemas.microsoft.com/office/drawing/2014/main" id="{5705D492-2E4D-A1AB-4A27-A7C5824A1697}"/>
                </a:ext>
              </a:extLst>
            </p:cNvPr>
            <p:cNvSpPr txBox="1">
              <a:spLocks noChangeArrowheads="1"/>
            </p:cNvSpPr>
            <p:nvPr/>
          </p:nvSpPr>
          <p:spPr bwMode="auto">
            <a:xfrm>
              <a:off x="2816798" y="492330"/>
              <a:ext cx="6120069" cy="1877437"/>
            </a:xfrm>
            <a:prstGeom prst="rect">
              <a:avLst/>
            </a:prstGeom>
            <a:solidFill>
              <a:srgbClr val="FCFDF1"/>
            </a:solidFill>
            <a:ln w="15875">
              <a:solidFill>
                <a:srgbClr val="000000"/>
              </a:solidFill>
              <a:miter lim="800000"/>
              <a:headEnd/>
              <a:tailEnd/>
            </a:ln>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dirty="0">
                  <a:latin typeface="メイリオ" panose="020B0604030504040204" pitchFamily="50" charset="-128"/>
                  <a:ea typeface="メイリオ" panose="020B0604030504040204" pitchFamily="50" charset="-128"/>
                </a:rPr>
                <a:t>(1)</a:t>
              </a:r>
              <a:r>
                <a:rPr lang="ja-JP" altLang="en-US" sz="2000" dirty="0">
                  <a:latin typeface="メイリオ" panose="020B0604030504040204" pitchFamily="50" charset="-128"/>
                  <a:ea typeface="メイリオ" panose="020B0604030504040204" pitchFamily="50" charset="-128"/>
                </a:rPr>
                <a:t>大きさ　直径：　</a:t>
              </a:r>
              <a:r>
                <a:rPr lang="en-US" altLang="ja-JP" sz="2000" dirty="0">
                  <a:latin typeface="メイリオ" panose="020B0604030504040204" pitchFamily="50" charset="-128"/>
                  <a:ea typeface="メイリオ" panose="020B0604030504040204" pitchFamily="50" charset="-128"/>
                </a:rPr>
                <a:t>3476</a:t>
              </a:r>
              <a:r>
                <a:rPr lang="ja-JP" altLang="en-US" sz="2000" dirty="0">
                  <a:latin typeface="メイリオ" panose="020B0604030504040204" pitchFamily="50" charset="-128"/>
                  <a:ea typeface="メイリオ" panose="020B0604030504040204" pitchFamily="50" charset="-128"/>
                </a:rPr>
                <a:t>㎞→地球の約１</a:t>
              </a:r>
              <a:r>
                <a:rPr lang="en-US" altLang="ja-JP" sz="2000" dirty="0">
                  <a:latin typeface="メイリオ" panose="020B0604030504040204" pitchFamily="50" charset="-128"/>
                  <a:ea typeface="メイリオ" panose="020B0604030504040204" pitchFamily="50" charset="-128"/>
                </a:rPr>
                <a:t>/4</a:t>
              </a:r>
            </a:p>
            <a:p>
              <a:pPr marL="2152650" indent="-2152650" eaLnBrk="1" hangingPunct="1">
                <a:spcBef>
                  <a:spcPct val="50000"/>
                </a:spcBef>
              </a:pPr>
              <a:r>
                <a:rPr lang="en-US" altLang="ja-JP" sz="2000" dirty="0">
                  <a:latin typeface="メイリオ" panose="020B0604030504040204" pitchFamily="50" charset="-128"/>
                  <a:ea typeface="メイリオ" panose="020B0604030504040204" pitchFamily="50" charset="-128"/>
                </a:rPr>
                <a:t>(2)</a:t>
              </a:r>
              <a:r>
                <a:rPr lang="ja-JP" altLang="en-US" sz="2000" dirty="0">
                  <a:latin typeface="メイリオ" panose="020B0604030504040204" pitchFamily="50" charset="-128"/>
                  <a:ea typeface="メイリオ" panose="020B0604030504040204" pitchFamily="50" charset="-128"/>
                </a:rPr>
                <a:t>重さ　質量　：</a:t>
              </a:r>
              <a:r>
                <a:rPr lang="ja-JP" altLang="en-US" dirty="0"/>
                <a:t> </a:t>
              </a:r>
              <a:r>
                <a:rPr lang="en-US" altLang="ja-JP" dirty="0"/>
                <a:t>73.5×10¹⁸</a:t>
              </a:r>
              <a:r>
                <a:rPr lang="ja-JP" altLang="en-US" dirty="0"/>
                <a:t>トン</a:t>
              </a:r>
              <a:r>
                <a:rPr lang="ja-JP" altLang="en-US" sz="2000" dirty="0">
                  <a:latin typeface="メイリオ" panose="020B0604030504040204" pitchFamily="50" charset="-128"/>
                  <a:ea typeface="メイリオ" panose="020B0604030504040204" pitchFamily="50" charset="-128"/>
                </a:rPr>
                <a:t>→地球の</a:t>
              </a:r>
              <a:endParaRPr lang="en-US" altLang="ja-JP" sz="2000" dirty="0">
                <a:latin typeface="メイリオ" panose="020B0604030504040204" pitchFamily="50" charset="-128"/>
                <a:ea typeface="メイリオ" panose="020B0604030504040204" pitchFamily="50" charset="-128"/>
              </a:endParaRPr>
            </a:p>
            <a:p>
              <a:pPr marL="2152650" eaLnBrk="1" hangingPunct="1">
                <a:spcBef>
                  <a:spcPct val="50000"/>
                </a:spcBef>
              </a:pPr>
              <a:r>
                <a:rPr lang="ja-JP" altLang="en-US" sz="2000" dirty="0">
                  <a:latin typeface="メイリオ" panose="020B0604030504040204" pitchFamily="50" charset="-128"/>
                  <a:ea typeface="メイリオ" panose="020B0604030504040204" pitchFamily="50" charset="-128"/>
                </a:rPr>
                <a:t>約１</a:t>
              </a:r>
              <a:r>
                <a:rPr lang="en-US" altLang="ja-JP" sz="2000" dirty="0">
                  <a:latin typeface="メイリオ" panose="020B0604030504040204" pitchFamily="50" charset="-128"/>
                  <a:ea typeface="メイリオ" panose="020B0604030504040204" pitchFamily="50" charset="-128"/>
                </a:rPr>
                <a:t>/80</a:t>
              </a:r>
            </a:p>
            <a:p>
              <a:pPr marL="1790700" indent="-1790700" eaLnBrk="1" hangingPunct="1">
                <a:spcBef>
                  <a:spcPct val="50000"/>
                </a:spcBef>
              </a:pPr>
              <a:r>
                <a:rPr lang="ja-JP" altLang="en-US" sz="2000" dirty="0">
                  <a:latin typeface="メイリオ" panose="020B0604030504040204" pitchFamily="50" charset="-128"/>
                  <a:ea typeface="メイリオ" panose="020B0604030504040204" pitchFamily="50" charset="-128"/>
                </a:rPr>
                <a:t>（</a:t>
              </a:r>
              <a:r>
                <a:rPr lang="en-US" altLang="ja-JP" sz="2000" dirty="0">
                  <a:latin typeface="メイリオ" panose="020B0604030504040204" pitchFamily="50" charset="-128"/>
                  <a:ea typeface="メイリオ" panose="020B0604030504040204" pitchFamily="50" charset="-128"/>
                </a:rPr>
                <a:t>3</a:t>
              </a:r>
              <a:r>
                <a:rPr lang="ja-JP" altLang="en-US" sz="2000" dirty="0">
                  <a:latin typeface="メイリオ" panose="020B0604030504040204" pitchFamily="50" charset="-128"/>
                  <a:ea typeface="メイリオ" panose="020B0604030504040204" pitchFamily="50" charset="-128"/>
                </a:rPr>
                <a:t>）月の重力：地球の</a:t>
              </a:r>
              <a:r>
                <a:rPr lang="en-US" altLang="ja-JP" sz="2000" dirty="0">
                  <a:latin typeface="メイリオ" panose="020B0604030504040204" pitchFamily="50" charset="-128"/>
                  <a:ea typeface="メイリオ" panose="020B0604030504040204" pitchFamily="50" charset="-128"/>
                </a:rPr>
                <a:t>1/</a:t>
              </a:r>
              <a:r>
                <a:rPr lang="ja-JP" altLang="en-US" sz="2000" dirty="0">
                  <a:latin typeface="メイリオ" panose="020B0604030504040204" pitchFamily="50" charset="-128"/>
                  <a:ea typeface="メイリオ" panose="020B0604030504040204" pitchFamily="50" charset="-128"/>
                </a:rPr>
                <a:t>６</a:t>
              </a:r>
              <a:endParaRPr lang="en-US" altLang="ja-JP" sz="1800" dirty="0">
                <a:latin typeface="メイリオ" panose="020B0604030504040204" pitchFamily="50" charset="-128"/>
                <a:ea typeface="メイリオ" panose="020B0604030504040204" pitchFamily="50" charset="-128"/>
              </a:endParaRPr>
            </a:p>
          </p:txBody>
        </p:sp>
      </p:grpSp>
      <p:grpSp>
        <p:nvGrpSpPr>
          <p:cNvPr id="5" name="グループ化 4">
            <a:extLst>
              <a:ext uri="{FF2B5EF4-FFF2-40B4-BE49-F238E27FC236}">
                <a16:creationId xmlns:a16="http://schemas.microsoft.com/office/drawing/2014/main" id="{EE1CE0CD-1FF6-A15F-93AC-9A975AB81347}"/>
              </a:ext>
            </a:extLst>
          </p:cNvPr>
          <p:cNvGrpSpPr/>
          <p:nvPr/>
        </p:nvGrpSpPr>
        <p:grpSpPr>
          <a:xfrm>
            <a:off x="207133" y="2540999"/>
            <a:ext cx="8504913" cy="3158661"/>
            <a:chOff x="207133" y="2540999"/>
            <a:chExt cx="8504913" cy="3158661"/>
          </a:xfrm>
        </p:grpSpPr>
        <p:pic>
          <p:nvPicPr>
            <p:cNvPr id="7" name="図 6">
              <a:extLst>
                <a:ext uri="{FF2B5EF4-FFF2-40B4-BE49-F238E27FC236}">
                  <a16:creationId xmlns:a16="http://schemas.microsoft.com/office/drawing/2014/main" id="{E051E409-9629-E642-DB6A-3777E6AB79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133" y="2540999"/>
              <a:ext cx="8504913" cy="952374"/>
            </a:xfrm>
            <a:prstGeom prst="rect">
              <a:avLst/>
            </a:prstGeom>
          </p:spPr>
        </p:pic>
        <p:sp>
          <p:nvSpPr>
            <p:cNvPr id="8" name="Text Box 5">
              <a:extLst>
                <a:ext uri="{FF2B5EF4-FFF2-40B4-BE49-F238E27FC236}">
                  <a16:creationId xmlns:a16="http://schemas.microsoft.com/office/drawing/2014/main" id="{02E1E2DA-5882-2AB6-F77E-35507390B2CD}"/>
                </a:ext>
              </a:extLst>
            </p:cNvPr>
            <p:cNvSpPr txBox="1">
              <a:spLocks noChangeArrowheads="1"/>
            </p:cNvSpPr>
            <p:nvPr/>
          </p:nvSpPr>
          <p:spPr bwMode="auto">
            <a:xfrm>
              <a:off x="207133" y="3606779"/>
              <a:ext cx="3554858" cy="2092881"/>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2000" dirty="0">
                  <a:latin typeface="メイリオ" panose="020B0604030504040204" pitchFamily="50" charset="-128"/>
                  <a:ea typeface="メイリオ" panose="020B0604030504040204" pitchFamily="50" charset="-128"/>
                </a:rPr>
                <a:t>月までの距離：約</a:t>
              </a:r>
              <a:r>
                <a:rPr lang="en-US" altLang="ja-JP" sz="2000" dirty="0">
                  <a:latin typeface="メイリオ" panose="020B0604030504040204" pitchFamily="50" charset="-128"/>
                  <a:ea typeface="メイリオ" panose="020B0604030504040204" pitchFamily="50" charset="-128"/>
                </a:rPr>
                <a:t>38</a:t>
              </a:r>
              <a:r>
                <a:rPr lang="ja-JP" altLang="en-US" sz="2000" dirty="0">
                  <a:latin typeface="メイリオ" panose="020B0604030504040204" pitchFamily="50" charset="-128"/>
                  <a:ea typeface="メイリオ" panose="020B0604030504040204" pitchFamily="50" charset="-128"/>
                </a:rPr>
                <a:t>万</a:t>
              </a:r>
              <a:r>
                <a:rPr lang="en-US" altLang="ja-JP" sz="2000" dirty="0">
                  <a:latin typeface="メイリオ" panose="020B0604030504040204" pitchFamily="50" charset="-128"/>
                  <a:ea typeface="メイリオ" panose="020B0604030504040204" pitchFamily="50" charset="-128"/>
                </a:rPr>
                <a:t>km</a:t>
              </a:r>
              <a:r>
                <a:rPr lang="ja-JP" altLang="en-US" sz="2000" dirty="0">
                  <a:latin typeface="メイリオ" panose="020B0604030504040204" pitchFamily="50" charset="-128"/>
                  <a:ea typeface="メイリオ" panose="020B0604030504040204" pitchFamily="50" charset="-128"/>
                </a:rPr>
                <a:t>（地球の直径の約</a:t>
              </a:r>
              <a:r>
                <a:rPr lang="en-US" altLang="ja-JP" sz="2000" dirty="0">
                  <a:latin typeface="メイリオ" panose="020B0604030504040204" pitchFamily="50" charset="-128"/>
                  <a:ea typeface="メイリオ" panose="020B0604030504040204" pitchFamily="50" charset="-128"/>
                </a:rPr>
                <a:t>30</a:t>
              </a:r>
              <a:r>
                <a:rPr lang="ja-JP" altLang="en-US" sz="2000" dirty="0">
                  <a:latin typeface="メイリオ" panose="020B0604030504040204" pitchFamily="50" charset="-128"/>
                  <a:ea typeface="メイリオ" panose="020B0604030504040204" pitchFamily="50" charset="-128"/>
                </a:rPr>
                <a:t>倍）</a:t>
              </a:r>
              <a:endParaRPr lang="en-US" altLang="ja-JP" sz="2000" dirty="0">
                <a:latin typeface="メイリオ" panose="020B0604030504040204" pitchFamily="50" charset="-128"/>
                <a:ea typeface="メイリオ" panose="020B0604030504040204" pitchFamily="50" charset="-128"/>
              </a:endParaRPr>
            </a:p>
            <a:p>
              <a:pPr eaLnBrk="1" hangingPunct="1">
                <a:spcBef>
                  <a:spcPct val="50000"/>
                </a:spcBef>
              </a:pPr>
              <a:r>
                <a:rPr lang="ja-JP" altLang="en-US" sz="2000" dirty="0">
                  <a:latin typeface="メイリオ" panose="020B0604030504040204" pitchFamily="50" charset="-128"/>
                  <a:ea typeface="メイリオ" panose="020B0604030504040204" pitchFamily="50" charset="-128"/>
                </a:rPr>
                <a:t>自転周期：約</a:t>
              </a:r>
              <a:r>
                <a:rPr lang="en-US" altLang="ja-JP" sz="2000" dirty="0">
                  <a:latin typeface="メイリオ" panose="020B0604030504040204" pitchFamily="50" charset="-128"/>
                  <a:ea typeface="メイリオ" panose="020B0604030504040204" pitchFamily="50" charset="-128"/>
                </a:rPr>
                <a:t>27.32</a:t>
              </a:r>
              <a:r>
                <a:rPr lang="ja-JP" altLang="en-US" sz="2000" dirty="0">
                  <a:latin typeface="メイリオ" panose="020B0604030504040204" pitchFamily="50" charset="-128"/>
                  <a:ea typeface="メイリオ" panose="020B0604030504040204" pitchFamily="50" charset="-128"/>
                </a:rPr>
                <a:t>日</a:t>
              </a:r>
              <a:endParaRPr lang="en-US" altLang="ja-JP" sz="2000" dirty="0">
                <a:latin typeface="メイリオ" panose="020B0604030504040204" pitchFamily="50" charset="-128"/>
                <a:ea typeface="メイリオ" panose="020B0604030504040204" pitchFamily="50" charset="-128"/>
              </a:endParaRPr>
            </a:p>
            <a:p>
              <a:pPr eaLnBrk="1" hangingPunct="1">
                <a:spcBef>
                  <a:spcPct val="50000"/>
                </a:spcBef>
              </a:pPr>
              <a:r>
                <a:rPr lang="ja-JP" altLang="en-US" sz="2000" dirty="0">
                  <a:latin typeface="メイリオ" panose="020B0604030504040204" pitchFamily="50" charset="-128"/>
                  <a:ea typeface="メイリオ" panose="020B0604030504040204" pitchFamily="50" charset="-128"/>
                </a:rPr>
                <a:t>大気：なし</a:t>
              </a:r>
              <a:endParaRPr lang="en-US" altLang="ja-JP" sz="2000" dirty="0">
                <a:latin typeface="メイリオ" panose="020B0604030504040204" pitchFamily="50" charset="-128"/>
                <a:ea typeface="メイリオ" panose="020B0604030504040204" pitchFamily="50" charset="-128"/>
              </a:endParaRPr>
            </a:p>
            <a:p>
              <a:pPr eaLnBrk="1" hangingPunct="1">
                <a:spcBef>
                  <a:spcPct val="50000"/>
                </a:spcBef>
              </a:pPr>
              <a:r>
                <a:rPr lang="ja-JP" altLang="en-US" sz="2000" dirty="0">
                  <a:latin typeface="メイリオ" panose="020B0604030504040204" pitchFamily="50" charset="-128"/>
                  <a:ea typeface="メイリオ" panose="020B0604030504040204" pitchFamily="50" charset="-128"/>
                </a:rPr>
                <a:t>昼：</a:t>
              </a:r>
              <a:r>
                <a:rPr lang="en-US" altLang="ja-JP" sz="2000" dirty="0">
                  <a:latin typeface="メイリオ" panose="020B0604030504040204" pitchFamily="50" charset="-128"/>
                  <a:ea typeface="メイリオ" panose="020B0604030504040204" pitchFamily="50" charset="-128"/>
                </a:rPr>
                <a:t>110</a:t>
              </a:r>
              <a:r>
                <a:rPr lang="ja-JP" altLang="en-US" sz="2000" dirty="0">
                  <a:latin typeface="メイリオ" panose="020B0604030504040204" pitchFamily="50" charset="-128"/>
                  <a:ea typeface="メイリオ" panose="020B0604030504040204" pitchFamily="50" charset="-128"/>
                </a:rPr>
                <a:t>℃、夜：ー</a:t>
              </a:r>
              <a:r>
                <a:rPr lang="en-US" altLang="ja-JP" sz="2000" dirty="0">
                  <a:latin typeface="メイリオ" panose="020B0604030504040204" pitchFamily="50" charset="-128"/>
                  <a:ea typeface="メイリオ" panose="020B0604030504040204" pitchFamily="50" charset="-128"/>
                </a:rPr>
                <a:t>170</a:t>
              </a:r>
              <a:r>
                <a:rPr lang="ja-JP" altLang="en-US" sz="2000" dirty="0">
                  <a:latin typeface="メイリオ" panose="020B0604030504040204" pitchFamily="50" charset="-128"/>
                  <a:ea typeface="メイリオ" panose="020B0604030504040204" pitchFamily="50" charset="-128"/>
                </a:rPr>
                <a:t>℃</a:t>
              </a:r>
              <a:endParaRPr lang="en-US" altLang="ja-JP" sz="2000" dirty="0">
                <a:latin typeface="メイリオ" panose="020B0604030504040204" pitchFamily="50" charset="-128"/>
                <a:ea typeface="メイリオ" panose="020B0604030504040204" pitchFamily="50" charset="-128"/>
              </a:endParaRPr>
            </a:p>
          </p:txBody>
        </p:sp>
      </p:grpSp>
      <p:grpSp>
        <p:nvGrpSpPr>
          <p:cNvPr id="9" name="グループ化 8">
            <a:extLst>
              <a:ext uri="{FF2B5EF4-FFF2-40B4-BE49-F238E27FC236}">
                <a16:creationId xmlns:a16="http://schemas.microsoft.com/office/drawing/2014/main" id="{7BFE9E0A-246F-5BCC-4004-F66F3FDDE36E}"/>
              </a:ext>
            </a:extLst>
          </p:cNvPr>
          <p:cNvGrpSpPr/>
          <p:nvPr/>
        </p:nvGrpSpPr>
        <p:grpSpPr>
          <a:xfrm>
            <a:off x="152022" y="4351361"/>
            <a:ext cx="8839956" cy="2249674"/>
            <a:chOff x="152022" y="4351361"/>
            <a:chExt cx="8839956" cy="2249674"/>
          </a:xfrm>
        </p:grpSpPr>
        <p:pic>
          <p:nvPicPr>
            <p:cNvPr id="12" name="図 11" descr="アイコン&#10;&#10;中程度の精度で自動的に生成された説明">
              <a:extLst>
                <a:ext uri="{FF2B5EF4-FFF2-40B4-BE49-F238E27FC236}">
                  <a16:creationId xmlns:a16="http://schemas.microsoft.com/office/drawing/2014/main" id="{5E9B418D-2625-8097-418C-9469E8E96A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4351361"/>
              <a:ext cx="4419978" cy="2218829"/>
            </a:xfrm>
            <a:prstGeom prst="rect">
              <a:avLst/>
            </a:prstGeom>
          </p:spPr>
        </p:pic>
        <p:sp>
          <p:nvSpPr>
            <p:cNvPr id="13" name="Text Box 5">
              <a:extLst>
                <a:ext uri="{FF2B5EF4-FFF2-40B4-BE49-F238E27FC236}">
                  <a16:creationId xmlns:a16="http://schemas.microsoft.com/office/drawing/2014/main" id="{CD65F716-1499-6BE3-EC12-070CF6CACC21}"/>
                </a:ext>
              </a:extLst>
            </p:cNvPr>
            <p:cNvSpPr txBox="1">
              <a:spLocks noChangeArrowheads="1"/>
            </p:cNvSpPr>
            <p:nvPr/>
          </p:nvSpPr>
          <p:spPr bwMode="auto">
            <a:xfrm>
              <a:off x="152022" y="5893149"/>
              <a:ext cx="4144224" cy="707886"/>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2000" dirty="0">
                  <a:latin typeface="メイリオ" panose="020B0604030504040204" pitchFamily="50" charset="-128"/>
                  <a:ea typeface="メイリオ" panose="020B0604030504040204" pitchFamily="50" charset="-128"/>
                </a:rPr>
                <a:t>月の満ち欠け（みちかけ）：日の入りの頃の月の位置</a:t>
              </a:r>
              <a:endParaRPr lang="en-US" altLang="ja-JP" sz="2000" dirty="0">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342675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5CA44248-8E76-4262-8EDE-FEEAE473A7F1}"/>
              </a:ext>
            </a:extLst>
          </p:cNvPr>
          <p:cNvSpPr txBox="1">
            <a:spLocks noChangeArrowheads="1"/>
          </p:cNvSpPr>
          <p:nvPr/>
        </p:nvSpPr>
        <p:spPr bwMode="gray">
          <a:xfrm>
            <a:off x="345220" y="113400"/>
            <a:ext cx="7772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1"/>
                </a:solidFill>
                <a:latin typeface="游ゴシック" panose="020B0400000000000000" pitchFamily="50" charset="-128"/>
                <a:ea typeface="+mj-ea"/>
                <a:cs typeface="+mj-cs"/>
              </a:defRPr>
            </a:lvl1pPr>
            <a:lvl2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2pPr>
            <a:lvl3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3pPr>
            <a:lvl4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4pPr>
            <a:lvl5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5pPr>
            <a:lvl6pPr marL="457200" algn="l" rtl="0" fontAlgn="base">
              <a:spcBef>
                <a:spcPct val="0"/>
              </a:spcBef>
              <a:spcAft>
                <a:spcPct val="0"/>
              </a:spcAft>
              <a:defRPr kumimoji="1" sz="2800">
                <a:solidFill>
                  <a:schemeClr val="tx1"/>
                </a:solidFill>
                <a:latin typeface="Arial" pitchFamily="34" charset="0"/>
                <a:ea typeface="ＭＳ Ｐゴシック" pitchFamily="50" charset="-128"/>
              </a:defRPr>
            </a:lvl6pPr>
            <a:lvl7pPr marL="914400" algn="l" rtl="0" fontAlgn="base">
              <a:spcBef>
                <a:spcPct val="0"/>
              </a:spcBef>
              <a:spcAft>
                <a:spcPct val="0"/>
              </a:spcAft>
              <a:defRPr kumimoji="1" sz="2800">
                <a:solidFill>
                  <a:schemeClr val="tx1"/>
                </a:solidFill>
                <a:latin typeface="Arial" pitchFamily="34" charset="0"/>
                <a:ea typeface="ＭＳ Ｐゴシック" pitchFamily="50" charset="-128"/>
              </a:defRPr>
            </a:lvl7pPr>
            <a:lvl8pPr marL="1371600" algn="l" rtl="0" fontAlgn="base">
              <a:spcBef>
                <a:spcPct val="0"/>
              </a:spcBef>
              <a:spcAft>
                <a:spcPct val="0"/>
              </a:spcAft>
              <a:defRPr kumimoji="1" sz="2800">
                <a:solidFill>
                  <a:schemeClr val="tx1"/>
                </a:solidFill>
                <a:latin typeface="Arial" pitchFamily="34" charset="0"/>
                <a:ea typeface="ＭＳ Ｐゴシック" pitchFamily="50" charset="-128"/>
              </a:defRPr>
            </a:lvl8pPr>
            <a:lvl9pPr marL="1828800" algn="l" rtl="0" fontAlgn="base">
              <a:spcBef>
                <a:spcPct val="0"/>
              </a:spcBef>
              <a:spcAft>
                <a:spcPct val="0"/>
              </a:spcAft>
              <a:defRPr kumimoji="1" sz="2800">
                <a:solidFill>
                  <a:schemeClr val="tx1"/>
                </a:solidFill>
                <a:latin typeface="Arial" pitchFamily="34" charset="0"/>
                <a:ea typeface="ＭＳ Ｐゴシック" pitchFamily="50" charset="-128"/>
              </a:defRPr>
            </a:lvl9pPr>
          </a:lstStyle>
          <a:p>
            <a:pPr eaLnBrk="1" hangingPunct="1"/>
            <a:r>
              <a:rPr lang="ja-JP" altLang="en-US" sz="3200" kern="0" dirty="0">
                <a:ea typeface="ＭＳ Ｐゴシック" panose="020B0600070205080204" pitchFamily="50" charset="-128"/>
              </a:rPr>
              <a:t>地球照とは </a:t>
            </a:r>
          </a:p>
        </p:txBody>
      </p:sp>
      <p:pic>
        <p:nvPicPr>
          <p:cNvPr id="3" name="図 2" descr="ダイアグラム&#10;&#10;中程度の精度で自動的に生成された説明">
            <a:extLst>
              <a:ext uri="{FF2B5EF4-FFF2-40B4-BE49-F238E27FC236}">
                <a16:creationId xmlns:a16="http://schemas.microsoft.com/office/drawing/2014/main" id="{BCD18A7B-66C7-2B07-CDC8-48D7FBEBAF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1959" y="731096"/>
            <a:ext cx="3762375" cy="2247900"/>
          </a:xfrm>
          <a:prstGeom prst="rect">
            <a:avLst/>
          </a:prstGeom>
        </p:spPr>
      </p:pic>
      <p:pic>
        <p:nvPicPr>
          <p:cNvPr id="7" name="図 6" descr="暗い, 光 が含まれている画像&#10;&#10;自動的に生成された説明">
            <a:extLst>
              <a:ext uri="{FF2B5EF4-FFF2-40B4-BE49-F238E27FC236}">
                <a16:creationId xmlns:a16="http://schemas.microsoft.com/office/drawing/2014/main" id="{5956B9C3-85FF-C864-0CF0-4343224EE6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878" y="738722"/>
            <a:ext cx="3408004" cy="2556003"/>
          </a:xfrm>
          <a:prstGeom prst="rect">
            <a:avLst/>
          </a:prstGeom>
        </p:spPr>
      </p:pic>
      <p:pic>
        <p:nvPicPr>
          <p:cNvPr id="9" name="図 8" descr="夜空の月&#10;&#10;自動的に生成された説明">
            <a:extLst>
              <a:ext uri="{FF2B5EF4-FFF2-40B4-BE49-F238E27FC236}">
                <a16:creationId xmlns:a16="http://schemas.microsoft.com/office/drawing/2014/main" id="{34E1C544-AEF9-D630-8F64-906317A61A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952" y="3789004"/>
            <a:ext cx="3408003" cy="2556002"/>
          </a:xfrm>
          <a:prstGeom prst="rect">
            <a:avLst/>
          </a:prstGeom>
        </p:spPr>
      </p:pic>
      <p:sp>
        <p:nvSpPr>
          <p:cNvPr id="2" name="Rectangle 2">
            <a:extLst>
              <a:ext uri="{FF2B5EF4-FFF2-40B4-BE49-F238E27FC236}">
                <a16:creationId xmlns:a16="http://schemas.microsoft.com/office/drawing/2014/main" id="{D4EF7E6F-874A-0B00-138E-D261C5B3A16F}"/>
              </a:ext>
            </a:extLst>
          </p:cNvPr>
          <p:cNvSpPr>
            <a:spLocks noChangeArrowheads="1"/>
          </p:cNvSpPr>
          <p:nvPr/>
        </p:nvSpPr>
        <p:spPr bwMode="gray">
          <a:xfrm>
            <a:off x="428616" y="-135152"/>
            <a:ext cx="2757973"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400" b="1" dirty="0">
                <a:latin typeface="游ゴシック" panose="020B0400000000000000" pitchFamily="50" charset="-128"/>
              </a:rPr>
              <a:t> 　</a:t>
            </a:r>
            <a:endParaRPr lang="en-US" altLang="ja-JP" sz="1400" b="1" dirty="0">
              <a:latin typeface="游ゴシック" panose="020B0400000000000000" pitchFamily="50" charset="-128"/>
            </a:endParaRPr>
          </a:p>
          <a:p>
            <a:pPr eaLnBrk="1" hangingPunct="1"/>
            <a:r>
              <a:rPr lang="ja-JP" altLang="en-US" sz="1400" b="1" dirty="0">
                <a:latin typeface="游ゴシック" panose="020B0400000000000000" pitchFamily="50" charset="-128"/>
              </a:rPr>
              <a:t>ちきゅうしょう　　　　　　　　　　　</a:t>
            </a:r>
          </a:p>
        </p:txBody>
      </p:sp>
      <p:sp>
        <p:nvSpPr>
          <p:cNvPr id="4" name="Text Box 5">
            <a:extLst>
              <a:ext uri="{FF2B5EF4-FFF2-40B4-BE49-F238E27FC236}">
                <a16:creationId xmlns:a16="http://schemas.microsoft.com/office/drawing/2014/main" id="{B8200276-1907-D213-8DB0-64E28528B3CC}"/>
              </a:ext>
            </a:extLst>
          </p:cNvPr>
          <p:cNvSpPr txBox="1">
            <a:spLocks noChangeArrowheads="1"/>
          </p:cNvSpPr>
          <p:nvPr/>
        </p:nvSpPr>
        <p:spPr bwMode="auto">
          <a:xfrm>
            <a:off x="305134" y="3335449"/>
            <a:ext cx="3096854" cy="412829"/>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pPr>
            <a:r>
              <a:rPr lang="ja-JP" altLang="en-US" sz="2000" dirty="0">
                <a:latin typeface="メイリオ" panose="020B0604030504040204" pitchFamily="50" charset="-128"/>
                <a:ea typeface="メイリオ" panose="020B0604030504040204" pitchFamily="50" charset="-128"/>
              </a:rPr>
              <a:t>短い時間の写真</a:t>
            </a:r>
            <a:endParaRPr lang="en-US" altLang="ja-JP" sz="1800" dirty="0">
              <a:latin typeface="メイリオ" panose="020B0604030504040204" pitchFamily="50" charset="-128"/>
              <a:ea typeface="メイリオ" panose="020B0604030504040204" pitchFamily="50" charset="-128"/>
            </a:endParaRPr>
          </a:p>
        </p:txBody>
      </p:sp>
      <p:sp>
        <p:nvSpPr>
          <p:cNvPr id="8" name="Text Box 5">
            <a:extLst>
              <a:ext uri="{FF2B5EF4-FFF2-40B4-BE49-F238E27FC236}">
                <a16:creationId xmlns:a16="http://schemas.microsoft.com/office/drawing/2014/main" id="{6C88DAEF-35FD-54D1-5266-3A1842D1726D}"/>
              </a:ext>
            </a:extLst>
          </p:cNvPr>
          <p:cNvSpPr txBox="1">
            <a:spLocks noChangeArrowheads="1"/>
          </p:cNvSpPr>
          <p:nvPr/>
        </p:nvSpPr>
        <p:spPr bwMode="auto">
          <a:xfrm>
            <a:off x="236878" y="6385732"/>
            <a:ext cx="3111824" cy="400110"/>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pPr>
            <a:r>
              <a:rPr lang="ja-JP" altLang="en-US" sz="2000" dirty="0">
                <a:latin typeface="メイリオ" panose="020B0604030504040204" pitchFamily="50" charset="-128"/>
                <a:ea typeface="メイリオ" panose="020B0604030504040204" pitchFamily="50" charset="-128"/>
              </a:rPr>
              <a:t>長い時間の写真</a:t>
            </a:r>
            <a:endParaRPr lang="en-US" altLang="ja-JP" sz="2000" dirty="0">
              <a:latin typeface="メイリオ" panose="020B0604030504040204" pitchFamily="50" charset="-128"/>
              <a:ea typeface="メイリオ" panose="020B0604030504040204" pitchFamily="50" charset="-128"/>
            </a:endParaRPr>
          </a:p>
        </p:txBody>
      </p:sp>
      <p:sp>
        <p:nvSpPr>
          <p:cNvPr id="10" name="Text Box 5">
            <a:extLst>
              <a:ext uri="{FF2B5EF4-FFF2-40B4-BE49-F238E27FC236}">
                <a16:creationId xmlns:a16="http://schemas.microsoft.com/office/drawing/2014/main" id="{75AFF805-9E76-FC0D-6270-259CE02A095D}"/>
              </a:ext>
            </a:extLst>
          </p:cNvPr>
          <p:cNvSpPr txBox="1">
            <a:spLocks noChangeArrowheads="1"/>
          </p:cNvSpPr>
          <p:nvPr/>
        </p:nvSpPr>
        <p:spPr bwMode="auto">
          <a:xfrm>
            <a:off x="4067508" y="3021140"/>
            <a:ext cx="3762375" cy="1061829"/>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pPr>
            <a:r>
              <a:rPr lang="ja-JP" altLang="en-US" sz="1800" dirty="0">
                <a:latin typeface="メイリオ" panose="020B0604030504040204" pitchFamily="50" charset="-128"/>
                <a:ea typeface="メイリオ" panose="020B0604030504040204" pitchFamily="50" charset="-128"/>
              </a:rPr>
              <a:t>地球照</a:t>
            </a:r>
            <a:endParaRPr lang="en-US" altLang="ja-JP" sz="1800" dirty="0">
              <a:latin typeface="メイリオ" panose="020B0604030504040204" pitchFamily="50" charset="-128"/>
              <a:ea typeface="メイリオ" panose="020B0604030504040204" pitchFamily="50" charset="-128"/>
            </a:endParaRPr>
          </a:p>
          <a:p>
            <a:pPr eaLnBrk="1" hangingPunct="1">
              <a:spcBef>
                <a:spcPct val="50000"/>
              </a:spcBef>
            </a:pPr>
            <a:r>
              <a:rPr lang="ja-JP" altLang="en-US" sz="1800" dirty="0">
                <a:latin typeface="メイリオ" panose="020B0604030504040204" pitchFamily="50" charset="-128"/>
                <a:ea typeface="メイリオ" panose="020B0604030504040204" pitchFamily="50" charset="-128"/>
              </a:rPr>
              <a:t>太陽の光が地球に入り、照り返しで月の影がみえる</a:t>
            </a:r>
            <a:endParaRPr lang="en-US" altLang="ja-JP" sz="1600" dirty="0">
              <a:latin typeface="メイリオ" panose="020B0604030504040204" pitchFamily="50" charset="-128"/>
              <a:ea typeface="メイリオ" panose="020B0604030504040204" pitchFamily="50" charset="-128"/>
            </a:endParaRPr>
          </a:p>
        </p:txBody>
      </p:sp>
      <p:pic>
        <p:nvPicPr>
          <p:cNvPr id="13" name="図 12" descr="水, 座る, 暗い, 大きい が含まれている画像&#10;&#10;自動的に生成された説明">
            <a:extLst>
              <a:ext uri="{FF2B5EF4-FFF2-40B4-BE49-F238E27FC236}">
                <a16:creationId xmlns:a16="http://schemas.microsoft.com/office/drawing/2014/main" id="{9FBB3A97-A615-B92A-09BA-0ED00F63D6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21959" y="4125113"/>
            <a:ext cx="2636976" cy="1483299"/>
          </a:xfrm>
          <a:prstGeom prst="rect">
            <a:avLst/>
          </a:prstGeom>
        </p:spPr>
      </p:pic>
      <p:sp>
        <p:nvSpPr>
          <p:cNvPr id="14" name="Text Box 5">
            <a:extLst>
              <a:ext uri="{FF2B5EF4-FFF2-40B4-BE49-F238E27FC236}">
                <a16:creationId xmlns:a16="http://schemas.microsoft.com/office/drawing/2014/main" id="{FA07F98C-3CF0-247F-D0CE-235D7E7A203F}"/>
              </a:ext>
            </a:extLst>
          </p:cNvPr>
          <p:cNvSpPr txBox="1">
            <a:spLocks noChangeArrowheads="1"/>
          </p:cNvSpPr>
          <p:nvPr/>
        </p:nvSpPr>
        <p:spPr bwMode="auto">
          <a:xfrm>
            <a:off x="4015819" y="5676391"/>
            <a:ext cx="5005345" cy="1138773"/>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1800" dirty="0">
                <a:latin typeface="メイリオ" panose="020B0604030504040204" pitchFamily="50" charset="-128"/>
                <a:ea typeface="メイリオ" panose="020B0604030504040204" pitchFamily="50" charset="-128"/>
              </a:rPr>
              <a:t>新月の夜、月から地球を見ると、まん丸の満地球</a:t>
            </a:r>
            <a:r>
              <a:rPr lang="ja-JP" altLang="en-US" sz="1200" dirty="0">
                <a:latin typeface="メイリオ" panose="020B0604030504040204" pitchFamily="50" charset="-128"/>
                <a:ea typeface="メイリオ" panose="020B0604030504040204" pitchFamily="50" charset="-128"/>
              </a:rPr>
              <a:t>（まんちきゅう）</a:t>
            </a:r>
            <a:r>
              <a:rPr lang="ja-JP" altLang="en-US" sz="1800" dirty="0">
                <a:latin typeface="メイリオ" panose="020B0604030504040204" pitchFamily="50" charset="-128"/>
                <a:ea typeface="メイリオ" panose="020B0604030504040204" pitchFamily="50" charset="-128"/>
              </a:rPr>
              <a:t>。地球よりも約</a:t>
            </a:r>
            <a:r>
              <a:rPr lang="en-US" altLang="ja-JP" sz="1800" dirty="0">
                <a:latin typeface="メイリオ" panose="020B0604030504040204" pitchFamily="50" charset="-128"/>
                <a:ea typeface="メイリオ" panose="020B0604030504040204" pitchFamily="50" charset="-128"/>
              </a:rPr>
              <a:t>70</a:t>
            </a:r>
            <a:r>
              <a:rPr lang="ja-JP" altLang="en-US" sz="1800" dirty="0">
                <a:latin typeface="メイリオ" panose="020B0604030504040204" pitchFamily="50" charset="-128"/>
                <a:ea typeface="メイリオ" panose="020B0604030504040204" pitchFamily="50" charset="-128"/>
              </a:rPr>
              <a:t>倍明るい。</a:t>
            </a:r>
            <a:r>
              <a:rPr lang="ja-JP" altLang="en-US" sz="1600" dirty="0">
                <a:latin typeface="メイリオ" panose="020B0604030504040204" pitchFamily="50" charset="-128"/>
                <a:ea typeface="メイリオ" panose="020B0604030504040204" pitchFamily="50" charset="-128"/>
              </a:rPr>
              <a:t>（地球の面積は月の</a:t>
            </a:r>
            <a:r>
              <a:rPr lang="en-US" altLang="ja-JP" sz="1600" dirty="0">
                <a:latin typeface="メイリオ" panose="020B0604030504040204" pitchFamily="50" charset="-128"/>
                <a:ea typeface="メイリオ" panose="020B0604030504040204" pitchFamily="50" charset="-128"/>
              </a:rPr>
              <a:t>13</a:t>
            </a:r>
            <a:r>
              <a:rPr lang="ja-JP" altLang="en-US" sz="1600" dirty="0">
                <a:latin typeface="メイリオ" panose="020B0604030504040204" pitchFamily="50" charset="-128"/>
                <a:ea typeface="メイリオ" panose="020B0604030504040204" pitchFamily="50" charset="-128"/>
              </a:rPr>
              <a:t>倍</a:t>
            </a: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雲、海による反射光で</a:t>
            </a:r>
            <a:r>
              <a:rPr lang="en-US" altLang="ja-JP" sz="1600" dirty="0">
                <a:latin typeface="メイリオ" panose="020B0604030504040204" pitchFamily="50" charset="-128"/>
                <a:ea typeface="メイリオ" panose="020B0604030504040204" pitchFamily="50" charset="-128"/>
              </a:rPr>
              <a:t>5</a:t>
            </a:r>
            <a:r>
              <a:rPr lang="ja-JP" altLang="en-US" sz="1600" dirty="0">
                <a:latin typeface="メイリオ" panose="020B0604030504040204" pitchFamily="50" charset="-128"/>
                <a:ea typeface="メイリオ" panose="020B0604030504040204" pitchFamily="50" charset="-128"/>
              </a:rPr>
              <a:t>倍＝約</a:t>
            </a:r>
            <a:r>
              <a:rPr lang="en-US" altLang="ja-JP" sz="1600" dirty="0">
                <a:latin typeface="メイリオ" panose="020B0604030504040204" pitchFamily="50" charset="-128"/>
                <a:ea typeface="メイリオ" panose="020B0604030504040204" pitchFamily="50" charset="-128"/>
              </a:rPr>
              <a:t>70</a:t>
            </a:r>
            <a:r>
              <a:rPr lang="ja-JP" altLang="en-US" sz="1600" dirty="0">
                <a:latin typeface="メイリオ" panose="020B0604030504040204" pitchFamily="50" charset="-128"/>
                <a:ea typeface="メイリオ" panose="020B0604030504040204" pitchFamily="50" charset="-128"/>
              </a:rPr>
              <a:t>倍）</a:t>
            </a:r>
            <a:endParaRPr lang="en-US" altLang="ja-JP" sz="16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4095663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565156-1806-1E7A-4CEE-00DC149A31FE}"/>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E513C52-2E34-72AD-F898-40215EEEB231}"/>
              </a:ext>
            </a:extLst>
          </p:cNvPr>
          <p:cNvSpPr>
            <a:spLocks noGrp="1"/>
          </p:cNvSpPr>
          <p:nvPr>
            <p:ph type="ctrTitle"/>
          </p:nvPr>
        </p:nvSpPr>
        <p:spPr>
          <a:xfrm>
            <a:off x="0" y="908972"/>
            <a:ext cx="7772400" cy="720725"/>
          </a:xfrm>
        </p:spPr>
        <p:txBody>
          <a:bodyPr/>
          <a:lstStyle/>
          <a:p>
            <a:r>
              <a:rPr kumimoji="1" lang="ja-JP" altLang="en-US" dirty="0"/>
              <a:t>３．火星の話</a:t>
            </a:r>
          </a:p>
        </p:txBody>
      </p:sp>
      <p:sp>
        <p:nvSpPr>
          <p:cNvPr id="3" name="字幕 2">
            <a:extLst>
              <a:ext uri="{FF2B5EF4-FFF2-40B4-BE49-F238E27FC236}">
                <a16:creationId xmlns:a16="http://schemas.microsoft.com/office/drawing/2014/main" id="{1F30F9A7-E91C-5072-580E-9A25B456CE1D}"/>
              </a:ext>
            </a:extLst>
          </p:cNvPr>
          <p:cNvSpPr>
            <a:spLocks noGrp="1"/>
          </p:cNvSpPr>
          <p:nvPr>
            <p:ph type="subTitle" idx="1"/>
          </p:nvPr>
        </p:nvSpPr>
        <p:spPr>
          <a:xfrm>
            <a:off x="1101725" y="2663991"/>
            <a:ext cx="6400800" cy="1530017"/>
          </a:xfrm>
        </p:spPr>
        <p:txBody>
          <a:bodyPr/>
          <a:lstStyle/>
          <a:p>
            <a:pPr algn="l"/>
            <a:r>
              <a:rPr kumimoji="1" lang="en-US" altLang="ja-JP" dirty="0"/>
              <a:t>(1)</a:t>
            </a:r>
            <a:r>
              <a:rPr kumimoji="1" lang="ja-JP" altLang="en-US" dirty="0"/>
              <a:t>火星とは</a:t>
            </a:r>
          </a:p>
        </p:txBody>
      </p:sp>
    </p:spTree>
    <p:extLst>
      <p:ext uri="{BB962C8B-B14F-4D97-AF65-F5344CB8AC3E}">
        <p14:creationId xmlns:p14="http://schemas.microsoft.com/office/powerpoint/2010/main" val="8558580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5CA44248-8E76-4262-8EDE-FEEAE473A7F1}"/>
              </a:ext>
            </a:extLst>
          </p:cNvPr>
          <p:cNvSpPr txBox="1">
            <a:spLocks noChangeArrowheads="1"/>
          </p:cNvSpPr>
          <p:nvPr/>
        </p:nvSpPr>
        <p:spPr bwMode="gray">
          <a:xfrm>
            <a:off x="1484" y="0"/>
            <a:ext cx="7772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1"/>
                </a:solidFill>
                <a:latin typeface="游ゴシック" panose="020B0400000000000000" pitchFamily="50" charset="-128"/>
                <a:ea typeface="+mj-ea"/>
                <a:cs typeface="+mj-cs"/>
              </a:defRPr>
            </a:lvl1pPr>
            <a:lvl2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2pPr>
            <a:lvl3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3pPr>
            <a:lvl4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4pPr>
            <a:lvl5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5pPr>
            <a:lvl6pPr marL="457200" algn="l" rtl="0" fontAlgn="base">
              <a:spcBef>
                <a:spcPct val="0"/>
              </a:spcBef>
              <a:spcAft>
                <a:spcPct val="0"/>
              </a:spcAft>
              <a:defRPr kumimoji="1" sz="2800">
                <a:solidFill>
                  <a:schemeClr val="tx1"/>
                </a:solidFill>
                <a:latin typeface="Arial" pitchFamily="34" charset="0"/>
                <a:ea typeface="ＭＳ Ｐゴシック" pitchFamily="50" charset="-128"/>
              </a:defRPr>
            </a:lvl6pPr>
            <a:lvl7pPr marL="914400" algn="l" rtl="0" fontAlgn="base">
              <a:spcBef>
                <a:spcPct val="0"/>
              </a:spcBef>
              <a:spcAft>
                <a:spcPct val="0"/>
              </a:spcAft>
              <a:defRPr kumimoji="1" sz="2800">
                <a:solidFill>
                  <a:schemeClr val="tx1"/>
                </a:solidFill>
                <a:latin typeface="Arial" pitchFamily="34" charset="0"/>
                <a:ea typeface="ＭＳ Ｐゴシック" pitchFamily="50" charset="-128"/>
              </a:defRPr>
            </a:lvl7pPr>
            <a:lvl8pPr marL="1371600" algn="l" rtl="0" fontAlgn="base">
              <a:spcBef>
                <a:spcPct val="0"/>
              </a:spcBef>
              <a:spcAft>
                <a:spcPct val="0"/>
              </a:spcAft>
              <a:defRPr kumimoji="1" sz="2800">
                <a:solidFill>
                  <a:schemeClr val="tx1"/>
                </a:solidFill>
                <a:latin typeface="Arial" pitchFamily="34" charset="0"/>
                <a:ea typeface="ＭＳ Ｐゴシック" pitchFamily="50" charset="-128"/>
              </a:defRPr>
            </a:lvl8pPr>
            <a:lvl9pPr marL="1828800" algn="l" rtl="0" fontAlgn="base">
              <a:spcBef>
                <a:spcPct val="0"/>
              </a:spcBef>
              <a:spcAft>
                <a:spcPct val="0"/>
              </a:spcAft>
              <a:defRPr kumimoji="1" sz="2800">
                <a:solidFill>
                  <a:schemeClr val="tx1"/>
                </a:solidFill>
                <a:latin typeface="Arial" pitchFamily="34" charset="0"/>
                <a:ea typeface="ＭＳ Ｐゴシック" pitchFamily="50" charset="-128"/>
              </a:defRPr>
            </a:lvl9pPr>
          </a:lstStyle>
          <a:p>
            <a:pPr eaLnBrk="1" hangingPunct="1"/>
            <a:r>
              <a:rPr lang="ja-JP" altLang="en-US" sz="3200" kern="0" dirty="0">
                <a:ea typeface="ＭＳ Ｐゴシック" panose="020B0600070205080204" pitchFamily="50" charset="-128"/>
              </a:rPr>
              <a:t>月の軌道</a:t>
            </a:r>
            <a:r>
              <a:rPr lang="ja-JP" altLang="en-US" sz="2000" kern="0" dirty="0">
                <a:ea typeface="ＭＳ Ｐゴシック" panose="020B0600070205080204" pitchFamily="50" charset="-128"/>
              </a:rPr>
              <a:t>→太陽の軌道とは傾いている</a:t>
            </a:r>
          </a:p>
        </p:txBody>
      </p:sp>
      <p:pic>
        <p:nvPicPr>
          <p:cNvPr id="4" name="図 3">
            <a:extLst>
              <a:ext uri="{FF2B5EF4-FFF2-40B4-BE49-F238E27FC236}">
                <a16:creationId xmlns:a16="http://schemas.microsoft.com/office/drawing/2014/main" id="{BFA1BE92-9C09-0AB5-8C9A-927D7A7994B5}"/>
              </a:ext>
            </a:extLst>
          </p:cNvPr>
          <p:cNvPicPr>
            <a:picLocks noChangeAspect="1"/>
          </p:cNvPicPr>
          <p:nvPr/>
        </p:nvPicPr>
        <p:blipFill rotWithShape="1">
          <a:blip r:embed="rId3"/>
          <a:srcRect l="11587" t="8228" r="10021" b="7741"/>
          <a:stretch/>
        </p:blipFill>
        <p:spPr>
          <a:xfrm>
            <a:off x="3668107" y="584004"/>
            <a:ext cx="5130056" cy="4593099"/>
          </a:xfrm>
          <a:prstGeom prst="rect">
            <a:avLst/>
          </a:prstGeom>
        </p:spPr>
      </p:pic>
      <p:pic>
        <p:nvPicPr>
          <p:cNvPr id="3" name="図 2" descr="ダイアグラム, ベン図表&#10;&#10;自動的に生成された説明">
            <a:extLst>
              <a:ext uri="{FF2B5EF4-FFF2-40B4-BE49-F238E27FC236}">
                <a16:creationId xmlns:a16="http://schemas.microsoft.com/office/drawing/2014/main" id="{C24C8543-C57B-B21F-506B-D602FB8F802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443" r="7792"/>
          <a:stretch/>
        </p:blipFill>
        <p:spPr>
          <a:xfrm>
            <a:off x="87603" y="660562"/>
            <a:ext cx="3960044" cy="4593099"/>
          </a:xfrm>
          <a:prstGeom prst="rect">
            <a:avLst/>
          </a:prstGeom>
        </p:spPr>
      </p:pic>
      <p:sp>
        <p:nvSpPr>
          <p:cNvPr id="2" name="楕円 1">
            <a:extLst>
              <a:ext uri="{FF2B5EF4-FFF2-40B4-BE49-F238E27FC236}">
                <a16:creationId xmlns:a16="http://schemas.microsoft.com/office/drawing/2014/main" id="{7F983422-E2B7-049C-D1FA-60785ACB0EE5}"/>
              </a:ext>
            </a:extLst>
          </p:cNvPr>
          <p:cNvSpPr/>
          <p:nvPr/>
        </p:nvSpPr>
        <p:spPr>
          <a:xfrm>
            <a:off x="6016495" y="3791919"/>
            <a:ext cx="336371" cy="312186"/>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Text Box 5">
            <a:extLst>
              <a:ext uri="{FF2B5EF4-FFF2-40B4-BE49-F238E27FC236}">
                <a16:creationId xmlns:a16="http://schemas.microsoft.com/office/drawing/2014/main" id="{E6DE4119-FB96-412A-7775-35C384F15339}"/>
              </a:ext>
            </a:extLst>
          </p:cNvPr>
          <p:cNvSpPr txBox="1">
            <a:spLocks noChangeArrowheads="1"/>
          </p:cNvSpPr>
          <p:nvPr/>
        </p:nvSpPr>
        <p:spPr bwMode="auto">
          <a:xfrm>
            <a:off x="82281" y="5165968"/>
            <a:ext cx="1921377" cy="1077218"/>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2000" dirty="0">
                <a:latin typeface="メイリオ" panose="020B0604030504040204" pitchFamily="50" charset="-128"/>
                <a:ea typeface="メイリオ" panose="020B0604030504040204" pitchFamily="50" charset="-128"/>
              </a:rPr>
              <a:t>黄道</a:t>
            </a:r>
            <a:r>
              <a:rPr lang="ja-JP" altLang="en-US" sz="1400" dirty="0">
                <a:latin typeface="メイリオ" panose="020B0604030504040204" pitchFamily="50" charset="-128"/>
                <a:ea typeface="メイリオ" panose="020B0604030504040204" pitchFamily="50" charset="-128"/>
              </a:rPr>
              <a:t>（おうどう、こうどう</a:t>
            </a:r>
            <a:endParaRPr lang="en-US" altLang="ja-JP" sz="1400" dirty="0">
              <a:latin typeface="メイリオ" panose="020B0604030504040204" pitchFamily="50" charset="-128"/>
              <a:ea typeface="メイリオ" panose="020B0604030504040204" pitchFamily="50" charset="-128"/>
            </a:endParaRPr>
          </a:p>
          <a:p>
            <a:pPr eaLnBrk="1" hangingPunct="1">
              <a:spcBef>
                <a:spcPct val="50000"/>
              </a:spcBef>
            </a:pPr>
            <a:r>
              <a:rPr lang="ja-JP" altLang="en-US" sz="2000" dirty="0">
                <a:latin typeface="メイリオ" panose="020B0604030504040204" pitchFamily="50" charset="-128"/>
                <a:ea typeface="メイリオ" panose="020B0604030504040204" pitchFamily="50" charset="-128"/>
              </a:rPr>
              <a:t>太陽の通り道</a:t>
            </a:r>
            <a:endParaRPr lang="en-US" altLang="ja-JP" sz="2000" dirty="0">
              <a:latin typeface="メイリオ" panose="020B0604030504040204" pitchFamily="50" charset="-128"/>
              <a:ea typeface="メイリオ" panose="020B0604030504040204" pitchFamily="50" charset="-128"/>
            </a:endParaRPr>
          </a:p>
        </p:txBody>
      </p:sp>
      <p:sp>
        <p:nvSpPr>
          <p:cNvPr id="8" name="Text Box 5">
            <a:extLst>
              <a:ext uri="{FF2B5EF4-FFF2-40B4-BE49-F238E27FC236}">
                <a16:creationId xmlns:a16="http://schemas.microsoft.com/office/drawing/2014/main" id="{202095D2-2FC5-A3B1-B3A8-FCAFD9F50FAB}"/>
              </a:ext>
            </a:extLst>
          </p:cNvPr>
          <p:cNvSpPr txBox="1">
            <a:spLocks noChangeArrowheads="1"/>
          </p:cNvSpPr>
          <p:nvPr/>
        </p:nvSpPr>
        <p:spPr bwMode="auto">
          <a:xfrm>
            <a:off x="2109885" y="5165968"/>
            <a:ext cx="1789689" cy="861774"/>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2000" dirty="0">
                <a:latin typeface="メイリオ" panose="020B0604030504040204" pitchFamily="50" charset="-128"/>
                <a:ea typeface="メイリオ" panose="020B0604030504040204" pitchFamily="50" charset="-128"/>
              </a:rPr>
              <a:t>白道</a:t>
            </a:r>
            <a:r>
              <a:rPr lang="ja-JP" altLang="en-US" sz="1400" dirty="0">
                <a:latin typeface="メイリオ" panose="020B0604030504040204" pitchFamily="50" charset="-128"/>
                <a:ea typeface="メイリオ" panose="020B0604030504040204" pitchFamily="50" charset="-128"/>
              </a:rPr>
              <a:t>（はくどう）</a:t>
            </a:r>
            <a:endParaRPr lang="en-US" altLang="ja-JP" sz="1400" dirty="0">
              <a:latin typeface="メイリオ" panose="020B0604030504040204" pitchFamily="50" charset="-128"/>
              <a:ea typeface="メイリオ" panose="020B0604030504040204" pitchFamily="50" charset="-128"/>
            </a:endParaRPr>
          </a:p>
          <a:p>
            <a:pPr eaLnBrk="1" hangingPunct="1">
              <a:spcBef>
                <a:spcPct val="50000"/>
              </a:spcBef>
            </a:pPr>
            <a:r>
              <a:rPr lang="ja-JP" altLang="en-US" sz="2000" dirty="0">
                <a:latin typeface="メイリオ" panose="020B0604030504040204" pitchFamily="50" charset="-128"/>
                <a:ea typeface="メイリオ" panose="020B0604030504040204" pitchFamily="50" charset="-128"/>
              </a:rPr>
              <a:t>月の通り道</a:t>
            </a:r>
            <a:endParaRPr lang="en-US" altLang="ja-JP" sz="2000" dirty="0">
              <a:latin typeface="メイリオ" panose="020B0604030504040204" pitchFamily="50" charset="-128"/>
              <a:ea typeface="メイリオ" panose="020B0604030504040204" pitchFamily="50" charset="-128"/>
            </a:endParaRPr>
          </a:p>
        </p:txBody>
      </p:sp>
      <p:cxnSp>
        <p:nvCxnSpPr>
          <p:cNvPr id="9" name="直線矢印コネクタ 8">
            <a:extLst>
              <a:ext uri="{FF2B5EF4-FFF2-40B4-BE49-F238E27FC236}">
                <a16:creationId xmlns:a16="http://schemas.microsoft.com/office/drawing/2014/main" id="{2214FD4B-DE2B-3A82-2550-41BBE4FE26EE}"/>
              </a:ext>
            </a:extLst>
          </p:cNvPr>
          <p:cNvCxnSpPr>
            <a:cxnSpLocks/>
          </p:cNvCxnSpPr>
          <p:nvPr/>
        </p:nvCxnSpPr>
        <p:spPr>
          <a:xfrm flipV="1">
            <a:off x="484263" y="3429000"/>
            <a:ext cx="0" cy="1700996"/>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C0CF0FFA-BE1E-26FD-4764-B8E671E48591}"/>
              </a:ext>
            </a:extLst>
          </p:cNvPr>
          <p:cNvCxnSpPr>
            <a:cxnSpLocks/>
          </p:cNvCxnSpPr>
          <p:nvPr/>
        </p:nvCxnSpPr>
        <p:spPr>
          <a:xfrm flipV="1">
            <a:off x="3311986" y="3437092"/>
            <a:ext cx="0" cy="1728876"/>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正方形/長方形 12">
            <a:extLst>
              <a:ext uri="{FF2B5EF4-FFF2-40B4-BE49-F238E27FC236}">
                <a16:creationId xmlns:a16="http://schemas.microsoft.com/office/drawing/2014/main" id="{643A7EE6-B717-173A-1B7F-CEF8CB8AAF96}"/>
              </a:ext>
            </a:extLst>
          </p:cNvPr>
          <p:cNvSpPr/>
          <p:nvPr/>
        </p:nvSpPr>
        <p:spPr>
          <a:xfrm>
            <a:off x="5699251" y="1163022"/>
            <a:ext cx="970857" cy="532969"/>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284B2FDC-B90F-E96B-1DB0-A1CE668D45EA}"/>
              </a:ext>
            </a:extLst>
          </p:cNvPr>
          <p:cNvSpPr/>
          <p:nvPr/>
        </p:nvSpPr>
        <p:spPr>
          <a:xfrm>
            <a:off x="6822025" y="1432948"/>
            <a:ext cx="567565" cy="532969"/>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Text Box 5">
            <a:extLst>
              <a:ext uri="{FF2B5EF4-FFF2-40B4-BE49-F238E27FC236}">
                <a16:creationId xmlns:a16="http://schemas.microsoft.com/office/drawing/2014/main" id="{250D6FB5-40D5-2B9C-6274-25F384133957}"/>
              </a:ext>
            </a:extLst>
          </p:cNvPr>
          <p:cNvSpPr txBox="1">
            <a:spLocks noChangeArrowheads="1"/>
          </p:cNvSpPr>
          <p:nvPr/>
        </p:nvSpPr>
        <p:spPr bwMode="auto">
          <a:xfrm>
            <a:off x="4031264" y="5149916"/>
            <a:ext cx="1789689" cy="707886"/>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2000" dirty="0">
                <a:latin typeface="メイリオ" panose="020B0604030504040204" pitchFamily="50" charset="-128"/>
                <a:ea typeface="メイリオ" panose="020B0604030504040204" pitchFamily="50" charset="-128"/>
              </a:rPr>
              <a:t>白道が傾いているズレ</a:t>
            </a:r>
            <a:endParaRPr lang="en-US" altLang="ja-JP" sz="2000" dirty="0">
              <a:latin typeface="メイリオ" panose="020B0604030504040204" pitchFamily="50" charset="-128"/>
              <a:ea typeface="メイリオ" panose="020B0604030504040204" pitchFamily="50" charset="-128"/>
            </a:endParaRPr>
          </a:p>
        </p:txBody>
      </p:sp>
      <p:sp>
        <p:nvSpPr>
          <p:cNvPr id="16" name="Text Box 5">
            <a:extLst>
              <a:ext uri="{FF2B5EF4-FFF2-40B4-BE49-F238E27FC236}">
                <a16:creationId xmlns:a16="http://schemas.microsoft.com/office/drawing/2014/main" id="{334A09FA-C01B-0665-E171-F8F6A8C3621B}"/>
              </a:ext>
            </a:extLst>
          </p:cNvPr>
          <p:cNvSpPr txBox="1">
            <a:spLocks noChangeArrowheads="1"/>
          </p:cNvSpPr>
          <p:nvPr/>
        </p:nvSpPr>
        <p:spPr bwMode="auto">
          <a:xfrm>
            <a:off x="5927180" y="5144146"/>
            <a:ext cx="2334861" cy="707886"/>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2000" dirty="0">
                <a:latin typeface="メイリオ" panose="020B0604030504040204" pitchFamily="50" charset="-128"/>
                <a:ea typeface="メイリオ" panose="020B0604030504040204" pitchFamily="50" charset="-128"/>
              </a:rPr>
              <a:t>月が傾むいて回っているズレ</a:t>
            </a:r>
            <a:endParaRPr lang="en-US" altLang="ja-JP" sz="2000" dirty="0">
              <a:latin typeface="メイリオ" panose="020B0604030504040204" pitchFamily="50" charset="-128"/>
              <a:ea typeface="メイリオ" panose="020B0604030504040204" pitchFamily="50" charset="-128"/>
            </a:endParaRPr>
          </a:p>
        </p:txBody>
      </p:sp>
      <p:sp>
        <p:nvSpPr>
          <p:cNvPr id="17" name="Text Box 5">
            <a:extLst>
              <a:ext uri="{FF2B5EF4-FFF2-40B4-BE49-F238E27FC236}">
                <a16:creationId xmlns:a16="http://schemas.microsoft.com/office/drawing/2014/main" id="{93BED086-E0E7-7716-806F-09CFA6AB65CB}"/>
              </a:ext>
            </a:extLst>
          </p:cNvPr>
          <p:cNvSpPr txBox="1">
            <a:spLocks noChangeArrowheads="1"/>
          </p:cNvSpPr>
          <p:nvPr/>
        </p:nvSpPr>
        <p:spPr bwMode="auto">
          <a:xfrm>
            <a:off x="4025496" y="6010919"/>
            <a:ext cx="4772667" cy="707886"/>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2000" dirty="0">
                <a:latin typeface="メイリオ" panose="020B0604030504040204" pitchFamily="50" charset="-128"/>
                <a:ea typeface="メイリオ" panose="020B0604030504040204" pitchFamily="50" charset="-128"/>
              </a:rPr>
              <a:t>月が楕円（だえん）で回っていることなどもあり、見え方は変わってくる</a:t>
            </a:r>
            <a:endParaRPr lang="en-US" altLang="ja-JP" sz="2000" dirty="0">
              <a:latin typeface="メイリオ" panose="020B0604030504040204" pitchFamily="50" charset="-128"/>
              <a:ea typeface="メイリオ" panose="020B0604030504040204" pitchFamily="50" charset="-128"/>
            </a:endParaRPr>
          </a:p>
        </p:txBody>
      </p:sp>
      <p:cxnSp>
        <p:nvCxnSpPr>
          <p:cNvPr id="18" name="直線矢印コネクタ 17">
            <a:extLst>
              <a:ext uri="{FF2B5EF4-FFF2-40B4-BE49-F238E27FC236}">
                <a16:creationId xmlns:a16="http://schemas.microsoft.com/office/drawing/2014/main" id="{379EA479-9E41-9953-7107-30D31D43A972}"/>
              </a:ext>
            </a:extLst>
          </p:cNvPr>
          <p:cNvCxnSpPr>
            <a:cxnSpLocks/>
          </p:cNvCxnSpPr>
          <p:nvPr/>
        </p:nvCxnSpPr>
        <p:spPr>
          <a:xfrm flipV="1">
            <a:off x="4857262" y="1680897"/>
            <a:ext cx="1312864" cy="3463249"/>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04523CAB-9E8E-C525-0B1A-BFD3BCEF4313}"/>
              </a:ext>
            </a:extLst>
          </p:cNvPr>
          <p:cNvCxnSpPr>
            <a:cxnSpLocks/>
          </p:cNvCxnSpPr>
          <p:nvPr/>
        </p:nvCxnSpPr>
        <p:spPr>
          <a:xfrm flipH="1" flipV="1">
            <a:off x="7105807" y="1991004"/>
            <a:ext cx="535003" cy="3138992"/>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5" name="楕円 4">
            <a:extLst>
              <a:ext uri="{FF2B5EF4-FFF2-40B4-BE49-F238E27FC236}">
                <a16:creationId xmlns:a16="http://schemas.microsoft.com/office/drawing/2014/main" id="{2FF1EB00-C2D1-2DEF-5F8A-B5906757534D}"/>
              </a:ext>
            </a:extLst>
          </p:cNvPr>
          <p:cNvSpPr/>
          <p:nvPr/>
        </p:nvSpPr>
        <p:spPr>
          <a:xfrm rot="21165060">
            <a:off x="228032" y="2392686"/>
            <a:ext cx="3696308" cy="1485220"/>
          </a:xfrm>
          <a:prstGeom prst="ellipse">
            <a:avLst/>
          </a:prstGeom>
          <a:solidFill>
            <a:schemeClr val="accent5">
              <a:alpha val="1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平行四辺形 9">
            <a:extLst>
              <a:ext uri="{FF2B5EF4-FFF2-40B4-BE49-F238E27FC236}">
                <a16:creationId xmlns:a16="http://schemas.microsoft.com/office/drawing/2014/main" id="{75BC7A93-DC9C-5508-6E3A-3F4E3F1E6F21}"/>
              </a:ext>
            </a:extLst>
          </p:cNvPr>
          <p:cNvSpPr/>
          <p:nvPr/>
        </p:nvSpPr>
        <p:spPr>
          <a:xfrm rot="20967918" flipH="1" flipV="1">
            <a:off x="4419568" y="3013387"/>
            <a:ext cx="3590200" cy="1832937"/>
          </a:xfrm>
          <a:prstGeom prst="parallelogram">
            <a:avLst/>
          </a:prstGeom>
          <a:solidFill>
            <a:schemeClr val="accent1">
              <a:alpha val="1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9" name="直線コネクタ 18">
            <a:extLst>
              <a:ext uri="{FF2B5EF4-FFF2-40B4-BE49-F238E27FC236}">
                <a16:creationId xmlns:a16="http://schemas.microsoft.com/office/drawing/2014/main" id="{3BC9935E-189A-2069-7438-6B102093751E}"/>
              </a:ext>
            </a:extLst>
          </p:cNvPr>
          <p:cNvCxnSpPr>
            <a:cxnSpLocks/>
          </p:cNvCxnSpPr>
          <p:nvPr/>
        </p:nvCxnSpPr>
        <p:spPr>
          <a:xfrm>
            <a:off x="3819646" y="4896091"/>
            <a:ext cx="4230265" cy="1972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99423C8E-43A3-1A7A-BEF4-6A6782C10599}"/>
              </a:ext>
            </a:extLst>
          </p:cNvPr>
          <p:cNvCxnSpPr>
            <a:cxnSpLocks/>
          </p:cNvCxnSpPr>
          <p:nvPr/>
        </p:nvCxnSpPr>
        <p:spPr>
          <a:xfrm flipV="1">
            <a:off x="4271058" y="2926089"/>
            <a:ext cx="4371360" cy="37030"/>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E4FF5F1D-1521-6BDB-41FC-C3A6D7CCCD05}"/>
              </a:ext>
            </a:extLst>
          </p:cNvPr>
          <p:cNvCxnSpPr>
            <a:cxnSpLocks/>
          </p:cNvCxnSpPr>
          <p:nvPr/>
        </p:nvCxnSpPr>
        <p:spPr>
          <a:xfrm flipV="1">
            <a:off x="8035463" y="2977269"/>
            <a:ext cx="1108537" cy="1938542"/>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EBD22E45-727A-D527-986B-4D461BDB63D6}"/>
              </a:ext>
            </a:extLst>
          </p:cNvPr>
          <p:cNvCxnSpPr>
            <a:cxnSpLocks/>
          </p:cNvCxnSpPr>
          <p:nvPr/>
        </p:nvCxnSpPr>
        <p:spPr>
          <a:xfrm flipV="1">
            <a:off x="3150406" y="2967409"/>
            <a:ext cx="1108537" cy="1938542"/>
          </a:xfrm>
          <a:prstGeom prst="line">
            <a:avLst/>
          </a:prstGeom>
          <a:ln>
            <a:solidFill>
              <a:srgbClr val="FFC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123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1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up)">
                                      <p:cBhvr>
                                        <p:cTn id="20" dur="1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up)">
                                      <p:cBhvr>
                                        <p:cTn id="37" dur="10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up)">
                                      <p:cBhvr>
                                        <p:cTn id="42"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5" grpId="0" animBg="1"/>
      <p:bldP spid="16" grpId="0" animBg="1"/>
      <p:bldP spid="1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06B731-8FDB-4220-84A0-130DBD4F20AA}"/>
              </a:ext>
            </a:extLst>
          </p:cNvPr>
          <p:cNvSpPr>
            <a:spLocks noGrp="1"/>
          </p:cNvSpPr>
          <p:nvPr>
            <p:ph type="ctrTitle"/>
          </p:nvPr>
        </p:nvSpPr>
        <p:spPr>
          <a:xfrm>
            <a:off x="0" y="908972"/>
            <a:ext cx="7772400" cy="720725"/>
          </a:xfrm>
        </p:spPr>
        <p:txBody>
          <a:bodyPr/>
          <a:lstStyle/>
          <a:p>
            <a:r>
              <a:rPr kumimoji="1" lang="ja-JP" altLang="en-US" dirty="0"/>
              <a:t>３．火星の話</a:t>
            </a:r>
          </a:p>
        </p:txBody>
      </p:sp>
      <p:sp>
        <p:nvSpPr>
          <p:cNvPr id="3" name="字幕 2">
            <a:extLst>
              <a:ext uri="{FF2B5EF4-FFF2-40B4-BE49-F238E27FC236}">
                <a16:creationId xmlns:a16="http://schemas.microsoft.com/office/drawing/2014/main" id="{848A69D8-DB16-4A31-98AB-F115F5428D9E}"/>
              </a:ext>
            </a:extLst>
          </p:cNvPr>
          <p:cNvSpPr>
            <a:spLocks noGrp="1"/>
          </p:cNvSpPr>
          <p:nvPr>
            <p:ph type="subTitle" idx="1"/>
          </p:nvPr>
        </p:nvSpPr>
        <p:spPr>
          <a:xfrm>
            <a:off x="1101725" y="2663991"/>
            <a:ext cx="6400800" cy="1530017"/>
          </a:xfrm>
        </p:spPr>
        <p:txBody>
          <a:bodyPr/>
          <a:lstStyle/>
          <a:p>
            <a:pPr algn="l"/>
            <a:r>
              <a:rPr kumimoji="1" lang="en-US" altLang="ja-JP" dirty="0"/>
              <a:t>(1)</a:t>
            </a:r>
            <a:r>
              <a:rPr kumimoji="1" lang="ja-JP" altLang="en-US" dirty="0"/>
              <a:t>火星とは</a:t>
            </a:r>
          </a:p>
        </p:txBody>
      </p:sp>
    </p:spTree>
    <p:extLst>
      <p:ext uri="{BB962C8B-B14F-4D97-AF65-F5344CB8AC3E}">
        <p14:creationId xmlns:p14="http://schemas.microsoft.com/office/powerpoint/2010/main" val="9920249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5CA44248-8E76-4262-8EDE-FEEAE473A7F1}"/>
              </a:ext>
            </a:extLst>
          </p:cNvPr>
          <p:cNvSpPr txBox="1">
            <a:spLocks noChangeArrowheads="1"/>
          </p:cNvSpPr>
          <p:nvPr/>
        </p:nvSpPr>
        <p:spPr bwMode="gray">
          <a:xfrm>
            <a:off x="-7077" y="151066"/>
            <a:ext cx="7772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1"/>
                </a:solidFill>
                <a:latin typeface="游ゴシック" panose="020B0400000000000000" pitchFamily="50" charset="-128"/>
                <a:ea typeface="+mj-ea"/>
                <a:cs typeface="+mj-cs"/>
              </a:defRPr>
            </a:lvl1pPr>
            <a:lvl2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2pPr>
            <a:lvl3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3pPr>
            <a:lvl4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4pPr>
            <a:lvl5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5pPr>
            <a:lvl6pPr marL="457200" algn="l" rtl="0" fontAlgn="base">
              <a:spcBef>
                <a:spcPct val="0"/>
              </a:spcBef>
              <a:spcAft>
                <a:spcPct val="0"/>
              </a:spcAft>
              <a:defRPr kumimoji="1" sz="2800">
                <a:solidFill>
                  <a:schemeClr val="tx1"/>
                </a:solidFill>
                <a:latin typeface="Arial" pitchFamily="34" charset="0"/>
                <a:ea typeface="ＭＳ Ｐゴシック" pitchFamily="50" charset="-128"/>
              </a:defRPr>
            </a:lvl6pPr>
            <a:lvl7pPr marL="914400" algn="l" rtl="0" fontAlgn="base">
              <a:spcBef>
                <a:spcPct val="0"/>
              </a:spcBef>
              <a:spcAft>
                <a:spcPct val="0"/>
              </a:spcAft>
              <a:defRPr kumimoji="1" sz="2800">
                <a:solidFill>
                  <a:schemeClr val="tx1"/>
                </a:solidFill>
                <a:latin typeface="Arial" pitchFamily="34" charset="0"/>
                <a:ea typeface="ＭＳ Ｐゴシック" pitchFamily="50" charset="-128"/>
              </a:defRPr>
            </a:lvl7pPr>
            <a:lvl8pPr marL="1371600" algn="l" rtl="0" fontAlgn="base">
              <a:spcBef>
                <a:spcPct val="0"/>
              </a:spcBef>
              <a:spcAft>
                <a:spcPct val="0"/>
              </a:spcAft>
              <a:defRPr kumimoji="1" sz="2800">
                <a:solidFill>
                  <a:schemeClr val="tx1"/>
                </a:solidFill>
                <a:latin typeface="Arial" pitchFamily="34" charset="0"/>
                <a:ea typeface="ＭＳ Ｐゴシック" pitchFamily="50" charset="-128"/>
              </a:defRPr>
            </a:lvl8pPr>
            <a:lvl9pPr marL="1828800" algn="l" rtl="0" fontAlgn="base">
              <a:spcBef>
                <a:spcPct val="0"/>
              </a:spcBef>
              <a:spcAft>
                <a:spcPct val="0"/>
              </a:spcAft>
              <a:defRPr kumimoji="1" sz="2800">
                <a:solidFill>
                  <a:schemeClr val="tx1"/>
                </a:solidFill>
                <a:latin typeface="Arial" pitchFamily="34" charset="0"/>
                <a:ea typeface="ＭＳ Ｐゴシック" pitchFamily="50" charset="-128"/>
              </a:defRPr>
            </a:lvl9pPr>
          </a:lstStyle>
          <a:p>
            <a:pPr eaLnBrk="1" hangingPunct="1"/>
            <a:r>
              <a:rPr lang="ja-JP" altLang="en-US" sz="3200" kern="0" dirty="0">
                <a:ea typeface="ＭＳ Ｐゴシック" panose="020B0600070205080204" pitchFamily="50" charset="-128"/>
              </a:rPr>
              <a:t>火星とは</a:t>
            </a:r>
          </a:p>
        </p:txBody>
      </p:sp>
      <p:sp>
        <p:nvSpPr>
          <p:cNvPr id="2" name="Rectangle 2">
            <a:extLst>
              <a:ext uri="{FF2B5EF4-FFF2-40B4-BE49-F238E27FC236}">
                <a16:creationId xmlns:a16="http://schemas.microsoft.com/office/drawing/2014/main" id="{403B501F-768F-A7D0-726B-1B50F370F0BB}"/>
              </a:ext>
            </a:extLst>
          </p:cNvPr>
          <p:cNvSpPr>
            <a:spLocks noChangeArrowheads="1"/>
          </p:cNvSpPr>
          <p:nvPr/>
        </p:nvSpPr>
        <p:spPr bwMode="gray">
          <a:xfrm>
            <a:off x="0" y="-39212"/>
            <a:ext cx="431839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400" b="1" dirty="0">
                <a:latin typeface="游ゴシック" panose="020B0400000000000000" pitchFamily="50" charset="-128"/>
              </a:rPr>
              <a:t>かせい　か　　　　　　　　　　　</a:t>
            </a:r>
          </a:p>
        </p:txBody>
      </p:sp>
      <p:pic>
        <p:nvPicPr>
          <p:cNvPr id="4" name="図 3" descr="ダイアグラム&#10;&#10;自動的に生成された説明">
            <a:extLst>
              <a:ext uri="{FF2B5EF4-FFF2-40B4-BE49-F238E27FC236}">
                <a16:creationId xmlns:a16="http://schemas.microsoft.com/office/drawing/2014/main" id="{135835CD-99C3-DCE2-212C-1C7328FAF7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7" y="728970"/>
            <a:ext cx="9144000" cy="5783580"/>
          </a:xfrm>
          <a:prstGeom prst="rect">
            <a:avLst/>
          </a:prstGeom>
        </p:spPr>
      </p:pic>
      <p:sp>
        <p:nvSpPr>
          <p:cNvPr id="3" name="Text Box 5">
            <a:extLst>
              <a:ext uri="{FF2B5EF4-FFF2-40B4-BE49-F238E27FC236}">
                <a16:creationId xmlns:a16="http://schemas.microsoft.com/office/drawing/2014/main" id="{3C5C0770-33A1-3659-95D4-EE6F0FB1E6CF}"/>
              </a:ext>
            </a:extLst>
          </p:cNvPr>
          <p:cNvSpPr txBox="1">
            <a:spLocks noChangeArrowheads="1"/>
          </p:cNvSpPr>
          <p:nvPr/>
        </p:nvSpPr>
        <p:spPr bwMode="auto">
          <a:xfrm>
            <a:off x="2479643" y="345450"/>
            <a:ext cx="4882387" cy="461665"/>
          </a:xfrm>
          <a:prstGeom prst="rect">
            <a:avLst/>
          </a:prstGeom>
          <a:solidFill>
            <a:schemeClr val="bg1"/>
          </a:solidFill>
          <a:ln w="15875">
            <a:solidFill>
              <a:srgbClr val="000000"/>
            </a:solidFill>
            <a:miter lim="800000"/>
            <a:headEnd/>
            <a:tailEnd/>
          </a:ln>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en-US" altLang="ja-JP" dirty="0"/>
              <a:t>2023</a:t>
            </a:r>
            <a:r>
              <a:rPr lang="ja-JP" altLang="en-US" dirty="0"/>
              <a:t>年</a:t>
            </a:r>
            <a:r>
              <a:rPr lang="en-US" altLang="ja-JP" dirty="0"/>
              <a:t>7</a:t>
            </a:r>
            <a:r>
              <a:rPr lang="ja-JP" altLang="en-US" dirty="0"/>
              <a:t>月</a:t>
            </a:r>
            <a:r>
              <a:rPr lang="en-US" altLang="ja-JP" dirty="0"/>
              <a:t>21</a:t>
            </a:r>
            <a:r>
              <a:rPr lang="ja-JP" altLang="en-US" dirty="0"/>
              <a:t>日の火星</a:t>
            </a:r>
            <a:r>
              <a:rPr lang="ja-JP" altLang="en-US" sz="1200" dirty="0"/>
              <a:t>： 距離　</a:t>
            </a:r>
            <a:r>
              <a:rPr lang="en-US" altLang="ja-JP" sz="1200" dirty="0"/>
              <a:t>2.32</a:t>
            </a:r>
            <a:r>
              <a:rPr lang="ja-JP" altLang="en-US" sz="1200" dirty="0"/>
              <a:t>天文単位</a:t>
            </a:r>
            <a:endParaRPr lang="en-US" altLang="ja-JP" sz="1200" dirty="0"/>
          </a:p>
        </p:txBody>
      </p:sp>
    </p:spTree>
    <p:extLst>
      <p:ext uri="{BB962C8B-B14F-4D97-AF65-F5344CB8AC3E}">
        <p14:creationId xmlns:p14="http://schemas.microsoft.com/office/powerpoint/2010/main" val="22223052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06B731-8FDB-4220-84A0-130DBD4F20AA}"/>
              </a:ext>
            </a:extLst>
          </p:cNvPr>
          <p:cNvSpPr>
            <a:spLocks noGrp="1"/>
          </p:cNvSpPr>
          <p:nvPr>
            <p:ph type="ctrTitle"/>
          </p:nvPr>
        </p:nvSpPr>
        <p:spPr>
          <a:xfrm>
            <a:off x="521955" y="908972"/>
            <a:ext cx="7772400" cy="720725"/>
          </a:xfrm>
        </p:spPr>
        <p:txBody>
          <a:bodyPr/>
          <a:lstStyle/>
          <a:p>
            <a:r>
              <a:rPr kumimoji="1" lang="ja-JP" altLang="en-US" dirty="0"/>
              <a:t>６．星の話　その１</a:t>
            </a:r>
          </a:p>
        </p:txBody>
      </p:sp>
      <p:sp>
        <p:nvSpPr>
          <p:cNvPr id="3" name="字幕 2">
            <a:extLst>
              <a:ext uri="{FF2B5EF4-FFF2-40B4-BE49-F238E27FC236}">
                <a16:creationId xmlns:a16="http://schemas.microsoft.com/office/drawing/2014/main" id="{848A69D8-DB16-4A31-98AB-F115F5428D9E}"/>
              </a:ext>
            </a:extLst>
          </p:cNvPr>
          <p:cNvSpPr>
            <a:spLocks noGrp="1"/>
          </p:cNvSpPr>
          <p:nvPr>
            <p:ph type="subTitle" idx="1"/>
          </p:nvPr>
        </p:nvSpPr>
        <p:spPr>
          <a:xfrm>
            <a:off x="1371599" y="1809341"/>
            <a:ext cx="6922755" cy="1619659"/>
          </a:xfrm>
        </p:spPr>
        <p:txBody>
          <a:bodyPr/>
          <a:lstStyle/>
          <a:p>
            <a:pPr algn="l"/>
            <a:r>
              <a:rPr kumimoji="1" lang="en-US" altLang="ja-JP" dirty="0"/>
              <a:t>(1)</a:t>
            </a:r>
            <a:r>
              <a:rPr kumimoji="1" lang="ja-JP" altLang="en-US" dirty="0"/>
              <a:t>星座の歴史</a:t>
            </a:r>
            <a:endParaRPr lang="en-US" altLang="ja-JP" dirty="0"/>
          </a:p>
          <a:p>
            <a:pPr algn="l"/>
            <a:r>
              <a:rPr kumimoji="1" lang="en-US" altLang="ja-JP" dirty="0"/>
              <a:t>(2)</a:t>
            </a:r>
            <a:r>
              <a:rPr kumimoji="1" lang="ja-JP" altLang="en-US" dirty="0"/>
              <a:t>七夕の話</a:t>
            </a:r>
            <a:r>
              <a:rPr kumimoji="1" lang="ja-JP" altLang="en-US" sz="2000" dirty="0"/>
              <a:t>（夜空、天の川、由来）→</a:t>
            </a:r>
            <a:r>
              <a:rPr kumimoji="1" lang="en-US" altLang="ja-JP" sz="2000" dirty="0"/>
              <a:t>2025</a:t>
            </a:r>
            <a:r>
              <a:rPr kumimoji="1" lang="ja-JP" altLang="en-US" sz="2000" dirty="0"/>
              <a:t>年</a:t>
            </a:r>
            <a:r>
              <a:rPr kumimoji="1" lang="en-US" altLang="ja-JP" sz="2000" dirty="0"/>
              <a:t>8</a:t>
            </a:r>
            <a:r>
              <a:rPr kumimoji="1" lang="ja-JP" altLang="en-US" sz="2000" dirty="0"/>
              <a:t>月</a:t>
            </a:r>
            <a:r>
              <a:rPr kumimoji="1" lang="en-US" altLang="ja-JP" sz="2000" dirty="0"/>
              <a:t>29</a:t>
            </a:r>
            <a:r>
              <a:rPr kumimoji="1" lang="ja-JP" altLang="en-US" sz="2000" dirty="0"/>
              <a:t>日</a:t>
            </a:r>
            <a:endParaRPr kumimoji="1" lang="en-US" altLang="ja-JP" sz="2000" dirty="0"/>
          </a:p>
          <a:p>
            <a:pPr algn="l"/>
            <a:r>
              <a:rPr lang="en-US" altLang="ja-JP" dirty="0"/>
              <a:t>(3)</a:t>
            </a:r>
            <a:r>
              <a:rPr kumimoji="1" lang="ja-JP" altLang="en-US" dirty="0"/>
              <a:t>球状星団、散開星団、惑星状星雲など</a:t>
            </a:r>
          </a:p>
        </p:txBody>
      </p:sp>
    </p:spTree>
    <p:extLst>
      <p:ext uri="{BB962C8B-B14F-4D97-AF65-F5344CB8AC3E}">
        <p14:creationId xmlns:p14="http://schemas.microsoft.com/office/powerpoint/2010/main" val="10378124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5CA44248-8E76-4262-8EDE-FEEAE473A7F1}"/>
              </a:ext>
            </a:extLst>
          </p:cNvPr>
          <p:cNvSpPr txBox="1">
            <a:spLocks noChangeArrowheads="1"/>
          </p:cNvSpPr>
          <p:nvPr/>
        </p:nvSpPr>
        <p:spPr bwMode="gray">
          <a:xfrm>
            <a:off x="0" y="129731"/>
            <a:ext cx="7772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1"/>
                </a:solidFill>
                <a:latin typeface="游ゴシック" panose="020B0400000000000000" pitchFamily="50" charset="-128"/>
                <a:ea typeface="+mj-ea"/>
                <a:cs typeface="+mj-cs"/>
              </a:defRPr>
            </a:lvl1pPr>
            <a:lvl2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2pPr>
            <a:lvl3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3pPr>
            <a:lvl4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4pPr>
            <a:lvl5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5pPr>
            <a:lvl6pPr marL="457200" algn="l" rtl="0" fontAlgn="base">
              <a:spcBef>
                <a:spcPct val="0"/>
              </a:spcBef>
              <a:spcAft>
                <a:spcPct val="0"/>
              </a:spcAft>
              <a:defRPr kumimoji="1" sz="2800">
                <a:solidFill>
                  <a:schemeClr val="tx1"/>
                </a:solidFill>
                <a:latin typeface="Arial" pitchFamily="34" charset="0"/>
                <a:ea typeface="ＭＳ Ｐゴシック" pitchFamily="50" charset="-128"/>
              </a:defRPr>
            </a:lvl6pPr>
            <a:lvl7pPr marL="914400" algn="l" rtl="0" fontAlgn="base">
              <a:spcBef>
                <a:spcPct val="0"/>
              </a:spcBef>
              <a:spcAft>
                <a:spcPct val="0"/>
              </a:spcAft>
              <a:defRPr kumimoji="1" sz="2800">
                <a:solidFill>
                  <a:schemeClr val="tx1"/>
                </a:solidFill>
                <a:latin typeface="Arial" pitchFamily="34" charset="0"/>
                <a:ea typeface="ＭＳ Ｐゴシック" pitchFamily="50" charset="-128"/>
              </a:defRPr>
            </a:lvl7pPr>
            <a:lvl8pPr marL="1371600" algn="l" rtl="0" fontAlgn="base">
              <a:spcBef>
                <a:spcPct val="0"/>
              </a:spcBef>
              <a:spcAft>
                <a:spcPct val="0"/>
              </a:spcAft>
              <a:defRPr kumimoji="1" sz="2800">
                <a:solidFill>
                  <a:schemeClr val="tx1"/>
                </a:solidFill>
                <a:latin typeface="Arial" pitchFamily="34" charset="0"/>
                <a:ea typeface="ＭＳ Ｐゴシック" pitchFamily="50" charset="-128"/>
              </a:defRPr>
            </a:lvl8pPr>
            <a:lvl9pPr marL="1828800" algn="l" rtl="0" fontAlgn="base">
              <a:spcBef>
                <a:spcPct val="0"/>
              </a:spcBef>
              <a:spcAft>
                <a:spcPct val="0"/>
              </a:spcAft>
              <a:defRPr kumimoji="1" sz="2800">
                <a:solidFill>
                  <a:schemeClr val="tx1"/>
                </a:solidFill>
                <a:latin typeface="Arial" pitchFamily="34" charset="0"/>
                <a:ea typeface="ＭＳ Ｐゴシック" pitchFamily="50" charset="-128"/>
              </a:defRPr>
            </a:lvl9pPr>
          </a:lstStyle>
          <a:p>
            <a:pPr eaLnBrk="1" hangingPunct="1"/>
            <a:r>
              <a:rPr lang="ja-JP" altLang="en-US" sz="3200" kern="0" dirty="0">
                <a:latin typeface="メイリオ" panose="020B0604030504040204" pitchFamily="50" charset="-128"/>
                <a:ea typeface="メイリオ" panose="020B0604030504040204" pitchFamily="50" charset="-128"/>
              </a:rPr>
              <a:t>星座の歴史</a:t>
            </a:r>
          </a:p>
        </p:txBody>
      </p:sp>
      <p:pic>
        <p:nvPicPr>
          <p:cNvPr id="12" name="図 11">
            <a:extLst>
              <a:ext uri="{FF2B5EF4-FFF2-40B4-BE49-F238E27FC236}">
                <a16:creationId xmlns:a16="http://schemas.microsoft.com/office/drawing/2014/main" id="{E1FB0969-54B0-4F3D-8479-370DC7EC316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272526" y="141098"/>
            <a:ext cx="3732163" cy="3277934"/>
          </a:xfrm>
          <a:prstGeom prst="rect">
            <a:avLst/>
          </a:prstGeom>
        </p:spPr>
      </p:pic>
      <p:pic>
        <p:nvPicPr>
          <p:cNvPr id="14" name="図 13">
            <a:extLst>
              <a:ext uri="{FF2B5EF4-FFF2-40B4-BE49-F238E27FC236}">
                <a16:creationId xmlns:a16="http://schemas.microsoft.com/office/drawing/2014/main" id="{DA96A35C-14B5-4583-9828-69B1A9D6286A}"/>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5287563" y="3885984"/>
            <a:ext cx="3732163" cy="2517137"/>
          </a:xfrm>
          <a:prstGeom prst="rect">
            <a:avLst/>
          </a:prstGeom>
        </p:spPr>
      </p:pic>
      <p:grpSp>
        <p:nvGrpSpPr>
          <p:cNvPr id="28" name="グループ化 27">
            <a:extLst>
              <a:ext uri="{FF2B5EF4-FFF2-40B4-BE49-F238E27FC236}">
                <a16:creationId xmlns:a16="http://schemas.microsoft.com/office/drawing/2014/main" id="{F9144B16-517E-47CF-9CF8-75756DC486F1}"/>
              </a:ext>
            </a:extLst>
          </p:cNvPr>
          <p:cNvGrpSpPr/>
          <p:nvPr/>
        </p:nvGrpSpPr>
        <p:grpSpPr>
          <a:xfrm>
            <a:off x="129062" y="119118"/>
            <a:ext cx="8954706" cy="3375932"/>
            <a:chOff x="159196" y="157114"/>
            <a:chExt cx="8954706" cy="3375932"/>
          </a:xfrm>
        </p:grpSpPr>
        <p:sp>
          <p:nvSpPr>
            <p:cNvPr id="4" name="テキスト ボックス 3">
              <a:extLst>
                <a:ext uri="{FF2B5EF4-FFF2-40B4-BE49-F238E27FC236}">
                  <a16:creationId xmlns:a16="http://schemas.microsoft.com/office/drawing/2014/main" id="{AF1B7228-0FC0-4787-B25F-F322D88928FF}"/>
                </a:ext>
              </a:extLst>
            </p:cNvPr>
            <p:cNvSpPr txBox="1"/>
            <p:nvPr/>
          </p:nvSpPr>
          <p:spPr>
            <a:xfrm>
              <a:off x="159196" y="885945"/>
              <a:ext cx="4906180" cy="830997"/>
            </a:xfrm>
            <a:prstGeom prst="rect">
              <a:avLst/>
            </a:prstGeom>
            <a:noFill/>
            <a:ln w="25400">
              <a:solidFill>
                <a:srgbClr val="FFC000"/>
              </a:solidFill>
              <a:prstDash val="sysDash"/>
            </a:ln>
          </p:spPr>
          <p:txBody>
            <a:bodyPr wrap="square" rtlCol="0">
              <a:spAutoFit/>
            </a:bodyPr>
            <a:lstStyle/>
            <a:p>
              <a:pPr marL="361950" indent="-361950"/>
              <a:r>
                <a:rPr lang="ja-JP" altLang="en-US" dirty="0">
                  <a:latin typeface="メイリオ" panose="020B0604030504040204" pitchFamily="50" charset="-128"/>
                  <a:ea typeface="メイリオ" panose="020B0604030504040204" pitchFamily="50" charset="-128"/>
                </a:rPr>
                <a:t>１．紀元前</a:t>
              </a:r>
              <a:r>
                <a:rPr lang="en-US" altLang="ja-JP" dirty="0">
                  <a:latin typeface="メイリオ" panose="020B0604030504040204" pitchFamily="50" charset="-128"/>
                  <a:ea typeface="メイリオ" panose="020B0604030504040204" pitchFamily="50" charset="-128"/>
                </a:rPr>
                <a:t>3000</a:t>
              </a:r>
              <a:r>
                <a:rPr lang="ja-JP" altLang="en-US" dirty="0">
                  <a:latin typeface="メイリオ" panose="020B0604030504040204" pitchFamily="50" charset="-128"/>
                  <a:ea typeface="メイリオ" panose="020B0604030504040204" pitchFamily="50" charset="-128"/>
                </a:rPr>
                <a:t>年頃：古代バビロニア　黄道</a:t>
              </a:r>
              <a:r>
                <a:rPr lang="en-US" altLang="ja-JP" dirty="0">
                  <a:latin typeface="メイリオ" panose="020B0604030504040204" pitchFamily="50" charset="-128"/>
                  <a:ea typeface="メイリオ" panose="020B0604030504040204" pitchFamily="50" charset="-128"/>
                </a:rPr>
                <a:t>12</a:t>
              </a:r>
              <a:r>
                <a:rPr lang="ja-JP" altLang="en-US" dirty="0">
                  <a:latin typeface="メイリオ" panose="020B0604030504040204" pitchFamily="50" charset="-128"/>
                  <a:ea typeface="メイリオ" panose="020B0604030504040204" pitchFamily="50" charset="-128"/>
                </a:rPr>
                <a:t>星座の一部など</a:t>
              </a:r>
              <a:endParaRPr kumimoji="1" lang="en-US" altLang="ja-JP" dirty="0">
                <a:latin typeface="メイリオ" panose="020B0604030504040204" pitchFamily="50" charset="-128"/>
                <a:ea typeface="メイリオ" panose="020B0604030504040204" pitchFamily="50" charset="-128"/>
              </a:endParaRPr>
            </a:p>
          </p:txBody>
        </p:sp>
        <p:sp>
          <p:nvSpPr>
            <p:cNvPr id="15" name="四角形: 角を丸くする 14">
              <a:extLst>
                <a:ext uri="{FF2B5EF4-FFF2-40B4-BE49-F238E27FC236}">
                  <a16:creationId xmlns:a16="http://schemas.microsoft.com/office/drawing/2014/main" id="{88F25722-5F5E-4C0A-9015-00943C31E477}"/>
                </a:ext>
              </a:extLst>
            </p:cNvPr>
            <p:cNvSpPr/>
            <p:nvPr/>
          </p:nvSpPr>
          <p:spPr>
            <a:xfrm>
              <a:off x="5202007" y="157114"/>
              <a:ext cx="2880032" cy="1029727"/>
            </a:xfrm>
            <a:prstGeom prst="roundRect">
              <a:avLst/>
            </a:prstGeom>
            <a:noFill/>
            <a:ln w="190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四角形: 角を丸くする 15">
              <a:extLst>
                <a:ext uri="{FF2B5EF4-FFF2-40B4-BE49-F238E27FC236}">
                  <a16:creationId xmlns:a16="http://schemas.microsoft.com/office/drawing/2014/main" id="{D88F662B-0E0E-4FFA-B4AA-E797265EA981}"/>
                </a:ext>
              </a:extLst>
            </p:cNvPr>
            <p:cNvSpPr/>
            <p:nvPr/>
          </p:nvSpPr>
          <p:spPr>
            <a:xfrm>
              <a:off x="6096403" y="2503319"/>
              <a:ext cx="3017499" cy="1029727"/>
            </a:xfrm>
            <a:prstGeom prst="roundRect">
              <a:avLst/>
            </a:prstGeom>
            <a:noFill/>
            <a:ln w="190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四角形: 角を丸くする 16">
              <a:extLst>
                <a:ext uri="{FF2B5EF4-FFF2-40B4-BE49-F238E27FC236}">
                  <a16:creationId xmlns:a16="http://schemas.microsoft.com/office/drawing/2014/main" id="{60148ECA-6FF0-4B32-85C3-E2F4EBCD9C6F}"/>
                </a:ext>
              </a:extLst>
            </p:cNvPr>
            <p:cNvSpPr/>
            <p:nvPr/>
          </p:nvSpPr>
          <p:spPr>
            <a:xfrm>
              <a:off x="5243176" y="1303198"/>
              <a:ext cx="1706455" cy="1029727"/>
            </a:xfrm>
            <a:prstGeom prst="roundRect">
              <a:avLst/>
            </a:prstGeom>
            <a:noFill/>
            <a:ln w="190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四角形: 角を丸くする 17">
              <a:extLst>
                <a:ext uri="{FF2B5EF4-FFF2-40B4-BE49-F238E27FC236}">
                  <a16:creationId xmlns:a16="http://schemas.microsoft.com/office/drawing/2014/main" id="{082C6FC1-A67F-44FB-AD1D-1156770CCEFE}"/>
                </a:ext>
              </a:extLst>
            </p:cNvPr>
            <p:cNvSpPr/>
            <p:nvPr/>
          </p:nvSpPr>
          <p:spPr>
            <a:xfrm>
              <a:off x="8102265" y="1320405"/>
              <a:ext cx="962409" cy="1029727"/>
            </a:xfrm>
            <a:prstGeom prst="roundRect">
              <a:avLst/>
            </a:prstGeom>
            <a:noFill/>
            <a:ln w="19050">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3" name="グループ化 32">
            <a:extLst>
              <a:ext uri="{FF2B5EF4-FFF2-40B4-BE49-F238E27FC236}">
                <a16:creationId xmlns:a16="http://schemas.microsoft.com/office/drawing/2014/main" id="{355B6738-8444-4F0F-8DF7-1A96AAE6887D}"/>
              </a:ext>
            </a:extLst>
          </p:cNvPr>
          <p:cNvGrpSpPr/>
          <p:nvPr/>
        </p:nvGrpSpPr>
        <p:grpSpPr>
          <a:xfrm>
            <a:off x="117614" y="3721589"/>
            <a:ext cx="8876527" cy="3243598"/>
            <a:chOff x="198353" y="3247285"/>
            <a:chExt cx="8876527" cy="3243598"/>
          </a:xfrm>
        </p:grpSpPr>
        <p:sp>
          <p:nvSpPr>
            <p:cNvPr id="8" name="テキスト ボックス 7">
              <a:extLst>
                <a:ext uri="{FF2B5EF4-FFF2-40B4-BE49-F238E27FC236}">
                  <a16:creationId xmlns:a16="http://schemas.microsoft.com/office/drawing/2014/main" id="{B2195F38-9A6B-4DB8-8AD0-56FE6E1A930F}"/>
                </a:ext>
              </a:extLst>
            </p:cNvPr>
            <p:cNvSpPr txBox="1"/>
            <p:nvPr/>
          </p:nvSpPr>
          <p:spPr>
            <a:xfrm>
              <a:off x="198353" y="3247285"/>
              <a:ext cx="4867023" cy="1077218"/>
            </a:xfrm>
            <a:prstGeom prst="rect">
              <a:avLst/>
            </a:prstGeom>
            <a:noFill/>
            <a:ln w="25400">
              <a:solidFill>
                <a:srgbClr val="00B0F0"/>
              </a:solidFill>
              <a:prstDash val="dashDot"/>
            </a:ln>
          </p:spPr>
          <p:txBody>
            <a:bodyPr wrap="square" rtlCol="0">
              <a:spAutoFit/>
            </a:bodyPr>
            <a:lstStyle/>
            <a:p>
              <a:r>
                <a:rPr lang="ja-JP" altLang="en-US" dirty="0">
                  <a:latin typeface="メイリオ" panose="020B0604030504040204" pitchFamily="50" charset="-128"/>
                  <a:ea typeface="メイリオ" panose="020B0604030504040204" pitchFamily="50" charset="-128"/>
                </a:rPr>
                <a:t>３．新しい星座の登場</a:t>
              </a:r>
              <a:endParaRPr lang="en-US" altLang="ja-JP" dirty="0">
                <a:latin typeface="メイリオ" panose="020B0604030504040204" pitchFamily="50" charset="-128"/>
                <a:ea typeface="メイリオ" panose="020B0604030504040204" pitchFamily="50" charset="-128"/>
              </a:endParaRPr>
            </a:p>
            <a:p>
              <a:pPr marL="180975" indent="85725"/>
              <a:r>
                <a:rPr kumimoji="1" lang="ja-JP" altLang="en-US" sz="2000" dirty="0">
                  <a:latin typeface="メイリオ" panose="020B0604030504040204" pitchFamily="50" charset="-128"/>
                  <a:ea typeface="メイリオ" panose="020B0604030504040204" pitchFamily="50" charset="-128"/>
                </a:rPr>
                <a:t>・</a:t>
              </a:r>
              <a:r>
                <a:rPr kumimoji="1" lang="en-US" altLang="ja-JP" sz="2000" dirty="0">
                  <a:latin typeface="メイリオ" panose="020B0604030504040204" pitchFamily="50" charset="-128"/>
                  <a:ea typeface="メイリオ" panose="020B0604030504040204" pitchFamily="50" charset="-128"/>
                </a:rPr>
                <a:t>17</a:t>
              </a:r>
              <a:r>
                <a:rPr kumimoji="1" lang="ja-JP" altLang="en-US" sz="2000" dirty="0">
                  <a:latin typeface="メイリオ" panose="020B0604030504040204" pitchFamily="50" charset="-128"/>
                  <a:ea typeface="メイリオ" panose="020B0604030504040204" pitchFamily="50" charset="-128"/>
                </a:rPr>
                <a:t>世紀に</a:t>
              </a:r>
              <a:r>
                <a:rPr kumimoji="1" lang="en-US" altLang="ja-JP" sz="2000" dirty="0">
                  <a:latin typeface="メイリオ" panose="020B0604030504040204" pitchFamily="50" charset="-128"/>
                  <a:ea typeface="メイリオ" panose="020B0604030504040204" pitchFamily="50" charset="-128"/>
                </a:rPr>
                <a:t>20</a:t>
              </a:r>
              <a:r>
                <a:rPr kumimoji="1" lang="ja-JP" altLang="en-US" sz="2000" dirty="0">
                  <a:latin typeface="メイリオ" panose="020B0604030504040204" pitchFamily="50" charset="-128"/>
                  <a:ea typeface="メイリオ" panose="020B0604030504040204" pitchFamily="50" charset="-128"/>
                </a:rPr>
                <a:t>の南天の星座の追加</a:t>
              </a:r>
              <a:endParaRPr kumimoji="1" lang="en-US" altLang="ja-JP" sz="2000" dirty="0">
                <a:latin typeface="メイリオ" panose="020B0604030504040204" pitchFamily="50" charset="-128"/>
                <a:ea typeface="メイリオ" panose="020B0604030504040204" pitchFamily="50" charset="-128"/>
              </a:endParaRPr>
            </a:p>
            <a:p>
              <a:pPr marL="180975" indent="85725"/>
              <a:r>
                <a:rPr kumimoji="1" lang="ja-JP" altLang="en-US" sz="2000" dirty="0">
                  <a:latin typeface="メイリオ" panose="020B0604030504040204" pitchFamily="50" charset="-128"/>
                  <a:ea typeface="メイリオ" panose="020B0604030504040204" pitchFamily="50" charset="-128"/>
                </a:rPr>
                <a:t>・空白部分の新設など最大</a:t>
              </a:r>
              <a:r>
                <a:rPr kumimoji="1" lang="en-US" altLang="ja-JP" sz="2000" dirty="0">
                  <a:latin typeface="メイリオ" panose="020B0604030504040204" pitchFamily="50" charset="-128"/>
                  <a:ea typeface="メイリオ" panose="020B0604030504040204" pitchFamily="50" charset="-128"/>
                </a:rPr>
                <a:t>130</a:t>
              </a:r>
              <a:r>
                <a:rPr kumimoji="1" lang="ja-JP" altLang="en-US" sz="2000" dirty="0">
                  <a:latin typeface="メイリオ" panose="020B0604030504040204" pitchFamily="50" charset="-128"/>
                  <a:ea typeface="メイリオ" panose="020B0604030504040204" pitchFamily="50" charset="-128"/>
                </a:rPr>
                <a:t>星座</a:t>
              </a:r>
              <a:endParaRPr kumimoji="1" lang="en-US" altLang="ja-JP" sz="2000" dirty="0">
                <a:latin typeface="メイリオ" panose="020B0604030504040204" pitchFamily="50" charset="-128"/>
                <a:ea typeface="メイリオ" panose="020B0604030504040204" pitchFamily="50" charset="-128"/>
              </a:endParaRPr>
            </a:p>
          </p:txBody>
        </p:sp>
        <p:sp>
          <p:nvSpPr>
            <p:cNvPr id="24" name="四角形: 角を丸くする 23">
              <a:extLst>
                <a:ext uri="{FF2B5EF4-FFF2-40B4-BE49-F238E27FC236}">
                  <a16:creationId xmlns:a16="http://schemas.microsoft.com/office/drawing/2014/main" id="{286BD22A-0B69-4413-828C-9DCDF255E3A2}"/>
                </a:ext>
              </a:extLst>
            </p:cNvPr>
            <p:cNvSpPr/>
            <p:nvPr/>
          </p:nvSpPr>
          <p:spPr>
            <a:xfrm>
              <a:off x="8231705" y="5232315"/>
              <a:ext cx="843175" cy="1258568"/>
            </a:xfrm>
            <a:prstGeom prst="roundRect">
              <a:avLst/>
            </a:prstGeom>
            <a:noFill/>
            <a:ln w="19050">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1" name="グループ化 30">
            <a:extLst>
              <a:ext uri="{FF2B5EF4-FFF2-40B4-BE49-F238E27FC236}">
                <a16:creationId xmlns:a16="http://schemas.microsoft.com/office/drawing/2014/main" id="{6E26BDCE-6878-4D24-8D80-6B54097D20D2}"/>
              </a:ext>
            </a:extLst>
          </p:cNvPr>
          <p:cNvGrpSpPr/>
          <p:nvPr/>
        </p:nvGrpSpPr>
        <p:grpSpPr>
          <a:xfrm>
            <a:off x="134425" y="129731"/>
            <a:ext cx="8949343" cy="6434057"/>
            <a:chOff x="115329" y="144978"/>
            <a:chExt cx="8949343" cy="6434057"/>
          </a:xfrm>
        </p:grpSpPr>
        <p:sp>
          <p:nvSpPr>
            <p:cNvPr id="7" name="テキスト ボックス 6">
              <a:extLst>
                <a:ext uri="{FF2B5EF4-FFF2-40B4-BE49-F238E27FC236}">
                  <a16:creationId xmlns:a16="http://schemas.microsoft.com/office/drawing/2014/main" id="{D6FD4171-5BAC-4045-B618-AA6A9AF7D00E}"/>
                </a:ext>
              </a:extLst>
            </p:cNvPr>
            <p:cNvSpPr txBox="1"/>
            <p:nvPr/>
          </p:nvSpPr>
          <p:spPr>
            <a:xfrm>
              <a:off x="115329" y="2057428"/>
              <a:ext cx="4867023" cy="1200329"/>
            </a:xfrm>
            <a:prstGeom prst="rect">
              <a:avLst/>
            </a:prstGeom>
            <a:noFill/>
            <a:ln w="22225">
              <a:solidFill>
                <a:srgbClr val="00B050"/>
              </a:solidFill>
            </a:ln>
          </p:spPr>
          <p:txBody>
            <a:bodyPr wrap="square" rtlCol="0">
              <a:spAutoFit/>
            </a:bodyPr>
            <a:lstStyle/>
            <a:p>
              <a:pPr marL="266700" indent="-266700"/>
              <a:r>
                <a:rPr lang="ja-JP" altLang="en-US" dirty="0">
                  <a:latin typeface="メイリオ" panose="020B0604030504040204" pitchFamily="50" charset="-128"/>
                  <a:ea typeface="メイリオ" panose="020B0604030504040204" pitchFamily="50" charset="-128"/>
                </a:rPr>
                <a:t>２．紀元</a:t>
              </a:r>
              <a:r>
                <a:rPr lang="en-US" altLang="ja-JP" dirty="0">
                  <a:latin typeface="メイリオ" panose="020B0604030504040204" pitchFamily="50" charset="-128"/>
                  <a:ea typeface="メイリオ" panose="020B0604030504040204" pitchFamily="50" charset="-128"/>
                </a:rPr>
                <a:t>200</a:t>
              </a:r>
              <a:r>
                <a:rPr lang="ja-JP" altLang="en-US" dirty="0">
                  <a:latin typeface="メイリオ" panose="020B0604030504040204" pitchFamily="50" charset="-128"/>
                  <a:ea typeface="メイリオ" panose="020B0604030504040204" pitchFamily="50" charset="-128"/>
                </a:rPr>
                <a:t>年頃：古代ギリシャ　プトレマイオス（トレミー）</a:t>
              </a:r>
              <a:r>
                <a:rPr lang="en-US" altLang="ja-JP" dirty="0">
                  <a:latin typeface="メイリオ" panose="020B0604030504040204" pitchFamily="50" charset="-128"/>
                  <a:ea typeface="メイリオ" panose="020B0604030504040204" pitchFamily="50" charset="-128"/>
                </a:rPr>
                <a:t>48</a:t>
              </a:r>
              <a:r>
                <a:rPr lang="ja-JP" altLang="en-US" dirty="0">
                  <a:latin typeface="メイリオ" panose="020B0604030504040204" pitchFamily="50" charset="-128"/>
                  <a:ea typeface="メイリオ" panose="020B0604030504040204" pitchFamily="50" charset="-128"/>
                </a:rPr>
                <a:t>星座</a:t>
              </a:r>
              <a:endParaRPr kumimoji="1" lang="en-US" altLang="ja-JP" dirty="0">
                <a:latin typeface="メイリオ" panose="020B0604030504040204" pitchFamily="50" charset="-128"/>
                <a:ea typeface="メイリオ" panose="020B0604030504040204" pitchFamily="50" charset="-128"/>
              </a:endParaRPr>
            </a:p>
          </p:txBody>
        </p:sp>
        <p:sp>
          <p:nvSpPr>
            <p:cNvPr id="19" name="四角形: 角を丸くする 18">
              <a:extLst>
                <a:ext uri="{FF2B5EF4-FFF2-40B4-BE49-F238E27FC236}">
                  <a16:creationId xmlns:a16="http://schemas.microsoft.com/office/drawing/2014/main" id="{3D62077B-145D-4D08-B7D2-0D824DF13CAB}"/>
                </a:ext>
              </a:extLst>
            </p:cNvPr>
            <p:cNvSpPr/>
            <p:nvPr/>
          </p:nvSpPr>
          <p:spPr>
            <a:xfrm>
              <a:off x="5173979" y="2499016"/>
              <a:ext cx="765957" cy="1029727"/>
            </a:xfrm>
            <a:prstGeom prst="roundRect">
              <a:avLst/>
            </a:prstGeom>
            <a:noFill/>
            <a:ln w="1905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四角形: 角を丸くする 19">
              <a:extLst>
                <a:ext uri="{FF2B5EF4-FFF2-40B4-BE49-F238E27FC236}">
                  <a16:creationId xmlns:a16="http://schemas.microsoft.com/office/drawing/2014/main" id="{3F44E255-B027-45F5-A8F4-18CAE0A95BEB}"/>
                </a:ext>
              </a:extLst>
            </p:cNvPr>
            <p:cNvSpPr/>
            <p:nvPr/>
          </p:nvSpPr>
          <p:spPr>
            <a:xfrm>
              <a:off x="7014590" y="1274023"/>
              <a:ext cx="959303" cy="1029727"/>
            </a:xfrm>
            <a:prstGeom prst="roundRect">
              <a:avLst/>
            </a:prstGeom>
            <a:noFill/>
            <a:ln w="1905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四角形: 角を丸くする 20">
              <a:extLst>
                <a:ext uri="{FF2B5EF4-FFF2-40B4-BE49-F238E27FC236}">
                  <a16:creationId xmlns:a16="http://schemas.microsoft.com/office/drawing/2014/main" id="{D431C138-6B15-4A3E-BF89-1DBB2D8AE355}"/>
                </a:ext>
              </a:extLst>
            </p:cNvPr>
            <p:cNvSpPr/>
            <p:nvPr/>
          </p:nvSpPr>
          <p:spPr>
            <a:xfrm>
              <a:off x="8105369" y="144978"/>
              <a:ext cx="959303" cy="1029727"/>
            </a:xfrm>
            <a:prstGeom prst="roundRect">
              <a:avLst/>
            </a:prstGeom>
            <a:noFill/>
            <a:ln w="1905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四角形: 角を丸くする 21">
              <a:extLst>
                <a:ext uri="{FF2B5EF4-FFF2-40B4-BE49-F238E27FC236}">
                  <a16:creationId xmlns:a16="http://schemas.microsoft.com/office/drawing/2014/main" id="{46F01C40-1C7D-4D66-9C00-E20CE2A9A53E}"/>
                </a:ext>
              </a:extLst>
            </p:cNvPr>
            <p:cNvSpPr/>
            <p:nvPr/>
          </p:nvSpPr>
          <p:spPr>
            <a:xfrm>
              <a:off x="5167940" y="3757844"/>
              <a:ext cx="3862667" cy="1369040"/>
            </a:xfrm>
            <a:prstGeom prst="roundRect">
              <a:avLst/>
            </a:prstGeom>
            <a:noFill/>
            <a:ln w="1905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四角形: 角を丸くする 22">
              <a:extLst>
                <a:ext uri="{FF2B5EF4-FFF2-40B4-BE49-F238E27FC236}">
                  <a16:creationId xmlns:a16="http://schemas.microsoft.com/office/drawing/2014/main" id="{AF21B7D0-2C07-4F53-BE63-CEC7F5D763D8}"/>
                </a:ext>
              </a:extLst>
            </p:cNvPr>
            <p:cNvSpPr/>
            <p:nvPr/>
          </p:nvSpPr>
          <p:spPr>
            <a:xfrm>
              <a:off x="5110545" y="5209995"/>
              <a:ext cx="2994824" cy="1369040"/>
            </a:xfrm>
            <a:prstGeom prst="roundRect">
              <a:avLst/>
            </a:prstGeom>
            <a:noFill/>
            <a:ln w="19050">
              <a:solidFill>
                <a:srgbClr val="00B05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矢印: 下 24">
              <a:extLst>
                <a:ext uri="{FF2B5EF4-FFF2-40B4-BE49-F238E27FC236}">
                  <a16:creationId xmlns:a16="http://schemas.microsoft.com/office/drawing/2014/main" id="{132772AB-6DD9-4616-9D98-6FCFA226829C}"/>
                </a:ext>
              </a:extLst>
            </p:cNvPr>
            <p:cNvSpPr/>
            <p:nvPr/>
          </p:nvSpPr>
          <p:spPr>
            <a:xfrm>
              <a:off x="2103845" y="1741405"/>
              <a:ext cx="450005" cy="307382"/>
            </a:xfrm>
            <a:prstGeom prst="downArrow">
              <a:avLst/>
            </a:prstGeom>
            <a:solidFill>
              <a:schemeClr val="accent5">
                <a:lumMod val="90000"/>
                <a:alpha val="67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6" name="矢印: 下 25">
            <a:extLst>
              <a:ext uri="{FF2B5EF4-FFF2-40B4-BE49-F238E27FC236}">
                <a16:creationId xmlns:a16="http://schemas.microsoft.com/office/drawing/2014/main" id="{09D2741E-45C2-4838-B078-D3B8195465AE}"/>
              </a:ext>
            </a:extLst>
          </p:cNvPr>
          <p:cNvSpPr/>
          <p:nvPr/>
        </p:nvSpPr>
        <p:spPr>
          <a:xfrm>
            <a:off x="2111636" y="3351911"/>
            <a:ext cx="450005" cy="307382"/>
          </a:xfrm>
          <a:prstGeom prst="downArrow">
            <a:avLst/>
          </a:prstGeom>
          <a:solidFill>
            <a:schemeClr val="accent5">
              <a:lumMod val="90000"/>
              <a:alpha val="67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4" name="グループ化 33">
            <a:extLst>
              <a:ext uri="{FF2B5EF4-FFF2-40B4-BE49-F238E27FC236}">
                <a16:creationId xmlns:a16="http://schemas.microsoft.com/office/drawing/2014/main" id="{A5D69944-CD55-4E89-874E-B3381A0AABB4}"/>
              </a:ext>
            </a:extLst>
          </p:cNvPr>
          <p:cNvGrpSpPr/>
          <p:nvPr/>
        </p:nvGrpSpPr>
        <p:grpSpPr>
          <a:xfrm>
            <a:off x="117614" y="4904673"/>
            <a:ext cx="4864198" cy="1204210"/>
            <a:chOff x="199978" y="4420256"/>
            <a:chExt cx="4864198" cy="1204210"/>
          </a:xfrm>
        </p:grpSpPr>
        <p:sp>
          <p:nvSpPr>
            <p:cNvPr id="9" name="テキスト ボックス 8">
              <a:extLst>
                <a:ext uri="{FF2B5EF4-FFF2-40B4-BE49-F238E27FC236}">
                  <a16:creationId xmlns:a16="http://schemas.microsoft.com/office/drawing/2014/main" id="{4F35694E-CDC8-4B43-B14F-BF920D38B78D}"/>
                </a:ext>
              </a:extLst>
            </p:cNvPr>
            <p:cNvSpPr txBox="1"/>
            <p:nvPr/>
          </p:nvSpPr>
          <p:spPr>
            <a:xfrm>
              <a:off x="199978" y="4793469"/>
              <a:ext cx="4864198" cy="830997"/>
            </a:xfrm>
            <a:prstGeom prst="rect">
              <a:avLst/>
            </a:prstGeom>
            <a:noFill/>
            <a:ln>
              <a:solidFill>
                <a:schemeClr val="tx2"/>
              </a:solidFill>
            </a:ln>
          </p:spPr>
          <p:txBody>
            <a:bodyPr wrap="square" rtlCol="0">
              <a:spAutoFit/>
            </a:bodyPr>
            <a:lstStyle/>
            <a:p>
              <a:pPr marL="361950" indent="-361950"/>
              <a:r>
                <a:rPr lang="ja-JP" altLang="en-US" dirty="0">
                  <a:latin typeface="メイリオ" panose="020B0604030504040204" pitchFamily="50" charset="-128"/>
                  <a:ea typeface="メイリオ" panose="020B0604030504040204" pitchFamily="50" charset="-128"/>
                </a:rPr>
                <a:t>４．現在の星座に統一：</a:t>
              </a:r>
              <a:r>
                <a:rPr lang="en-US" altLang="ja-JP" dirty="0">
                  <a:latin typeface="メイリオ" panose="020B0604030504040204" pitchFamily="50" charset="-128"/>
                  <a:ea typeface="メイリオ" panose="020B0604030504040204" pitchFamily="50" charset="-128"/>
                </a:rPr>
                <a:t>1928</a:t>
              </a:r>
              <a:r>
                <a:rPr lang="ja-JP" altLang="en-US" dirty="0">
                  <a:latin typeface="メイリオ" panose="020B0604030504040204" pitchFamily="50" charset="-128"/>
                  <a:ea typeface="メイリオ" panose="020B0604030504040204" pitchFamily="50" charset="-128"/>
                </a:rPr>
                <a:t>年　国際天文学連合　</a:t>
              </a:r>
              <a:r>
                <a:rPr lang="en-US" altLang="ja-JP" dirty="0">
                  <a:latin typeface="メイリオ" panose="020B0604030504040204" pitchFamily="50" charset="-128"/>
                  <a:ea typeface="メイリオ" panose="020B0604030504040204" pitchFamily="50" charset="-128"/>
                </a:rPr>
                <a:t>88</a:t>
              </a:r>
              <a:r>
                <a:rPr lang="ja-JP" altLang="en-US" dirty="0">
                  <a:latin typeface="メイリオ" panose="020B0604030504040204" pitchFamily="50" charset="-128"/>
                  <a:ea typeface="メイリオ" panose="020B0604030504040204" pitchFamily="50" charset="-128"/>
                </a:rPr>
                <a:t>星座</a:t>
              </a:r>
              <a:endParaRPr kumimoji="1" lang="en-US" altLang="ja-JP" dirty="0">
                <a:latin typeface="メイリオ" panose="020B0604030504040204" pitchFamily="50" charset="-128"/>
                <a:ea typeface="メイリオ" panose="020B0604030504040204" pitchFamily="50" charset="-128"/>
              </a:endParaRPr>
            </a:p>
          </p:txBody>
        </p:sp>
        <p:sp>
          <p:nvSpPr>
            <p:cNvPr id="27" name="矢印: 下 26">
              <a:extLst>
                <a:ext uri="{FF2B5EF4-FFF2-40B4-BE49-F238E27FC236}">
                  <a16:creationId xmlns:a16="http://schemas.microsoft.com/office/drawing/2014/main" id="{EF1BB1A2-6CC3-40E4-852C-CADEE2889C22}"/>
                </a:ext>
              </a:extLst>
            </p:cNvPr>
            <p:cNvSpPr/>
            <p:nvPr/>
          </p:nvSpPr>
          <p:spPr>
            <a:xfrm>
              <a:off x="2170843" y="4420256"/>
              <a:ext cx="450005" cy="307382"/>
            </a:xfrm>
            <a:prstGeom prst="downArrow">
              <a:avLst/>
            </a:prstGeom>
            <a:solidFill>
              <a:schemeClr val="accent5">
                <a:lumMod val="90000"/>
                <a:alpha val="67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9" name="Rectangle 2">
            <a:extLst>
              <a:ext uri="{FF2B5EF4-FFF2-40B4-BE49-F238E27FC236}">
                <a16:creationId xmlns:a16="http://schemas.microsoft.com/office/drawing/2014/main" id="{374C36C0-62D1-4249-BBF8-7B145D486070}"/>
              </a:ext>
            </a:extLst>
          </p:cNvPr>
          <p:cNvSpPr>
            <a:spLocks noChangeArrowheads="1"/>
          </p:cNvSpPr>
          <p:nvPr/>
        </p:nvSpPr>
        <p:spPr bwMode="gray">
          <a:xfrm>
            <a:off x="-79078" y="-132757"/>
            <a:ext cx="288003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400" b="1" dirty="0">
                <a:latin typeface="游ゴシック" panose="020B0400000000000000" pitchFamily="50" charset="-128"/>
              </a:rPr>
              <a:t> 　　</a:t>
            </a:r>
            <a:endParaRPr lang="en-US" altLang="ja-JP" sz="1400" b="1" dirty="0">
              <a:latin typeface="游ゴシック" panose="020B0400000000000000" pitchFamily="50" charset="-128"/>
            </a:endParaRPr>
          </a:p>
          <a:p>
            <a:pPr eaLnBrk="1" hangingPunct="1"/>
            <a:r>
              <a:rPr lang="ja-JP" altLang="en-US" sz="1400" b="1" dirty="0">
                <a:latin typeface="游ゴシック" panose="020B0400000000000000" pitchFamily="50" charset="-128"/>
              </a:rPr>
              <a:t>　せいざ　　　　　　れきし　　　　　　　　</a:t>
            </a:r>
          </a:p>
        </p:txBody>
      </p:sp>
      <p:sp>
        <p:nvSpPr>
          <p:cNvPr id="30" name="フッター プレースホルダー 4">
            <a:extLst>
              <a:ext uri="{FF2B5EF4-FFF2-40B4-BE49-F238E27FC236}">
                <a16:creationId xmlns:a16="http://schemas.microsoft.com/office/drawing/2014/main" id="{23ED599F-270D-4E66-95F4-9EFD63D3BB77}"/>
              </a:ext>
            </a:extLst>
          </p:cNvPr>
          <p:cNvSpPr txBox="1">
            <a:spLocks/>
          </p:cNvSpPr>
          <p:nvPr/>
        </p:nvSpPr>
        <p:spPr bwMode="gray">
          <a:xfrm>
            <a:off x="7196895" y="6603422"/>
            <a:ext cx="1710019" cy="198784"/>
          </a:xfrm>
          <a:prstGeom prst="rect">
            <a:avLst/>
          </a:prstGeom>
          <a:ln>
            <a:miter lim="800000"/>
            <a:headEnd/>
            <a:tailEnd/>
          </a:ln>
        </p:spPr>
        <p:txBody>
          <a:bodyPr vert="horz" wrap="square" lIns="91440" tIns="45720" rIns="91440" bIns="45720" numCol="1" anchor="t" anchorCtr="0" compatLnSpc="1">
            <a:prstTxWarp prst="textNoShape">
              <a:avLst/>
            </a:prstTxWarp>
          </a:bodyPr>
          <a:lstStyle>
            <a:defPPr>
              <a:defRPr lang="ja-JP"/>
            </a:defPPr>
            <a:lvl1pPr algn="ctr" rtl="0" eaLnBrk="1" fontAlgn="base" hangingPunct="1">
              <a:spcBef>
                <a:spcPct val="0"/>
              </a:spcBef>
              <a:spcAft>
                <a:spcPct val="0"/>
              </a:spcAft>
              <a:defRPr kumimoji="1" sz="1050"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9pPr>
          </a:lstStyle>
          <a:p>
            <a:pPr>
              <a:defRPr/>
            </a:pPr>
            <a:r>
              <a:rPr lang="en-US" altLang="zh-TW" dirty="0">
                <a:latin typeface="游ゴシック" panose="020B0400000000000000" pitchFamily="50" charset="-128"/>
              </a:rPr>
              <a:t>2021</a:t>
            </a:r>
            <a:r>
              <a:rPr lang="zh-TW" altLang="en-US" dirty="0">
                <a:latin typeface="游ゴシック" panose="020B0400000000000000" pitchFamily="50" charset="-128"/>
              </a:rPr>
              <a:t>年</a:t>
            </a:r>
            <a:r>
              <a:rPr lang="en-US" altLang="ja-JP" dirty="0">
                <a:latin typeface="游ゴシック" panose="020B0400000000000000" pitchFamily="50" charset="-128"/>
              </a:rPr>
              <a:t>9</a:t>
            </a:r>
            <a:r>
              <a:rPr lang="zh-TW" altLang="en-US" dirty="0">
                <a:latin typeface="游ゴシック" panose="020B0400000000000000" pitchFamily="50" charset="-128"/>
              </a:rPr>
              <a:t>月</a:t>
            </a:r>
            <a:r>
              <a:rPr lang="en-US" altLang="ja-JP" dirty="0">
                <a:latin typeface="游ゴシック" panose="020B0400000000000000" pitchFamily="50" charset="-128"/>
              </a:rPr>
              <a:t>10</a:t>
            </a:r>
            <a:r>
              <a:rPr lang="zh-TW" altLang="en-US" dirty="0">
                <a:latin typeface="游ゴシック" panose="020B0400000000000000" pitchFamily="50" charset="-128"/>
              </a:rPr>
              <a:t>日</a:t>
            </a:r>
            <a:r>
              <a:rPr lang="ja-JP" altLang="en-US" dirty="0">
                <a:latin typeface="游ゴシック" panose="020B0400000000000000" pitchFamily="50" charset="-128"/>
              </a:rPr>
              <a:t>　観測会</a:t>
            </a:r>
          </a:p>
        </p:txBody>
      </p:sp>
    </p:spTree>
    <p:extLst>
      <p:ext uri="{BB962C8B-B14F-4D97-AF65-F5344CB8AC3E}">
        <p14:creationId xmlns:p14="http://schemas.microsoft.com/office/powerpoint/2010/main" val="38555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5CA44248-8E76-4262-8EDE-FEEAE473A7F1}"/>
              </a:ext>
            </a:extLst>
          </p:cNvPr>
          <p:cNvSpPr txBox="1">
            <a:spLocks noChangeArrowheads="1"/>
          </p:cNvSpPr>
          <p:nvPr/>
        </p:nvSpPr>
        <p:spPr bwMode="gray">
          <a:xfrm>
            <a:off x="0" y="163283"/>
            <a:ext cx="7772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1"/>
                </a:solidFill>
                <a:latin typeface="游ゴシック" panose="020B0400000000000000" pitchFamily="50" charset="-128"/>
                <a:ea typeface="+mj-ea"/>
                <a:cs typeface="+mj-cs"/>
              </a:defRPr>
            </a:lvl1pPr>
            <a:lvl2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2pPr>
            <a:lvl3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3pPr>
            <a:lvl4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4pPr>
            <a:lvl5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5pPr>
            <a:lvl6pPr marL="457200" algn="l" rtl="0" fontAlgn="base">
              <a:spcBef>
                <a:spcPct val="0"/>
              </a:spcBef>
              <a:spcAft>
                <a:spcPct val="0"/>
              </a:spcAft>
              <a:defRPr kumimoji="1" sz="2800">
                <a:solidFill>
                  <a:schemeClr val="tx1"/>
                </a:solidFill>
                <a:latin typeface="Arial" pitchFamily="34" charset="0"/>
                <a:ea typeface="ＭＳ Ｐゴシック" pitchFamily="50" charset="-128"/>
              </a:defRPr>
            </a:lvl6pPr>
            <a:lvl7pPr marL="914400" algn="l" rtl="0" fontAlgn="base">
              <a:spcBef>
                <a:spcPct val="0"/>
              </a:spcBef>
              <a:spcAft>
                <a:spcPct val="0"/>
              </a:spcAft>
              <a:defRPr kumimoji="1" sz="2800">
                <a:solidFill>
                  <a:schemeClr val="tx1"/>
                </a:solidFill>
                <a:latin typeface="Arial" pitchFamily="34" charset="0"/>
                <a:ea typeface="ＭＳ Ｐゴシック" pitchFamily="50" charset="-128"/>
              </a:defRPr>
            </a:lvl7pPr>
            <a:lvl8pPr marL="1371600" algn="l" rtl="0" fontAlgn="base">
              <a:spcBef>
                <a:spcPct val="0"/>
              </a:spcBef>
              <a:spcAft>
                <a:spcPct val="0"/>
              </a:spcAft>
              <a:defRPr kumimoji="1" sz="2800">
                <a:solidFill>
                  <a:schemeClr val="tx1"/>
                </a:solidFill>
                <a:latin typeface="Arial" pitchFamily="34" charset="0"/>
                <a:ea typeface="ＭＳ Ｐゴシック" pitchFamily="50" charset="-128"/>
              </a:defRPr>
            </a:lvl8pPr>
            <a:lvl9pPr marL="1828800" algn="l" rtl="0" fontAlgn="base">
              <a:spcBef>
                <a:spcPct val="0"/>
              </a:spcBef>
              <a:spcAft>
                <a:spcPct val="0"/>
              </a:spcAft>
              <a:defRPr kumimoji="1" sz="2800">
                <a:solidFill>
                  <a:schemeClr val="tx1"/>
                </a:solidFill>
                <a:latin typeface="Arial" pitchFamily="34" charset="0"/>
                <a:ea typeface="ＭＳ Ｐゴシック" pitchFamily="50" charset="-128"/>
              </a:defRPr>
            </a:lvl9pPr>
          </a:lstStyle>
          <a:p>
            <a:pPr eaLnBrk="1" hangingPunct="1"/>
            <a:r>
              <a:rPr lang="ja-JP" altLang="en-US" sz="3200" kern="0" dirty="0">
                <a:ea typeface="ＭＳ Ｐゴシック" panose="020B0600070205080204" pitchFamily="50" charset="-128"/>
              </a:rPr>
              <a:t>夏の大三角の星座</a:t>
            </a:r>
          </a:p>
        </p:txBody>
      </p:sp>
      <p:pic>
        <p:nvPicPr>
          <p:cNvPr id="3" name="図 2">
            <a:extLst>
              <a:ext uri="{FF2B5EF4-FFF2-40B4-BE49-F238E27FC236}">
                <a16:creationId xmlns:a16="http://schemas.microsoft.com/office/drawing/2014/main" id="{5B1B9DE7-AEF6-41BE-9AB1-6BF1855B4317}"/>
              </a:ext>
            </a:extLst>
          </p:cNvPr>
          <p:cNvPicPr>
            <a:picLocks noChangeAspect="1"/>
          </p:cNvPicPr>
          <p:nvPr/>
        </p:nvPicPr>
        <p:blipFill rotWithShape="1">
          <a:blip r:embed="rId3">
            <a:extLst>
              <a:ext uri="{28A0092B-C50C-407E-A947-70E740481C1C}">
                <a14:useLocalDpi xmlns:a14="http://schemas.microsoft.com/office/drawing/2010/main" val="0"/>
              </a:ext>
            </a:extLst>
          </a:blip>
          <a:srcRect l="10859" t="4172" r="17828" b="7244"/>
          <a:stretch/>
        </p:blipFill>
        <p:spPr>
          <a:xfrm>
            <a:off x="88909" y="876975"/>
            <a:ext cx="2880032" cy="2700030"/>
          </a:xfrm>
          <a:prstGeom prst="rect">
            <a:avLst/>
          </a:prstGeom>
        </p:spPr>
      </p:pic>
      <p:pic>
        <p:nvPicPr>
          <p:cNvPr id="7" name="図 6">
            <a:extLst>
              <a:ext uri="{FF2B5EF4-FFF2-40B4-BE49-F238E27FC236}">
                <a16:creationId xmlns:a16="http://schemas.microsoft.com/office/drawing/2014/main" id="{BADB59FD-51AF-4A74-81FD-A1D701A675F6}"/>
              </a:ext>
            </a:extLst>
          </p:cNvPr>
          <p:cNvPicPr>
            <a:picLocks noChangeAspect="1"/>
          </p:cNvPicPr>
          <p:nvPr/>
        </p:nvPicPr>
        <p:blipFill rotWithShape="1">
          <a:blip r:embed="rId4">
            <a:extLst>
              <a:ext uri="{28A0092B-C50C-407E-A947-70E740481C1C}">
                <a14:useLocalDpi xmlns:a14="http://schemas.microsoft.com/office/drawing/2010/main" val="0"/>
              </a:ext>
            </a:extLst>
          </a:blip>
          <a:srcRect l="17828" t="7180" r="22002" b="8899"/>
          <a:stretch/>
        </p:blipFill>
        <p:spPr>
          <a:xfrm>
            <a:off x="3026130" y="3945156"/>
            <a:ext cx="2250027" cy="2368452"/>
          </a:xfrm>
          <a:prstGeom prst="rect">
            <a:avLst/>
          </a:prstGeom>
        </p:spPr>
      </p:pic>
      <p:pic>
        <p:nvPicPr>
          <p:cNvPr id="9" name="図 8">
            <a:extLst>
              <a:ext uri="{FF2B5EF4-FFF2-40B4-BE49-F238E27FC236}">
                <a16:creationId xmlns:a16="http://schemas.microsoft.com/office/drawing/2014/main" id="{26DD91EB-34B6-4059-BB95-C577A12BF130}"/>
              </a:ext>
            </a:extLst>
          </p:cNvPr>
          <p:cNvPicPr>
            <a:picLocks noChangeAspect="1"/>
          </p:cNvPicPr>
          <p:nvPr/>
        </p:nvPicPr>
        <p:blipFill rotWithShape="1">
          <a:blip r:embed="rId5">
            <a:extLst>
              <a:ext uri="{28A0092B-C50C-407E-A947-70E740481C1C}">
                <a14:useLocalDpi xmlns:a14="http://schemas.microsoft.com/office/drawing/2010/main" val="0"/>
              </a:ext>
            </a:extLst>
          </a:blip>
          <a:srcRect l="28688" t="18766" r="32884" b="16272"/>
          <a:stretch/>
        </p:blipFill>
        <p:spPr>
          <a:xfrm>
            <a:off x="5562011" y="1520388"/>
            <a:ext cx="1551988" cy="1980022"/>
          </a:xfrm>
          <a:prstGeom prst="rect">
            <a:avLst/>
          </a:prstGeom>
        </p:spPr>
      </p:pic>
      <p:pic>
        <p:nvPicPr>
          <p:cNvPr id="10" name="Picture 2">
            <a:extLst>
              <a:ext uri="{FF2B5EF4-FFF2-40B4-BE49-F238E27FC236}">
                <a16:creationId xmlns:a16="http://schemas.microsoft.com/office/drawing/2014/main" id="{12F5759F-2C5F-4B35-BDD0-97368AFA120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0443" t="38813" r="37857" b="29361"/>
          <a:stretch/>
        </p:blipFill>
        <p:spPr bwMode="auto">
          <a:xfrm>
            <a:off x="3397495" y="1197638"/>
            <a:ext cx="1780635" cy="2611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テキスト ボックス 10">
            <a:extLst>
              <a:ext uri="{FF2B5EF4-FFF2-40B4-BE49-F238E27FC236}">
                <a16:creationId xmlns:a16="http://schemas.microsoft.com/office/drawing/2014/main" id="{0E6BCCA7-2143-488E-A634-5B25C13C9723}"/>
              </a:ext>
            </a:extLst>
          </p:cNvPr>
          <p:cNvSpPr txBox="1"/>
          <p:nvPr/>
        </p:nvSpPr>
        <p:spPr>
          <a:xfrm>
            <a:off x="133162" y="3632174"/>
            <a:ext cx="2818818" cy="461665"/>
          </a:xfrm>
          <a:prstGeom prst="rect">
            <a:avLst/>
          </a:prstGeom>
          <a:noFill/>
          <a:ln>
            <a:solidFill>
              <a:schemeClr val="tx2"/>
            </a:solidFill>
          </a:ln>
        </p:spPr>
        <p:txBody>
          <a:bodyPr wrap="square" rtlCol="0">
            <a:spAutoFit/>
          </a:bodyPr>
          <a:lstStyle/>
          <a:p>
            <a:r>
              <a:rPr lang="ja-JP" altLang="en-US" dirty="0">
                <a:latin typeface="メイリオ" panose="020B0604030504040204" pitchFamily="50" charset="-128"/>
                <a:ea typeface="メイリオ" panose="020B0604030504040204" pitchFamily="50" charset="-128"/>
              </a:rPr>
              <a:t>白鳥座：デネブ</a:t>
            </a:r>
            <a:endParaRPr kumimoji="1" lang="en-US" altLang="ja-JP" dirty="0">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6ACDC10F-BBF3-4B42-9D4C-04A7C244E815}"/>
              </a:ext>
            </a:extLst>
          </p:cNvPr>
          <p:cNvSpPr txBox="1"/>
          <p:nvPr/>
        </p:nvSpPr>
        <p:spPr>
          <a:xfrm>
            <a:off x="5562010" y="3616857"/>
            <a:ext cx="3400793" cy="830997"/>
          </a:xfrm>
          <a:prstGeom prst="rect">
            <a:avLst/>
          </a:prstGeom>
          <a:noFill/>
          <a:ln>
            <a:solidFill>
              <a:schemeClr val="tx2"/>
            </a:solidFill>
          </a:ln>
        </p:spPr>
        <p:txBody>
          <a:bodyPr wrap="square" rtlCol="0">
            <a:spAutoFit/>
          </a:bodyPr>
          <a:lstStyle/>
          <a:p>
            <a:r>
              <a:rPr lang="ja-JP" altLang="en-US" dirty="0">
                <a:latin typeface="メイリオ" panose="020B0604030504040204" pitchFamily="50" charset="-128"/>
                <a:ea typeface="メイリオ" panose="020B0604030504040204" pitchFamily="50" charset="-128"/>
              </a:rPr>
              <a:t>こと座：ベガ　おりひめ星</a:t>
            </a:r>
            <a:endParaRPr kumimoji="1" lang="en-US" altLang="ja-JP" dirty="0">
              <a:latin typeface="メイリオ" panose="020B0604030504040204" pitchFamily="50" charset="-128"/>
              <a:ea typeface="メイリオ" panose="020B0604030504040204" pitchFamily="50" charset="-128"/>
            </a:endParaRPr>
          </a:p>
        </p:txBody>
      </p:sp>
      <p:sp>
        <p:nvSpPr>
          <p:cNvPr id="13" name="テキスト ボックス 12">
            <a:extLst>
              <a:ext uri="{FF2B5EF4-FFF2-40B4-BE49-F238E27FC236}">
                <a16:creationId xmlns:a16="http://schemas.microsoft.com/office/drawing/2014/main" id="{7E3273E7-0640-4435-9C06-486589DA7CBE}"/>
              </a:ext>
            </a:extLst>
          </p:cNvPr>
          <p:cNvSpPr txBox="1"/>
          <p:nvPr/>
        </p:nvSpPr>
        <p:spPr>
          <a:xfrm>
            <a:off x="2968940" y="6313194"/>
            <a:ext cx="4493616" cy="461665"/>
          </a:xfrm>
          <a:prstGeom prst="rect">
            <a:avLst/>
          </a:prstGeom>
          <a:noFill/>
          <a:ln>
            <a:solidFill>
              <a:schemeClr val="tx2"/>
            </a:solidFill>
          </a:ln>
        </p:spPr>
        <p:txBody>
          <a:bodyPr wrap="square" rtlCol="0">
            <a:spAutoFit/>
          </a:bodyPr>
          <a:lstStyle/>
          <a:p>
            <a:r>
              <a:rPr lang="ja-JP" altLang="en-US" dirty="0">
                <a:latin typeface="メイリオ" panose="020B0604030504040204" pitchFamily="50" charset="-128"/>
                <a:ea typeface="メイリオ" panose="020B0604030504040204" pitchFamily="50" charset="-128"/>
              </a:rPr>
              <a:t>わし座：アルタイル　ひこ星</a:t>
            </a:r>
            <a:endParaRPr lang="en-US" altLang="ja-JP" dirty="0">
              <a:latin typeface="メイリオ" panose="020B0604030504040204" pitchFamily="50" charset="-128"/>
              <a:ea typeface="メイリオ" panose="020B0604030504040204" pitchFamily="50" charset="-128"/>
            </a:endParaRPr>
          </a:p>
        </p:txBody>
      </p:sp>
      <p:sp>
        <p:nvSpPr>
          <p:cNvPr id="14" name="涙形 13">
            <a:extLst>
              <a:ext uri="{FF2B5EF4-FFF2-40B4-BE49-F238E27FC236}">
                <a16:creationId xmlns:a16="http://schemas.microsoft.com/office/drawing/2014/main" id="{9EBC5CAC-9970-4FE3-A614-56ACA61C5E68}"/>
              </a:ext>
            </a:extLst>
          </p:cNvPr>
          <p:cNvSpPr/>
          <p:nvPr/>
        </p:nvSpPr>
        <p:spPr>
          <a:xfrm rot="2009841">
            <a:off x="38700" y="755101"/>
            <a:ext cx="3007742" cy="3134321"/>
          </a:xfrm>
          <a:prstGeom prst="teardrop">
            <a:avLst>
              <a:gd name="adj" fmla="val 104882"/>
            </a:avLst>
          </a:prstGeom>
          <a:noFill/>
          <a:ln w="31750">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涙形 14">
            <a:extLst>
              <a:ext uri="{FF2B5EF4-FFF2-40B4-BE49-F238E27FC236}">
                <a16:creationId xmlns:a16="http://schemas.microsoft.com/office/drawing/2014/main" id="{F2CECD8B-B8D5-489A-A98F-5140ECCE509A}"/>
              </a:ext>
            </a:extLst>
          </p:cNvPr>
          <p:cNvSpPr/>
          <p:nvPr/>
        </p:nvSpPr>
        <p:spPr>
          <a:xfrm rot="19010004">
            <a:off x="2744047" y="3661723"/>
            <a:ext cx="2975285" cy="3162795"/>
          </a:xfrm>
          <a:prstGeom prst="teardrop">
            <a:avLst>
              <a:gd name="adj" fmla="val 88244"/>
            </a:avLst>
          </a:prstGeom>
          <a:noFill/>
          <a:ln w="28575">
            <a:solidFill>
              <a:srgbClr val="CC99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涙形 15">
            <a:extLst>
              <a:ext uri="{FF2B5EF4-FFF2-40B4-BE49-F238E27FC236}">
                <a16:creationId xmlns:a16="http://schemas.microsoft.com/office/drawing/2014/main" id="{01782091-FE76-43F1-8FF3-846CCE7F5263}"/>
              </a:ext>
            </a:extLst>
          </p:cNvPr>
          <p:cNvSpPr/>
          <p:nvPr/>
        </p:nvSpPr>
        <p:spPr>
          <a:xfrm rot="14191048">
            <a:off x="5248728" y="1305233"/>
            <a:ext cx="3326092" cy="2718184"/>
          </a:xfrm>
          <a:prstGeom prst="teardrop">
            <a:avLst/>
          </a:prstGeom>
          <a:noFill/>
          <a:ln w="31750">
            <a:solidFill>
              <a:srgbClr val="FFCCF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Rectangle 2">
            <a:extLst>
              <a:ext uri="{FF2B5EF4-FFF2-40B4-BE49-F238E27FC236}">
                <a16:creationId xmlns:a16="http://schemas.microsoft.com/office/drawing/2014/main" id="{3472F860-6659-4AD5-ACB0-45C0E50FDA7B}"/>
              </a:ext>
            </a:extLst>
          </p:cNvPr>
          <p:cNvSpPr>
            <a:spLocks noChangeArrowheads="1"/>
          </p:cNvSpPr>
          <p:nvPr/>
        </p:nvSpPr>
        <p:spPr bwMode="gray">
          <a:xfrm>
            <a:off x="0" y="-59212"/>
            <a:ext cx="5515299"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400" b="1" dirty="0">
                <a:latin typeface="游ゴシック" panose="020B0400000000000000" pitchFamily="50" charset="-128"/>
              </a:rPr>
              <a:t> 　　</a:t>
            </a:r>
            <a:endParaRPr lang="en-US" altLang="ja-JP" sz="1400" b="1" dirty="0">
              <a:latin typeface="游ゴシック" panose="020B0400000000000000" pitchFamily="50" charset="-128"/>
            </a:endParaRPr>
          </a:p>
          <a:p>
            <a:pPr eaLnBrk="1" hangingPunct="1"/>
            <a:r>
              <a:rPr lang="ja-JP" altLang="en-US" sz="1400" b="1" dirty="0">
                <a:latin typeface="游ゴシック" panose="020B0400000000000000" pitchFamily="50" charset="-128"/>
              </a:rPr>
              <a:t>　なつ　　　　だいさんかく　　　　　　　せいざ　　　　　　　　</a:t>
            </a:r>
          </a:p>
        </p:txBody>
      </p:sp>
      <p:sp>
        <p:nvSpPr>
          <p:cNvPr id="18" name="フッター プレースホルダー 4">
            <a:extLst>
              <a:ext uri="{FF2B5EF4-FFF2-40B4-BE49-F238E27FC236}">
                <a16:creationId xmlns:a16="http://schemas.microsoft.com/office/drawing/2014/main" id="{8EF69C45-146F-4052-8BA2-B478F463766F}"/>
              </a:ext>
            </a:extLst>
          </p:cNvPr>
          <p:cNvSpPr txBox="1">
            <a:spLocks/>
          </p:cNvSpPr>
          <p:nvPr/>
        </p:nvSpPr>
        <p:spPr bwMode="gray">
          <a:xfrm>
            <a:off x="7411756" y="6520994"/>
            <a:ext cx="1710019" cy="198784"/>
          </a:xfrm>
          <a:prstGeom prst="rect">
            <a:avLst/>
          </a:prstGeom>
          <a:ln>
            <a:miter lim="800000"/>
            <a:headEnd/>
            <a:tailEnd/>
          </a:ln>
        </p:spPr>
        <p:txBody>
          <a:bodyPr vert="horz" wrap="square" lIns="91440" tIns="45720" rIns="91440" bIns="45720" numCol="1" anchor="t" anchorCtr="0" compatLnSpc="1">
            <a:prstTxWarp prst="textNoShape">
              <a:avLst/>
            </a:prstTxWarp>
          </a:bodyPr>
          <a:lstStyle>
            <a:defPPr>
              <a:defRPr lang="ja-JP"/>
            </a:defPPr>
            <a:lvl1pPr algn="ctr" rtl="0" eaLnBrk="1" fontAlgn="base" hangingPunct="1">
              <a:spcBef>
                <a:spcPct val="0"/>
              </a:spcBef>
              <a:spcAft>
                <a:spcPct val="0"/>
              </a:spcAft>
              <a:defRPr kumimoji="1" sz="1050"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9pPr>
          </a:lstStyle>
          <a:p>
            <a:pPr>
              <a:defRPr/>
            </a:pPr>
            <a:r>
              <a:rPr lang="en-US" altLang="zh-TW" dirty="0">
                <a:latin typeface="游ゴシック" panose="020B0400000000000000" pitchFamily="50" charset="-128"/>
              </a:rPr>
              <a:t>2021</a:t>
            </a:r>
            <a:r>
              <a:rPr lang="zh-TW" altLang="en-US" dirty="0">
                <a:latin typeface="游ゴシック" panose="020B0400000000000000" pitchFamily="50" charset="-128"/>
              </a:rPr>
              <a:t>年</a:t>
            </a:r>
            <a:r>
              <a:rPr lang="en-US" altLang="ja-JP" dirty="0">
                <a:latin typeface="游ゴシック" panose="020B0400000000000000" pitchFamily="50" charset="-128"/>
              </a:rPr>
              <a:t>9</a:t>
            </a:r>
            <a:r>
              <a:rPr lang="zh-TW" altLang="en-US" dirty="0">
                <a:latin typeface="游ゴシック" panose="020B0400000000000000" pitchFamily="50" charset="-128"/>
              </a:rPr>
              <a:t>月</a:t>
            </a:r>
            <a:r>
              <a:rPr lang="en-US" altLang="ja-JP" dirty="0">
                <a:latin typeface="游ゴシック" panose="020B0400000000000000" pitchFamily="50" charset="-128"/>
              </a:rPr>
              <a:t>10</a:t>
            </a:r>
            <a:r>
              <a:rPr lang="zh-TW" altLang="en-US" dirty="0">
                <a:latin typeface="游ゴシック" panose="020B0400000000000000" pitchFamily="50" charset="-128"/>
              </a:rPr>
              <a:t>日</a:t>
            </a:r>
            <a:r>
              <a:rPr lang="ja-JP" altLang="en-US" dirty="0">
                <a:latin typeface="游ゴシック" panose="020B0400000000000000" pitchFamily="50" charset="-128"/>
              </a:rPr>
              <a:t>　観測会</a:t>
            </a:r>
          </a:p>
        </p:txBody>
      </p:sp>
    </p:spTree>
    <p:extLst>
      <p:ext uri="{BB962C8B-B14F-4D97-AF65-F5344CB8AC3E}">
        <p14:creationId xmlns:p14="http://schemas.microsoft.com/office/powerpoint/2010/main" val="17421618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図形 が含まれている画像&#10;&#10;AI 生成コンテンツは誤りを含む可能性があります。">
            <a:extLst>
              <a:ext uri="{FF2B5EF4-FFF2-40B4-BE49-F238E27FC236}">
                <a16:creationId xmlns:a16="http://schemas.microsoft.com/office/drawing/2014/main" id="{7BB8E065-8017-4708-7C15-632AD76B10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837" y="744560"/>
            <a:ext cx="5142909" cy="5142909"/>
          </a:xfrm>
          <a:prstGeom prst="rect">
            <a:avLst/>
          </a:prstGeom>
        </p:spPr>
      </p:pic>
      <p:sp>
        <p:nvSpPr>
          <p:cNvPr id="6" name="Rectangle 2">
            <a:extLst>
              <a:ext uri="{FF2B5EF4-FFF2-40B4-BE49-F238E27FC236}">
                <a16:creationId xmlns:a16="http://schemas.microsoft.com/office/drawing/2014/main" id="{5CA44248-8E76-4262-8EDE-FEEAE473A7F1}"/>
              </a:ext>
            </a:extLst>
          </p:cNvPr>
          <p:cNvSpPr txBox="1">
            <a:spLocks noChangeArrowheads="1"/>
          </p:cNvSpPr>
          <p:nvPr/>
        </p:nvSpPr>
        <p:spPr bwMode="gray">
          <a:xfrm>
            <a:off x="-7077" y="151066"/>
            <a:ext cx="7772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1"/>
                </a:solidFill>
                <a:latin typeface="游ゴシック" panose="020B0400000000000000" pitchFamily="50" charset="-128"/>
                <a:ea typeface="+mj-ea"/>
                <a:cs typeface="+mj-cs"/>
              </a:defRPr>
            </a:lvl1pPr>
            <a:lvl2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2pPr>
            <a:lvl3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3pPr>
            <a:lvl4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4pPr>
            <a:lvl5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5pPr>
            <a:lvl6pPr marL="457200" algn="l" rtl="0" fontAlgn="base">
              <a:spcBef>
                <a:spcPct val="0"/>
              </a:spcBef>
              <a:spcAft>
                <a:spcPct val="0"/>
              </a:spcAft>
              <a:defRPr kumimoji="1" sz="2800">
                <a:solidFill>
                  <a:schemeClr val="tx1"/>
                </a:solidFill>
                <a:latin typeface="Arial" pitchFamily="34" charset="0"/>
                <a:ea typeface="ＭＳ Ｐゴシック" pitchFamily="50" charset="-128"/>
              </a:defRPr>
            </a:lvl6pPr>
            <a:lvl7pPr marL="914400" algn="l" rtl="0" fontAlgn="base">
              <a:spcBef>
                <a:spcPct val="0"/>
              </a:spcBef>
              <a:spcAft>
                <a:spcPct val="0"/>
              </a:spcAft>
              <a:defRPr kumimoji="1" sz="2800">
                <a:solidFill>
                  <a:schemeClr val="tx1"/>
                </a:solidFill>
                <a:latin typeface="Arial" pitchFamily="34" charset="0"/>
                <a:ea typeface="ＭＳ Ｐゴシック" pitchFamily="50" charset="-128"/>
              </a:defRPr>
            </a:lvl7pPr>
            <a:lvl8pPr marL="1371600" algn="l" rtl="0" fontAlgn="base">
              <a:spcBef>
                <a:spcPct val="0"/>
              </a:spcBef>
              <a:spcAft>
                <a:spcPct val="0"/>
              </a:spcAft>
              <a:defRPr kumimoji="1" sz="2800">
                <a:solidFill>
                  <a:schemeClr val="tx1"/>
                </a:solidFill>
                <a:latin typeface="Arial" pitchFamily="34" charset="0"/>
                <a:ea typeface="ＭＳ Ｐゴシック" pitchFamily="50" charset="-128"/>
              </a:defRPr>
            </a:lvl8pPr>
            <a:lvl9pPr marL="1828800" algn="l" rtl="0" fontAlgn="base">
              <a:spcBef>
                <a:spcPct val="0"/>
              </a:spcBef>
              <a:spcAft>
                <a:spcPct val="0"/>
              </a:spcAft>
              <a:defRPr kumimoji="1" sz="2800">
                <a:solidFill>
                  <a:schemeClr val="tx1"/>
                </a:solidFill>
                <a:latin typeface="Arial" pitchFamily="34" charset="0"/>
                <a:ea typeface="ＭＳ Ｐゴシック" pitchFamily="50" charset="-128"/>
              </a:defRPr>
            </a:lvl9pPr>
          </a:lstStyle>
          <a:p>
            <a:pPr eaLnBrk="1" hangingPunct="1"/>
            <a:r>
              <a:rPr lang="ja-JP" altLang="en-US" sz="3200" kern="0" dirty="0">
                <a:ea typeface="ＭＳ Ｐゴシック" panose="020B0600070205080204" pitchFamily="50" charset="-128"/>
              </a:rPr>
              <a:t>全天の空１　天頂の夏の星座　</a:t>
            </a:r>
            <a:r>
              <a:rPr lang="en-US" altLang="ja-JP" sz="1600" kern="0" dirty="0">
                <a:ea typeface="ＭＳ Ｐゴシック" panose="020B0600070205080204" pitchFamily="50" charset="-128"/>
              </a:rPr>
              <a:t>2023</a:t>
            </a:r>
            <a:r>
              <a:rPr lang="ja-JP" altLang="en-US" sz="1600" kern="0" dirty="0">
                <a:ea typeface="ＭＳ Ｐゴシック" panose="020B0600070205080204" pitchFamily="50" charset="-128"/>
              </a:rPr>
              <a:t>年７月</a:t>
            </a:r>
            <a:r>
              <a:rPr lang="en-US" altLang="ja-JP" sz="1600" kern="0" dirty="0">
                <a:ea typeface="ＭＳ Ｐゴシック" panose="020B0600070205080204" pitchFamily="50" charset="-128"/>
              </a:rPr>
              <a:t>21</a:t>
            </a:r>
            <a:r>
              <a:rPr lang="ja-JP" altLang="en-US" sz="1600" kern="0" dirty="0">
                <a:ea typeface="ＭＳ Ｐゴシック" panose="020B0600070205080204" pitchFamily="50" charset="-128"/>
              </a:rPr>
              <a:t>日</a:t>
            </a:r>
          </a:p>
        </p:txBody>
      </p:sp>
      <p:sp>
        <p:nvSpPr>
          <p:cNvPr id="13" name="楕円 12">
            <a:extLst>
              <a:ext uri="{FF2B5EF4-FFF2-40B4-BE49-F238E27FC236}">
                <a16:creationId xmlns:a16="http://schemas.microsoft.com/office/drawing/2014/main" id="{E20101E8-F66E-4946-A1F2-BBF17D0EA42F}"/>
              </a:ext>
            </a:extLst>
          </p:cNvPr>
          <p:cNvSpPr/>
          <p:nvPr/>
        </p:nvSpPr>
        <p:spPr>
          <a:xfrm>
            <a:off x="2342511" y="2478788"/>
            <a:ext cx="1125014" cy="1620018"/>
          </a:xfrm>
          <a:prstGeom prst="ellipse">
            <a:avLst/>
          </a:prstGeom>
          <a:noFill/>
          <a:ln w="2222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7818310E-DF5D-4272-802B-C95BB5AAFDD3}"/>
              </a:ext>
            </a:extLst>
          </p:cNvPr>
          <p:cNvSpPr txBox="1"/>
          <p:nvPr/>
        </p:nvSpPr>
        <p:spPr>
          <a:xfrm>
            <a:off x="6197591" y="882393"/>
            <a:ext cx="2771753" cy="2177519"/>
          </a:xfrm>
          <a:prstGeom prst="rect">
            <a:avLst/>
          </a:prstGeom>
          <a:noFill/>
          <a:ln>
            <a:solidFill>
              <a:schemeClr val="tx2"/>
            </a:solidFill>
          </a:ln>
        </p:spPr>
        <p:txBody>
          <a:bodyPr wrap="square" rtlCol="0">
            <a:spAutoFit/>
          </a:bodyPr>
          <a:lstStyle/>
          <a:p>
            <a:r>
              <a:rPr lang="ja-JP" altLang="en-US" dirty="0">
                <a:latin typeface="メイリオ" panose="020B0604030504040204" pitchFamily="50" charset="-128"/>
                <a:ea typeface="メイリオ" panose="020B0604030504040204" pitchFamily="50" charset="-128"/>
              </a:rPr>
              <a:t>夏の大三角</a:t>
            </a:r>
            <a:endParaRPr lang="en-US" altLang="ja-JP" dirty="0">
              <a:latin typeface="メイリオ" panose="020B0604030504040204" pitchFamily="50" charset="-128"/>
              <a:ea typeface="メイリオ" panose="020B0604030504040204" pitchFamily="50" charset="-128"/>
            </a:endParaRPr>
          </a:p>
          <a:p>
            <a:endParaRPr kumimoji="1" lang="en-US" altLang="ja-JP" dirty="0">
              <a:latin typeface="メイリオ" panose="020B0604030504040204" pitchFamily="50" charset="-128"/>
              <a:ea typeface="メイリオ" panose="020B0604030504040204" pitchFamily="50" charset="-128"/>
            </a:endParaRPr>
          </a:p>
          <a:p>
            <a:pPr>
              <a:lnSpc>
                <a:spcPct val="150000"/>
              </a:lnSpc>
            </a:pPr>
            <a:r>
              <a:rPr lang="ja-JP" altLang="en-US" sz="2000" dirty="0">
                <a:latin typeface="メイリオ" panose="020B0604030504040204" pitchFamily="50" charset="-128"/>
                <a:ea typeface="メイリオ" panose="020B0604030504040204" pitchFamily="50" charset="-128"/>
              </a:rPr>
              <a:t>・白鳥座：デネブ　</a:t>
            </a:r>
            <a:endParaRPr lang="en-US" altLang="ja-JP" sz="2000" dirty="0">
              <a:latin typeface="メイリオ" panose="020B0604030504040204" pitchFamily="50" charset="-128"/>
              <a:ea typeface="メイリオ" panose="020B0604030504040204" pitchFamily="50" charset="-128"/>
            </a:endParaRPr>
          </a:p>
          <a:p>
            <a:pPr>
              <a:lnSpc>
                <a:spcPct val="150000"/>
              </a:lnSpc>
            </a:pPr>
            <a:r>
              <a:rPr lang="ja-JP" altLang="en-US" sz="2000" dirty="0">
                <a:latin typeface="メイリオ" panose="020B0604030504040204" pitchFamily="50" charset="-128"/>
                <a:ea typeface="メイリオ" panose="020B0604030504040204" pitchFamily="50" charset="-128"/>
              </a:rPr>
              <a:t>・こと座：ベガ</a:t>
            </a:r>
            <a:endParaRPr lang="en-US" altLang="ja-JP" sz="2000" dirty="0">
              <a:latin typeface="メイリオ" panose="020B0604030504040204" pitchFamily="50" charset="-128"/>
              <a:ea typeface="メイリオ" panose="020B0604030504040204" pitchFamily="50" charset="-128"/>
            </a:endParaRPr>
          </a:p>
          <a:p>
            <a:pPr>
              <a:lnSpc>
                <a:spcPct val="150000"/>
              </a:lnSpc>
            </a:pPr>
            <a:r>
              <a:rPr lang="ja-JP" altLang="en-US" sz="2000" dirty="0">
                <a:latin typeface="メイリオ" panose="020B0604030504040204" pitchFamily="50" charset="-128"/>
                <a:ea typeface="メイリオ" panose="020B0604030504040204" pitchFamily="50" charset="-128"/>
              </a:rPr>
              <a:t>・わし座：アルタイル</a:t>
            </a:r>
            <a:endParaRPr lang="en-US" altLang="ja-JP" sz="2000" dirty="0">
              <a:latin typeface="メイリオ" panose="020B0604030504040204" pitchFamily="50" charset="-128"/>
              <a:ea typeface="メイリオ" panose="020B0604030504040204" pitchFamily="50" charset="-128"/>
            </a:endParaRPr>
          </a:p>
        </p:txBody>
      </p:sp>
      <p:cxnSp>
        <p:nvCxnSpPr>
          <p:cNvPr id="16" name="直線矢印コネクタ 15">
            <a:extLst>
              <a:ext uri="{FF2B5EF4-FFF2-40B4-BE49-F238E27FC236}">
                <a16:creationId xmlns:a16="http://schemas.microsoft.com/office/drawing/2014/main" id="{252B6AC9-A851-4485-83FE-567606198140}"/>
              </a:ext>
            </a:extLst>
          </p:cNvPr>
          <p:cNvCxnSpPr>
            <a:cxnSpLocks/>
            <a:endCxn id="13" idx="7"/>
          </p:cNvCxnSpPr>
          <p:nvPr/>
        </p:nvCxnSpPr>
        <p:spPr>
          <a:xfrm flipH="1">
            <a:off x="3302771" y="1585548"/>
            <a:ext cx="2894820" cy="1130486"/>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2">
            <a:extLst>
              <a:ext uri="{FF2B5EF4-FFF2-40B4-BE49-F238E27FC236}">
                <a16:creationId xmlns:a16="http://schemas.microsoft.com/office/drawing/2014/main" id="{0C7106AA-25BF-4361-B8E5-C25689200AF0}"/>
              </a:ext>
            </a:extLst>
          </p:cNvPr>
          <p:cNvSpPr>
            <a:spLocks noChangeArrowheads="1"/>
          </p:cNvSpPr>
          <p:nvPr/>
        </p:nvSpPr>
        <p:spPr bwMode="gray">
          <a:xfrm>
            <a:off x="-133290" y="39782"/>
            <a:ext cx="5515299"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400" b="1" dirty="0">
                <a:latin typeface="游ゴシック" panose="020B0400000000000000" pitchFamily="50" charset="-128"/>
              </a:rPr>
              <a:t> 　ぜんてん　　　　そら　　　　　　てんちょう　　　　なつ　　　　せいざ　　　　　　　　</a:t>
            </a:r>
          </a:p>
        </p:txBody>
      </p:sp>
      <p:grpSp>
        <p:nvGrpSpPr>
          <p:cNvPr id="2" name="グループ化 1">
            <a:extLst>
              <a:ext uri="{FF2B5EF4-FFF2-40B4-BE49-F238E27FC236}">
                <a16:creationId xmlns:a16="http://schemas.microsoft.com/office/drawing/2014/main" id="{0A033D37-3880-A07D-79E7-334A007974D1}"/>
              </a:ext>
            </a:extLst>
          </p:cNvPr>
          <p:cNvGrpSpPr/>
          <p:nvPr/>
        </p:nvGrpSpPr>
        <p:grpSpPr>
          <a:xfrm>
            <a:off x="164311" y="5757428"/>
            <a:ext cx="2823253" cy="1179487"/>
            <a:chOff x="164311" y="5757428"/>
            <a:chExt cx="2823253" cy="1179487"/>
          </a:xfrm>
        </p:grpSpPr>
        <p:sp>
          <p:nvSpPr>
            <p:cNvPr id="18" name="楕円 17">
              <a:extLst>
                <a:ext uri="{FF2B5EF4-FFF2-40B4-BE49-F238E27FC236}">
                  <a16:creationId xmlns:a16="http://schemas.microsoft.com/office/drawing/2014/main" id="{2CD613D5-5F57-4D80-BA87-10DB558F10BC}"/>
                </a:ext>
              </a:extLst>
            </p:cNvPr>
            <p:cNvSpPr/>
            <p:nvPr/>
          </p:nvSpPr>
          <p:spPr>
            <a:xfrm>
              <a:off x="611956" y="6194693"/>
              <a:ext cx="1890021" cy="397186"/>
            </a:xfrm>
            <a:prstGeom prst="ellipse">
              <a:avLst/>
            </a:prstGeom>
            <a:noFill/>
            <a:ln w="190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Text Box 5">
              <a:extLst>
                <a:ext uri="{FF2B5EF4-FFF2-40B4-BE49-F238E27FC236}">
                  <a16:creationId xmlns:a16="http://schemas.microsoft.com/office/drawing/2014/main" id="{36326ED6-1AF0-4E54-AD29-76EFDB9D6A6E}"/>
                </a:ext>
              </a:extLst>
            </p:cNvPr>
            <p:cNvSpPr txBox="1">
              <a:spLocks noChangeArrowheads="1"/>
            </p:cNvSpPr>
            <p:nvPr/>
          </p:nvSpPr>
          <p:spPr bwMode="auto">
            <a:xfrm>
              <a:off x="164311" y="6175871"/>
              <a:ext cx="551533" cy="400110"/>
            </a:xfrm>
            <a:prstGeom prst="rect">
              <a:avLst/>
            </a:prstGeom>
            <a:noFill/>
            <a:ln w="1587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2000" b="1" dirty="0">
                  <a:latin typeface="メイリオ" panose="020B0604030504040204" pitchFamily="50" charset="-128"/>
                  <a:ea typeface="メイリオ" panose="020B0604030504040204" pitchFamily="50" charset="-128"/>
                </a:rPr>
                <a:t>北</a:t>
              </a:r>
              <a:endParaRPr lang="en-US" altLang="ja-JP" sz="2000" b="1" dirty="0">
                <a:latin typeface="メイリオ" panose="020B0604030504040204" pitchFamily="50" charset="-128"/>
                <a:ea typeface="メイリオ" panose="020B0604030504040204" pitchFamily="50" charset="-128"/>
              </a:endParaRPr>
            </a:p>
          </p:txBody>
        </p:sp>
        <p:sp>
          <p:nvSpPr>
            <p:cNvPr id="21" name="Text Box 5">
              <a:extLst>
                <a:ext uri="{FF2B5EF4-FFF2-40B4-BE49-F238E27FC236}">
                  <a16:creationId xmlns:a16="http://schemas.microsoft.com/office/drawing/2014/main" id="{BEAB82FB-4254-41C6-90C9-2D231B2FA790}"/>
                </a:ext>
              </a:extLst>
            </p:cNvPr>
            <p:cNvSpPr txBox="1">
              <a:spLocks noChangeArrowheads="1"/>
            </p:cNvSpPr>
            <p:nvPr/>
          </p:nvSpPr>
          <p:spPr bwMode="auto">
            <a:xfrm>
              <a:off x="1310616" y="6536805"/>
              <a:ext cx="523216" cy="400110"/>
            </a:xfrm>
            <a:prstGeom prst="rect">
              <a:avLst/>
            </a:prstGeom>
            <a:noFill/>
            <a:ln w="1587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2000" b="1" dirty="0">
                  <a:latin typeface="メイリオ" panose="020B0604030504040204" pitchFamily="50" charset="-128"/>
                  <a:ea typeface="メイリオ" panose="020B0604030504040204" pitchFamily="50" charset="-128"/>
                </a:rPr>
                <a:t>東</a:t>
              </a:r>
              <a:endParaRPr lang="en-US" altLang="ja-JP" sz="2000" b="1" dirty="0">
                <a:latin typeface="メイリオ" panose="020B0604030504040204" pitchFamily="50" charset="-128"/>
                <a:ea typeface="メイリオ" panose="020B0604030504040204" pitchFamily="50" charset="-128"/>
              </a:endParaRPr>
            </a:p>
          </p:txBody>
        </p:sp>
        <p:pic>
          <p:nvPicPr>
            <p:cNvPr id="22" name="図 21">
              <a:extLst>
                <a:ext uri="{FF2B5EF4-FFF2-40B4-BE49-F238E27FC236}">
                  <a16:creationId xmlns:a16="http://schemas.microsoft.com/office/drawing/2014/main" id="{B04C94C7-E7D7-4DED-96E6-BDB6EA6A4988}"/>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392323" y="6014048"/>
              <a:ext cx="274606" cy="443547"/>
            </a:xfrm>
            <a:prstGeom prst="rect">
              <a:avLst/>
            </a:prstGeom>
          </p:spPr>
        </p:pic>
        <p:sp>
          <p:nvSpPr>
            <p:cNvPr id="23" name="Text Box 5">
              <a:extLst>
                <a:ext uri="{FF2B5EF4-FFF2-40B4-BE49-F238E27FC236}">
                  <a16:creationId xmlns:a16="http://schemas.microsoft.com/office/drawing/2014/main" id="{F92C0CDD-4213-4AD1-AEA3-932D0EA51CED}"/>
                </a:ext>
              </a:extLst>
            </p:cNvPr>
            <p:cNvSpPr txBox="1">
              <a:spLocks noChangeArrowheads="1"/>
            </p:cNvSpPr>
            <p:nvPr/>
          </p:nvSpPr>
          <p:spPr bwMode="auto">
            <a:xfrm>
              <a:off x="2436031" y="6182997"/>
              <a:ext cx="551533" cy="400110"/>
            </a:xfrm>
            <a:prstGeom prst="rect">
              <a:avLst/>
            </a:prstGeom>
            <a:noFill/>
            <a:ln w="1587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2000" b="1" dirty="0">
                  <a:latin typeface="メイリオ" panose="020B0604030504040204" pitchFamily="50" charset="-128"/>
                  <a:ea typeface="メイリオ" panose="020B0604030504040204" pitchFamily="50" charset="-128"/>
                </a:rPr>
                <a:t>南</a:t>
              </a:r>
              <a:endParaRPr lang="en-US" altLang="ja-JP" sz="2000" b="1" dirty="0">
                <a:latin typeface="メイリオ" panose="020B0604030504040204" pitchFamily="50" charset="-128"/>
                <a:ea typeface="メイリオ" panose="020B0604030504040204" pitchFamily="50" charset="-128"/>
              </a:endParaRPr>
            </a:p>
          </p:txBody>
        </p:sp>
        <p:sp>
          <p:nvSpPr>
            <p:cNvPr id="24" name="Text Box 5">
              <a:extLst>
                <a:ext uri="{FF2B5EF4-FFF2-40B4-BE49-F238E27FC236}">
                  <a16:creationId xmlns:a16="http://schemas.microsoft.com/office/drawing/2014/main" id="{B2AECB24-77A6-4C33-BE7F-6B111438A218}"/>
                </a:ext>
              </a:extLst>
            </p:cNvPr>
            <p:cNvSpPr txBox="1">
              <a:spLocks noChangeArrowheads="1"/>
            </p:cNvSpPr>
            <p:nvPr/>
          </p:nvSpPr>
          <p:spPr bwMode="auto">
            <a:xfrm>
              <a:off x="1547423" y="5923202"/>
              <a:ext cx="523216" cy="400110"/>
            </a:xfrm>
            <a:prstGeom prst="rect">
              <a:avLst/>
            </a:prstGeom>
            <a:noFill/>
            <a:ln w="1587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2000" b="1" dirty="0">
                  <a:latin typeface="メイリオ" panose="020B0604030504040204" pitchFamily="50" charset="-128"/>
                  <a:ea typeface="メイリオ" panose="020B0604030504040204" pitchFamily="50" charset="-128"/>
                </a:rPr>
                <a:t>西</a:t>
              </a:r>
              <a:endParaRPr lang="en-US" altLang="ja-JP" sz="2000" b="1" dirty="0">
                <a:latin typeface="メイリオ" panose="020B0604030504040204" pitchFamily="50" charset="-128"/>
                <a:ea typeface="メイリオ" panose="020B0604030504040204" pitchFamily="50" charset="-128"/>
              </a:endParaRPr>
            </a:p>
          </p:txBody>
        </p:sp>
        <p:sp>
          <p:nvSpPr>
            <p:cNvPr id="17" name="円弧 16">
              <a:extLst>
                <a:ext uri="{FF2B5EF4-FFF2-40B4-BE49-F238E27FC236}">
                  <a16:creationId xmlns:a16="http://schemas.microsoft.com/office/drawing/2014/main" id="{70A1722F-4457-48CA-828E-D9DAD52A67CA}"/>
                </a:ext>
              </a:extLst>
            </p:cNvPr>
            <p:cNvSpPr/>
            <p:nvPr/>
          </p:nvSpPr>
          <p:spPr>
            <a:xfrm rot="18210346">
              <a:off x="988418" y="6018551"/>
              <a:ext cx="1104637" cy="582392"/>
            </a:xfrm>
            <a:prstGeom prst="arc">
              <a:avLst>
                <a:gd name="adj1" fmla="val 16200000"/>
                <a:gd name="adj2" fmla="val 8293543"/>
              </a:avLst>
            </a:prstGeom>
            <a:ln w="15875">
              <a:solidFill>
                <a:schemeClr val="accent1"/>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sp>
        <p:nvSpPr>
          <p:cNvPr id="25" name="円弧 24">
            <a:extLst>
              <a:ext uri="{FF2B5EF4-FFF2-40B4-BE49-F238E27FC236}">
                <a16:creationId xmlns:a16="http://schemas.microsoft.com/office/drawing/2014/main" id="{174C0762-08BB-4C4F-9897-810AE8E47BC4}"/>
              </a:ext>
            </a:extLst>
          </p:cNvPr>
          <p:cNvSpPr/>
          <p:nvPr/>
        </p:nvSpPr>
        <p:spPr>
          <a:xfrm rot="17635412">
            <a:off x="703285" y="5701699"/>
            <a:ext cx="1812262" cy="2030769"/>
          </a:xfrm>
          <a:prstGeom prst="arc">
            <a:avLst>
              <a:gd name="adj1" fmla="val 16200000"/>
              <a:gd name="adj2" fmla="val 2784802"/>
            </a:avLst>
          </a:prstGeom>
          <a:ln w="12700">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6" name="フッター プレースホルダー 4">
            <a:extLst>
              <a:ext uri="{FF2B5EF4-FFF2-40B4-BE49-F238E27FC236}">
                <a16:creationId xmlns:a16="http://schemas.microsoft.com/office/drawing/2014/main" id="{62BBD9F1-1325-45DC-BF9A-98B5E3B52B39}"/>
              </a:ext>
            </a:extLst>
          </p:cNvPr>
          <p:cNvSpPr txBox="1">
            <a:spLocks/>
          </p:cNvSpPr>
          <p:nvPr/>
        </p:nvSpPr>
        <p:spPr bwMode="gray">
          <a:xfrm>
            <a:off x="7442518" y="6607542"/>
            <a:ext cx="1710019" cy="198784"/>
          </a:xfrm>
          <a:prstGeom prst="rect">
            <a:avLst/>
          </a:prstGeom>
          <a:ln>
            <a:miter lim="800000"/>
            <a:headEnd/>
            <a:tailEnd/>
          </a:ln>
        </p:spPr>
        <p:txBody>
          <a:bodyPr vert="horz" wrap="square" lIns="91440" tIns="45720" rIns="91440" bIns="45720" numCol="1" anchor="t" anchorCtr="0" compatLnSpc="1">
            <a:prstTxWarp prst="textNoShape">
              <a:avLst/>
            </a:prstTxWarp>
          </a:bodyPr>
          <a:lstStyle>
            <a:defPPr>
              <a:defRPr lang="ja-JP"/>
            </a:defPPr>
            <a:lvl1pPr algn="ctr" rtl="0" eaLnBrk="1" fontAlgn="base" hangingPunct="1">
              <a:spcBef>
                <a:spcPct val="0"/>
              </a:spcBef>
              <a:spcAft>
                <a:spcPct val="0"/>
              </a:spcAft>
              <a:defRPr kumimoji="1" sz="1050"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9pPr>
          </a:lstStyle>
          <a:p>
            <a:pPr>
              <a:defRPr/>
            </a:pPr>
            <a:r>
              <a:rPr lang="en-US" altLang="zh-TW" dirty="0">
                <a:latin typeface="游ゴシック" panose="020B0400000000000000" pitchFamily="50" charset="-128"/>
              </a:rPr>
              <a:t>2021</a:t>
            </a:r>
            <a:r>
              <a:rPr lang="zh-TW" altLang="en-US" dirty="0">
                <a:latin typeface="游ゴシック" panose="020B0400000000000000" pitchFamily="50" charset="-128"/>
              </a:rPr>
              <a:t>年</a:t>
            </a:r>
            <a:r>
              <a:rPr lang="en-US" altLang="ja-JP" dirty="0">
                <a:latin typeface="游ゴシック" panose="020B0400000000000000" pitchFamily="50" charset="-128"/>
              </a:rPr>
              <a:t>9</a:t>
            </a:r>
            <a:r>
              <a:rPr lang="zh-TW" altLang="en-US" dirty="0">
                <a:latin typeface="游ゴシック" panose="020B0400000000000000" pitchFamily="50" charset="-128"/>
              </a:rPr>
              <a:t>月</a:t>
            </a:r>
            <a:r>
              <a:rPr lang="en-US" altLang="ja-JP" dirty="0">
                <a:latin typeface="游ゴシック" panose="020B0400000000000000" pitchFamily="50" charset="-128"/>
              </a:rPr>
              <a:t>10</a:t>
            </a:r>
            <a:r>
              <a:rPr lang="zh-TW" altLang="en-US" dirty="0">
                <a:latin typeface="游ゴシック" panose="020B0400000000000000" pitchFamily="50" charset="-128"/>
              </a:rPr>
              <a:t>日</a:t>
            </a:r>
            <a:r>
              <a:rPr lang="ja-JP" altLang="en-US" dirty="0">
                <a:latin typeface="游ゴシック" panose="020B0400000000000000" pitchFamily="50" charset="-128"/>
              </a:rPr>
              <a:t>　観測会</a:t>
            </a:r>
          </a:p>
        </p:txBody>
      </p:sp>
      <p:sp>
        <p:nvSpPr>
          <p:cNvPr id="5" name="弦 4">
            <a:extLst>
              <a:ext uri="{FF2B5EF4-FFF2-40B4-BE49-F238E27FC236}">
                <a16:creationId xmlns:a16="http://schemas.microsoft.com/office/drawing/2014/main" id="{01FF3DB4-B43B-C58C-99EA-D4E460D9E8E0}"/>
              </a:ext>
            </a:extLst>
          </p:cNvPr>
          <p:cNvSpPr/>
          <p:nvPr/>
        </p:nvSpPr>
        <p:spPr>
          <a:xfrm rot="12255147">
            <a:off x="4474326" y="3917934"/>
            <a:ext cx="185023" cy="194622"/>
          </a:xfrm>
          <a:prstGeom prst="chord">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42263261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5CA44248-8E76-4262-8EDE-FEEAE473A7F1}"/>
              </a:ext>
            </a:extLst>
          </p:cNvPr>
          <p:cNvSpPr txBox="1">
            <a:spLocks noChangeArrowheads="1"/>
          </p:cNvSpPr>
          <p:nvPr/>
        </p:nvSpPr>
        <p:spPr bwMode="gray">
          <a:xfrm>
            <a:off x="-7077" y="151066"/>
            <a:ext cx="7772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1"/>
                </a:solidFill>
                <a:latin typeface="游ゴシック" panose="020B0400000000000000" pitchFamily="50" charset="-128"/>
                <a:ea typeface="+mj-ea"/>
                <a:cs typeface="+mj-cs"/>
              </a:defRPr>
            </a:lvl1pPr>
            <a:lvl2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2pPr>
            <a:lvl3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3pPr>
            <a:lvl4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4pPr>
            <a:lvl5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5pPr>
            <a:lvl6pPr marL="457200" algn="l" rtl="0" fontAlgn="base">
              <a:spcBef>
                <a:spcPct val="0"/>
              </a:spcBef>
              <a:spcAft>
                <a:spcPct val="0"/>
              </a:spcAft>
              <a:defRPr kumimoji="1" sz="2800">
                <a:solidFill>
                  <a:schemeClr val="tx1"/>
                </a:solidFill>
                <a:latin typeface="Arial" pitchFamily="34" charset="0"/>
                <a:ea typeface="ＭＳ Ｐゴシック" pitchFamily="50" charset="-128"/>
              </a:defRPr>
            </a:lvl6pPr>
            <a:lvl7pPr marL="914400" algn="l" rtl="0" fontAlgn="base">
              <a:spcBef>
                <a:spcPct val="0"/>
              </a:spcBef>
              <a:spcAft>
                <a:spcPct val="0"/>
              </a:spcAft>
              <a:defRPr kumimoji="1" sz="2800">
                <a:solidFill>
                  <a:schemeClr val="tx1"/>
                </a:solidFill>
                <a:latin typeface="Arial" pitchFamily="34" charset="0"/>
                <a:ea typeface="ＭＳ Ｐゴシック" pitchFamily="50" charset="-128"/>
              </a:defRPr>
            </a:lvl7pPr>
            <a:lvl8pPr marL="1371600" algn="l" rtl="0" fontAlgn="base">
              <a:spcBef>
                <a:spcPct val="0"/>
              </a:spcBef>
              <a:spcAft>
                <a:spcPct val="0"/>
              </a:spcAft>
              <a:defRPr kumimoji="1" sz="2800">
                <a:solidFill>
                  <a:schemeClr val="tx1"/>
                </a:solidFill>
                <a:latin typeface="Arial" pitchFamily="34" charset="0"/>
                <a:ea typeface="ＭＳ Ｐゴシック" pitchFamily="50" charset="-128"/>
              </a:defRPr>
            </a:lvl8pPr>
            <a:lvl9pPr marL="1828800" algn="l" rtl="0" fontAlgn="base">
              <a:spcBef>
                <a:spcPct val="0"/>
              </a:spcBef>
              <a:spcAft>
                <a:spcPct val="0"/>
              </a:spcAft>
              <a:defRPr kumimoji="1" sz="2800">
                <a:solidFill>
                  <a:schemeClr val="tx1"/>
                </a:solidFill>
                <a:latin typeface="Arial" pitchFamily="34" charset="0"/>
                <a:ea typeface="ＭＳ Ｐゴシック" pitchFamily="50" charset="-128"/>
              </a:defRPr>
            </a:lvl9pPr>
          </a:lstStyle>
          <a:p>
            <a:pPr eaLnBrk="1" hangingPunct="1"/>
            <a:r>
              <a:rPr lang="ja-JP" altLang="en-US" sz="3200" kern="0" dirty="0">
                <a:ea typeface="ＭＳ Ｐゴシック" panose="020B0600070205080204" pitchFamily="50" charset="-128"/>
              </a:rPr>
              <a:t>七夕の日の夜空</a:t>
            </a:r>
          </a:p>
        </p:txBody>
      </p:sp>
      <p:pic>
        <p:nvPicPr>
          <p:cNvPr id="7" name="図 6">
            <a:extLst>
              <a:ext uri="{FF2B5EF4-FFF2-40B4-BE49-F238E27FC236}">
                <a16:creationId xmlns:a16="http://schemas.microsoft.com/office/drawing/2014/main" id="{75C7DC36-4131-4BBF-AE5F-781F625C25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168" y="769489"/>
            <a:ext cx="5319021" cy="5319021"/>
          </a:xfrm>
          <a:prstGeom prst="rect">
            <a:avLst/>
          </a:prstGeom>
        </p:spPr>
      </p:pic>
      <p:sp>
        <p:nvSpPr>
          <p:cNvPr id="8" name="Text Box 5">
            <a:extLst>
              <a:ext uri="{FF2B5EF4-FFF2-40B4-BE49-F238E27FC236}">
                <a16:creationId xmlns:a16="http://schemas.microsoft.com/office/drawing/2014/main" id="{844D26A5-FFE3-4D4C-B149-99A437FFF32B}"/>
              </a:ext>
            </a:extLst>
          </p:cNvPr>
          <p:cNvSpPr txBox="1">
            <a:spLocks noChangeArrowheads="1"/>
          </p:cNvSpPr>
          <p:nvPr/>
        </p:nvSpPr>
        <p:spPr bwMode="auto">
          <a:xfrm>
            <a:off x="5483002" y="836877"/>
            <a:ext cx="3566829" cy="707886"/>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2000" dirty="0">
                <a:latin typeface="メイリオ" panose="020B0604030504040204" pitchFamily="50" charset="-128"/>
                <a:ea typeface="メイリオ" panose="020B0604030504040204" pitchFamily="50" charset="-128"/>
              </a:rPr>
              <a:t>旧暦７月７日→</a:t>
            </a:r>
            <a:r>
              <a:rPr lang="en-US" altLang="ja-JP" sz="2000" dirty="0">
                <a:latin typeface="メイリオ" panose="020B0604030504040204" pitchFamily="50" charset="-128"/>
                <a:ea typeface="メイリオ" panose="020B0604030504040204" pitchFamily="50" charset="-128"/>
              </a:rPr>
              <a:t>2023</a:t>
            </a:r>
            <a:r>
              <a:rPr lang="ja-JP" altLang="en-US" sz="2000" dirty="0">
                <a:latin typeface="メイリオ" panose="020B0604030504040204" pitchFamily="50" charset="-128"/>
                <a:ea typeface="メイリオ" panose="020B0604030504040204" pitchFamily="50" charset="-128"/>
              </a:rPr>
              <a:t>年は７月</a:t>
            </a:r>
            <a:r>
              <a:rPr lang="en-US" altLang="ja-JP" sz="2000" dirty="0">
                <a:latin typeface="メイリオ" panose="020B0604030504040204" pitchFamily="50" charset="-128"/>
                <a:ea typeface="メイリオ" panose="020B0604030504040204" pitchFamily="50" charset="-128"/>
              </a:rPr>
              <a:t>25</a:t>
            </a:r>
            <a:r>
              <a:rPr lang="ja-JP" altLang="en-US" sz="2000" dirty="0">
                <a:latin typeface="メイリオ" panose="020B0604030504040204" pitchFamily="50" charset="-128"/>
                <a:ea typeface="メイリオ" panose="020B0604030504040204" pitchFamily="50" charset="-128"/>
              </a:rPr>
              <a:t>日　</a:t>
            </a:r>
            <a:r>
              <a:rPr lang="en-US" altLang="ja-JP" sz="2000" dirty="0">
                <a:latin typeface="メイリオ" panose="020B0604030504040204" pitchFamily="50" charset="-128"/>
                <a:ea typeface="メイリオ" panose="020B0604030504040204" pitchFamily="50" charset="-128"/>
              </a:rPr>
              <a:t>9</a:t>
            </a:r>
            <a:r>
              <a:rPr lang="ja-JP" altLang="en-US" sz="2000" dirty="0">
                <a:latin typeface="メイリオ" panose="020B0604030504040204" pitchFamily="50" charset="-128"/>
                <a:ea typeface="メイリオ" panose="020B0604030504040204" pitchFamily="50" charset="-128"/>
              </a:rPr>
              <a:t>時頃の空</a:t>
            </a:r>
            <a:endParaRPr lang="en-US" altLang="ja-JP" sz="2000" b="1" dirty="0">
              <a:latin typeface="メイリオ" panose="020B0604030504040204" pitchFamily="50" charset="-128"/>
              <a:ea typeface="メイリオ" panose="020B0604030504040204" pitchFamily="50" charset="-128"/>
            </a:endParaRPr>
          </a:p>
        </p:txBody>
      </p:sp>
      <p:grpSp>
        <p:nvGrpSpPr>
          <p:cNvPr id="2" name="グループ化 1">
            <a:extLst>
              <a:ext uri="{FF2B5EF4-FFF2-40B4-BE49-F238E27FC236}">
                <a16:creationId xmlns:a16="http://schemas.microsoft.com/office/drawing/2014/main" id="{1EF68337-AF16-4EDC-B665-C539C775B4FB}"/>
              </a:ext>
            </a:extLst>
          </p:cNvPr>
          <p:cNvGrpSpPr/>
          <p:nvPr/>
        </p:nvGrpSpPr>
        <p:grpSpPr>
          <a:xfrm>
            <a:off x="3041984" y="1876631"/>
            <a:ext cx="6007847" cy="1201733"/>
            <a:chOff x="3041984" y="1876631"/>
            <a:chExt cx="6007847" cy="1201733"/>
          </a:xfrm>
        </p:grpSpPr>
        <p:sp>
          <p:nvSpPr>
            <p:cNvPr id="9" name="テキスト ボックス 8">
              <a:extLst>
                <a:ext uri="{FF2B5EF4-FFF2-40B4-BE49-F238E27FC236}">
                  <a16:creationId xmlns:a16="http://schemas.microsoft.com/office/drawing/2014/main" id="{1EF82144-D92A-40C0-944F-DFBCD81B4475}"/>
                </a:ext>
              </a:extLst>
            </p:cNvPr>
            <p:cNvSpPr txBox="1"/>
            <p:nvPr/>
          </p:nvSpPr>
          <p:spPr>
            <a:xfrm>
              <a:off x="5514434" y="1876631"/>
              <a:ext cx="3535397" cy="400110"/>
            </a:xfrm>
            <a:prstGeom prst="rect">
              <a:avLst/>
            </a:prstGeom>
            <a:noFill/>
            <a:ln>
              <a:solidFill>
                <a:schemeClr val="tx2"/>
              </a:solidFill>
            </a:ln>
          </p:spPr>
          <p:txBody>
            <a:bodyPr wrap="square" rtlCol="0">
              <a:spAutoFit/>
            </a:bodyPr>
            <a:lstStyle/>
            <a:p>
              <a:r>
                <a:rPr lang="ja-JP" altLang="en-US" sz="2000" dirty="0">
                  <a:latin typeface="メイリオ" panose="020B0604030504040204" pitchFamily="50" charset="-128"/>
                  <a:ea typeface="メイリオ" panose="020B0604030504040204" pitchFamily="50" charset="-128"/>
                </a:rPr>
                <a:t>こと座：ベガ　おりひめ星</a:t>
              </a:r>
              <a:endParaRPr kumimoji="1" lang="en-US" altLang="ja-JP" sz="2000" dirty="0">
                <a:latin typeface="メイリオ" panose="020B0604030504040204" pitchFamily="50" charset="-128"/>
                <a:ea typeface="メイリオ" panose="020B0604030504040204" pitchFamily="50" charset="-128"/>
              </a:endParaRPr>
            </a:p>
          </p:txBody>
        </p:sp>
        <p:cxnSp>
          <p:nvCxnSpPr>
            <p:cNvPr id="13" name="直線矢印コネクタ 12">
              <a:extLst>
                <a:ext uri="{FF2B5EF4-FFF2-40B4-BE49-F238E27FC236}">
                  <a16:creationId xmlns:a16="http://schemas.microsoft.com/office/drawing/2014/main" id="{7C336ED1-6964-4EC0-912C-2639731CBC26}"/>
                </a:ext>
              </a:extLst>
            </p:cNvPr>
            <p:cNvCxnSpPr>
              <a:cxnSpLocks/>
              <a:stCxn id="9" idx="1"/>
            </p:cNvCxnSpPr>
            <p:nvPr/>
          </p:nvCxnSpPr>
          <p:spPr>
            <a:xfrm flipH="1">
              <a:off x="3041984" y="2076686"/>
              <a:ext cx="2472450" cy="1001678"/>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 name="グループ化 2">
            <a:extLst>
              <a:ext uri="{FF2B5EF4-FFF2-40B4-BE49-F238E27FC236}">
                <a16:creationId xmlns:a16="http://schemas.microsoft.com/office/drawing/2014/main" id="{5D6B7AFE-5D5E-4438-A7A2-AFB38E852614}"/>
              </a:ext>
            </a:extLst>
          </p:cNvPr>
          <p:cNvGrpSpPr/>
          <p:nvPr/>
        </p:nvGrpSpPr>
        <p:grpSpPr>
          <a:xfrm>
            <a:off x="2501978" y="2662575"/>
            <a:ext cx="6547853" cy="1334610"/>
            <a:chOff x="2501978" y="2662575"/>
            <a:chExt cx="6547853" cy="1334610"/>
          </a:xfrm>
        </p:grpSpPr>
        <p:sp>
          <p:nvSpPr>
            <p:cNvPr id="10" name="テキスト ボックス 9">
              <a:extLst>
                <a:ext uri="{FF2B5EF4-FFF2-40B4-BE49-F238E27FC236}">
                  <a16:creationId xmlns:a16="http://schemas.microsoft.com/office/drawing/2014/main" id="{D41F8969-3DAC-4297-AFE1-A626B7DCA2CF}"/>
                </a:ext>
              </a:extLst>
            </p:cNvPr>
            <p:cNvSpPr txBox="1"/>
            <p:nvPr/>
          </p:nvSpPr>
          <p:spPr>
            <a:xfrm>
              <a:off x="5554794" y="2662575"/>
              <a:ext cx="3495037" cy="400110"/>
            </a:xfrm>
            <a:prstGeom prst="rect">
              <a:avLst/>
            </a:prstGeom>
            <a:noFill/>
            <a:ln>
              <a:solidFill>
                <a:schemeClr val="tx2"/>
              </a:solidFill>
            </a:ln>
          </p:spPr>
          <p:txBody>
            <a:bodyPr wrap="square" rtlCol="0">
              <a:spAutoFit/>
            </a:bodyPr>
            <a:lstStyle/>
            <a:p>
              <a:r>
                <a:rPr lang="ja-JP" altLang="en-US" sz="2000" dirty="0">
                  <a:latin typeface="メイリオ" panose="020B0604030504040204" pitchFamily="50" charset="-128"/>
                  <a:ea typeface="メイリオ" panose="020B0604030504040204" pitchFamily="50" charset="-128"/>
                </a:rPr>
                <a:t>わし座：アルタイル　ひこ星</a:t>
              </a:r>
              <a:endParaRPr lang="en-US" altLang="ja-JP" sz="2000" dirty="0">
                <a:latin typeface="メイリオ" panose="020B0604030504040204" pitchFamily="50" charset="-128"/>
                <a:ea typeface="メイリオ" panose="020B0604030504040204" pitchFamily="50" charset="-128"/>
              </a:endParaRPr>
            </a:p>
          </p:txBody>
        </p:sp>
        <p:cxnSp>
          <p:nvCxnSpPr>
            <p:cNvPr id="15" name="直線矢印コネクタ 14">
              <a:extLst>
                <a:ext uri="{FF2B5EF4-FFF2-40B4-BE49-F238E27FC236}">
                  <a16:creationId xmlns:a16="http://schemas.microsoft.com/office/drawing/2014/main" id="{1315071D-8687-439F-8144-A9F3343F250E}"/>
                </a:ext>
              </a:extLst>
            </p:cNvPr>
            <p:cNvCxnSpPr>
              <a:cxnSpLocks/>
              <a:stCxn id="10" idx="1"/>
            </p:cNvCxnSpPr>
            <p:nvPr/>
          </p:nvCxnSpPr>
          <p:spPr>
            <a:xfrm flipH="1">
              <a:off x="2501978" y="2862630"/>
              <a:ext cx="3052816" cy="1134555"/>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グループ化 3">
            <a:extLst>
              <a:ext uri="{FF2B5EF4-FFF2-40B4-BE49-F238E27FC236}">
                <a16:creationId xmlns:a16="http://schemas.microsoft.com/office/drawing/2014/main" id="{46C4E93B-C9F8-4DFB-8E0C-2E1955297F64}"/>
              </a:ext>
            </a:extLst>
          </p:cNvPr>
          <p:cNvGrpSpPr/>
          <p:nvPr/>
        </p:nvGrpSpPr>
        <p:grpSpPr>
          <a:xfrm>
            <a:off x="4669862" y="3338513"/>
            <a:ext cx="4379969" cy="739715"/>
            <a:chOff x="4669862" y="3338513"/>
            <a:chExt cx="4379969" cy="739715"/>
          </a:xfrm>
        </p:grpSpPr>
        <p:sp>
          <p:nvSpPr>
            <p:cNvPr id="11" name="テキスト ボックス 10">
              <a:extLst>
                <a:ext uri="{FF2B5EF4-FFF2-40B4-BE49-F238E27FC236}">
                  <a16:creationId xmlns:a16="http://schemas.microsoft.com/office/drawing/2014/main" id="{EB1AD240-5134-43A7-BCEF-64D09619FEE8}"/>
                </a:ext>
              </a:extLst>
            </p:cNvPr>
            <p:cNvSpPr txBox="1"/>
            <p:nvPr/>
          </p:nvSpPr>
          <p:spPr>
            <a:xfrm>
              <a:off x="5554794" y="3338513"/>
              <a:ext cx="3495037" cy="400110"/>
            </a:xfrm>
            <a:prstGeom prst="rect">
              <a:avLst/>
            </a:prstGeom>
            <a:noFill/>
            <a:ln>
              <a:solidFill>
                <a:schemeClr val="tx2"/>
              </a:solidFill>
            </a:ln>
          </p:spPr>
          <p:txBody>
            <a:bodyPr wrap="square" rtlCol="0">
              <a:spAutoFit/>
            </a:bodyPr>
            <a:lstStyle/>
            <a:p>
              <a:r>
                <a:rPr lang="ja-JP" altLang="en-US" sz="2000" dirty="0">
                  <a:latin typeface="メイリオ" panose="020B0604030504040204" pitchFamily="50" charset="-128"/>
                  <a:ea typeface="メイリオ" panose="020B0604030504040204" pitchFamily="50" charset="-128"/>
                </a:rPr>
                <a:t>西の空に月齢</a:t>
              </a:r>
              <a:r>
                <a:rPr lang="en-US" altLang="ja-JP" sz="2000" dirty="0">
                  <a:latin typeface="メイリオ" panose="020B0604030504040204" pitchFamily="50" charset="-128"/>
                  <a:ea typeface="メイリオ" panose="020B0604030504040204" pitchFamily="50" charset="-128"/>
                </a:rPr>
                <a:t>7</a:t>
              </a:r>
              <a:r>
                <a:rPr lang="ja-JP" altLang="en-US" sz="2000" dirty="0">
                  <a:latin typeface="メイリオ" panose="020B0604030504040204" pitchFamily="50" charset="-128"/>
                  <a:ea typeface="メイリオ" panose="020B0604030504040204" pitchFamily="50" charset="-128"/>
                </a:rPr>
                <a:t>の月</a:t>
              </a:r>
              <a:endParaRPr lang="en-US" altLang="ja-JP" sz="2000" dirty="0">
                <a:latin typeface="メイリオ" panose="020B0604030504040204" pitchFamily="50" charset="-128"/>
                <a:ea typeface="メイリオ" panose="020B0604030504040204" pitchFamily="50" charset="-128"/>
              </a:endParaRPr>
            </a:p>
          </p:txBody>
        </p:sp>
        <p:cxnSp>
          <p:nvCxnSpPr>
            <p:cNvPr id="17" name="直線矢印コネクタ 16">
              <a:extLst>
                <a:ext uri="{FF2B5EF4-FFF2-40B4-BE49-F238E27FC236}">
                  <a16:creationId xmlns:a16="http://schemas.microsoft.com/office/drawing/2014/main" id="{2EABCCC8-7385-49B5-B305-78294453C05E}"/>
                </a:ext>
              </a:extLst>
            </p:cNvPr>
            <p:cNvCxnSpPr>
              <a:cxnSpLocks/>
              <a:stCxn id="11" idx="1"/>
            </p:cNvCxnSpPr>
            <p:nvPr/>
          </p:nvCxnSpPr>
          <p:spPr>
            <a:xfrm flipH="1">
              <a:off x="4669862" y="3538568"/>
              <a:ext cx="884932" cy="539660"/>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Rectangle 2">
            <a:extLst>
              <a:ext uri="{FF2B5EF4-FFF2-40B4-BE49-F238E27FC236}">
                <a16:creationId xmlns:a16="http://schemas.microsoft.com/office/drawing/2014/main" id="{69DA77FD-45B9-40AA-92A0-C51B7141164E}"/>
              </a:ext>
            </a:extLst>
          </p:cNvPr>
          <p:cNvSpPr>
            <a:spLocks noChangeArrowheads="1"/>
          </p:cNvSpPr>
          <p:nvPr/>
        </p:nvSpPr>
        <p:spPr bwMode="gray">
          <a:xfrm>
            <a:off x="-42898" y="-104178"/>
            <a:ext cx="372316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400" b="1" dirty="0">
                <a:latin typeface="游ゴシック" panose="020B0400000000000000" pitchFamily="50" charset="-128"/>
              </a:rPr>
              <a:t> 　　</a:t>
            </a:r>
            <a:endParaRPr lang="en-US" altLang="ja-JP" sz="1400" b="1" dirty="0">
              <a:latin typeface="游ゴシック" panose="020B0400000000000000" pitchFamily="50" charset="-128"/>
            </a:endParaRPr>
          </a:p>
          <a:p>
            <a:pPr eaLnBrk="1" hangingPunct="1"/>
            <a:r>
              <a:rPr lang="ja-JP" altLang="en-US" sz="1400" b="1" dirty="0">
                <a:latin typeface="游ゴシック" panose="020B0400000000000000" pitchFamily="50" charset="-128"/>
              </a:rPr>
              <a:t>　　たなばた　　　　ひ　　　　　よぞら　　　　　　　　</a:t>
            </a:r>
          </a:p>
        </p:txBody>
      </p:sp>
      <p:sp>
        <p:nvSpPr>
          <p:cNvPr id="16" name="フッター プレースホルダー 4">
            <a:extLst>
              <a:ext uri="{FF2B5EF4-FFF2-40B4-BE49-F238E27FC236}">
                <a16:creationId xmlns:a16="http://schemas.microsoft.com/office/drawing/2014/main" id="{0CCAC67A-ECE0-4EAF-927F-0E732E894B30}"/>
              </a:ext>
            </a:extLst>
          </p:cNvPr>
          <p:cNvSpPr txBox="1">
            <a:spLocks/>
          </p:cNvSpPr>
          <p:nvPr/>
        </p:nvSpPr>
        <p:spPr bwMode="gray">
          <a:xfrm>
            <a:off x="7521777" y="6659216"/>
            <a:ext cx="1710019" cy="198784"/>
          </a:xfrm>
          <a:prstGeom prst="rect">
            <a:avLst/>
          </a:prstGeom>
          <a:ln>
            <a:miter lim="800000"/>
            <a:headEnd/>
            <a:tailEnd/>
          </a:ln>
        </p:spPr>
        <p:txBody>
          <a:bodyPr vert="horz" wrap="square" lIns="91440" tIns="45720" rIns="91440" bIns="45720" numCol="1" anchor="t" anchorCtr="0" compatLnSpc="1">
            <a:prstTxWarp prst="textNoShape">
              <a:avLst/>
            </a:prstTxWarp>
          </a:bodyPr>
          <a:lstStyle>
            <a:defPPr>
              <a:defRPr lang="ja-JP"/>
            </a:defPPr>
            <a:lvl1pPr algn="ctr" rtl="0" eaLnBrk="1" fontAlgn="base" hangingPunct="1">
              <a:spcBef>
                <a:spcPct val="0"/>
              </a:spcBef>
              <a:spcAft>
                <a:spcPct val="0"/>
              </a:spcAft>
              <a:defRPr kumimoji="1" sz="1050"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9pPr>
          </a:lstStyle>
          <a:p>
            <a:pPr>
              <a:defRPr/>
            </a:pPr>
            <a:r>
              <a:rPr lang="en-US" altLang="zh-TW" dirty="0">
                <a:latin typeface="游ゴシック" panose="020B0400000000000000" pitchFamily="50" charset="-128"/>
              </a:rPr>
              <a:t>2021</a:t>
            </a:r>
            <a:r>
              <a:rPr lang="zh-TW" altLang="en-US" dirty="0">
                <a:latin typeface="游ゴシック" panose="020B0400000000000000" pitchFamily="50" charset="-128"/>
              </a:rPr>
              <a:t>年</a:t>
            </a:r>
            <a:r>
              <a:rPr lang="en-US" altLang="ja-JP" dirty="0">
                <a:latin typeface="游ゴシック" panose="020B0400000000000000" pitchFamily="50" charset="-128"/>
              </a:rPr>
              <a:t>9</a:t>
            </a:r>
            <a:r>
              <a:rPr lang="zh-TW" altLang="en-US" dirty="0">
                <a:latin typeface="游ゴシック" panose="020B0400000000000000" pitchFamily="50" charset="-128"/>
              </a:rPr>
              <a:t>月</a:t>
            </a:r>
            <a:r>
              <a:rPr lang="en-US" altLang="ja-JP" dirty="0">
                <a:latin typeface="游ゴシック" panose="020B0400000000000000" pitchFamily="50" charset="-128"/>
              </a:rPr>
              <a:t>10</a:t>
            </a:r>
            <a:r>
              <a:rPr lang="zh-TW" altLang="en-US" dirty="0">
                <a:latin typeface="游ゴシック" panose="020B0400000000000000" pitchFamily="50" charset="-128"/>
              </a:rPr>
              <a:t>日</a:t>
            </a:r>
            <a:r>
              <a:rPr lang="ja-JP" altLang="en-US" dirty="0">
                <a:latin typeface="游ゴシック" panose="020B0400000000000000" pitchFamily="50" charset="-128"/>
              </a:rPr>
              <a:t>　観測会</a:t>
            </a:r>
          </a:p>
        </p:txBody>
      </p:sp>
      <p:sp>
        <p:nvSpPr>
          <p:cNvPr id="12" name="吹き出し: 角を丸めた四角形 11">
            <a:extLst>
              <a:ext uri="{FF2B5EF4-FFF2-40B4-BE49-F238E27FC236}">
                <a16:creationId xmlns:a16="http://schemas.microsoft.com/office/drawing/2014/main" id="{E82CAAD3-6B2B-491F-9052-54EFEE4F3E58}"/>
              </a:ext>
            </a:extLst>
          </p:cNvPr>
          <p:cNvSpPr/>
          <p:nvPr/>
        </p:nvSpPr>
        <p:spPr>
          <a:xfrm>
            <a:off x="5483002" y="3929867"/>
            <a:ext cx="3677002" cy="2648797"/>
          </a:xfrm>
          <a:prstGeom prst="wedgeRoundRectCallout">
            <a:avLst>
              <a:gd name="adj1" fmla="val -57250"/>
              <a:gd name="adj2" fmla="val -27443"/>
              <a:gd name="adj3" fmla="val 1666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2075" indent="-92075">
              <a:spcAft>
                <a:spcPts val="600"/>
              </a:spcAft>
            </a:pPr>
            <a:r>
              <a:rPr lang="ja-JP" altLang="en-US" sz="2000" dirty="0">
                <a:solidFill>
                  <a:schemeClr val="tx1"/>
                </a:solidFill>
                <a:latin typeface="メイリオ" panose="020B0604030504040204" pitchFamily="50" charset="-128"/>
                <a:ea typeface="メイリオ" panose="020B0604030504040204" pitchFamily="50" charset="-128"/>
              </a:rPr>
              <a:t>・毎年、旧暦の７月</a:t>
            </a:r>
            <a:r>
              <a:rPr lang="en-US" altLang="ja-JP" sz="2000" dirty="0">
                <a:solidFill>
                  <a:schemeClr val="tx1"/>
                </a:solidFill>
                <a:latin typeface="メイリオ" panose="020B0604030504040204" pitchFamily="50" charset="-128"/>
                <a:ea typeface="メイリオ" panose="020B0604030504040204" pitchFamily="50" charset="-128"/>
              </a:rPr>
              <a:t>7</a:t>
            </a:r>
            <a:r>
              <a:rPr lang="ja-JP" altLang="en-US" sz="2000" dirty="0">
                <a:solidFill>
                  <a:schemeClr val="tx1"/>
                </a:solidFill>
                <a:latin typeface="メイリオ" panose="020B0604030504040204" pitchFamily="50" charset="-128"/>
                <a:ea typeface="メイリオ" panose="020B0604030504040204" pitchFamily="50" charset="-128"/>
              </a:rPr>
              <a:t>日は、梅雨が明けて天候も晴れる。</a:t>
            </a:r>
            <a:endParaRPr lang="en-US" altLang="ja-JP" sz="2000" dirty="0">
              <a:solidFill>
                <a:schemeClr val="tx1"/>
              </a:solidFill>
              <a:latin typeface="メイリオ" panose="020B0604030504040204" pitchFamily="50" charset="-128"/>
              <a:ea typeface="メイリオ" panose="020B0604030504040204" pitchFamily="50" charset="-128"/>
            </a:endParaRPr>
          </a:p>
          <a:p>
            <a:pPr marL="92075" indent="-92075">
              <a:spcAft>
                <a:spcPts val="600"/>
              </a:spcAft>
            </a:pPr>
            <a:r>
              <a:rPr lang="ja-JP" altLang="en-US" sz="2000" dirty="0">
                <a:solidFill>
                  <a:schemeClr val="tx1"/>
                </a:solidFill>
                <a:latin typeface="メイリオ" panose="020B0604030504040204" pitchFamily="50" charset="-128"/>
                <a:ea typeface="メイリオ" panose="020B0604030504040204" pitchFamily="50" charset="-128"/>
              </a:rPr>
              <a:t>・空が十分に暗くなると、月が低くなり、おりひめ星と　ひこ星が頭上で輝く。</a:t>
            </a:r>
            <a:endParaRPr lang="en-US" altLang="ja-JP" sz="2000" dirty="0">
              <a:solidFill>
                <a:schemeClr val="tx1"/>
              </a:solidFill>
              <a:latin typeface="メイリオ" panose="020B0604030504040204" pitchFamily="50" charset="-128"/>
              <a:ea typeface="メイリオ" panose="020B0604030504040204" pitchFamily="50" charset="-128"/>
            </a:endParaRPr>
          </a:p>
          <a:p>
            <a:pPr marL="185738" indent="-185738">
              <a:spcAft>
                <a:spcPts val="600"/>
              </a:spcAft>
            </a:pPr>
            <a:r>
              <a:rPr kumimoji="1" lang="ja-JP" altLang="en-US" sz="2000" dirty="0">
                <a:solidFill>
                  <a:schemeClr val="tx1"/>
                </a:solidFill>
                <a:latin typeface="メイリオ" panose="020B0604030504040204" pitchFamily="50" charset="-128"/>
                <a:ea typeface="メイリオ" panose="020B0604030504040204" pitchFamily="50" charset="-128"/>
              </a:rPr>
              <a:t>・船の形で沈んだ月が渡し舟となって、２人を迎えに行く</a:t>
            </a:r>
            <a:endParaRPr kumimoji="1" lang="en-US" altLang="ja-JP" sz="2000" dirty="0">
              <a:solidFill>
                <a:schemeClr val="tx1"/>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945093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5CA44248-8E76-4262-8EDE-FEEAE473A7F1}"/>
              </a:ext>
            </a:extLst>
          </p:cNvPr>
          <p:cNvSpPr txBox="1">
            <a:spLocks noChangeArrowheads="1"/>
          </p:cNvSpPr>
          <p:nvPr/>
        </p:nvSpPr>
        <p:spPr bwMode="gray">
          <a:xfrm>
            <a:off x="-7077" y="151066"/>
            <a:ext cx="7772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1"/>
                </a:solidFill>
                <a:latin typeface="游ゴシック" panose="020B0400000000000000" pitchFamily="50" charset="-128"/>
                <a:ea typeface="+mj-ea"/>
                <a:cs typeface="+mj-cs"/>
              </a:defRPr>
            </a:lvl1pPr>
            <a:lvl2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2pPr>
            <a:lvl3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3pPr>
            <a:lvl4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4pPr>
            <a:lvl5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5pPr>
            <a:lvl6pPr marL="457200" algn="l" rtl="0" fontAlgn="base">
              <a:spcBef>
                <a:spcPct val="0"/>
              </a:spcBef>
              <a:spcAft>
                <a:spcPct val="0"/>
              </a:spcAft>
              <a:defRPr kumimoji="1" sz="2800">
                <a:solidFill>
                  <a:schemeClr val="tx1"/>
                </a:solidFill>
                <a:latin typeface="Arial" pitchFamily="34" charset="0"/>
                <a:ea typeface="ＭＳ Ｐゴシック" pitchFamily="50" charset="-128"/>
              </a:defRPr>
            </a:lvl6pPr>
            <a:lvl7pPr marL="914400" algn="l" rtl="0" fontAlgn="base">
              <a:spcBef>
                <a:spcPct val="0"/>
              </a:spcBef>
              <a:spcAft>
                <a:spcPct val="0"/>
              </a:spcAft>
              <a:defRPr kumimoji="1" sz="2800">
                <a:solidFill>
                  <a:schemeClr val="tx1"/>
                </a:solidFill>
                <a:latin typeface="Arial" pitchFamily="34" charset="0"/>
                <a:ea typeface="ＭＳ Ｐゴシック" pitchFamily="50" charset="-128"/>
              </a:defRPr>
            </a:lvl7pPr>
            <a:lvl8pPr marL="1371600" algn="l" rtl="0" fontAlgn="base">
              <a:spcBef>
                <a:spcPct val="0"/>
              </a:spcBef>
              <a:spcAft>
                <a:spcPct val="0"/>
              </a:spcAft>
              <a:defRPr kumimoji="1" sz="2800">
                <a:solidFill>
                  <a:schemeClr val="tx1"/>
                </a:solidFill>
                <a:latin typeface="Arial" pitchFamily="34" charset="0"/>
                <a:ea typeface="ＭＳ Ｐゴシック" pitchFamily="50" charset="-128"/>
              </a:defRPr>
            </a:lvl8pPr>
            <a:lvl9pPr marL="1828800" algn="l" rtl="0" fontAlgn="base">
              <a:spcBef>
                <a:spcPct val="0"/>
              </a:spcBef>
              <a:spcAft>
                <a:spcPct val="0"/>
              </a:spcAft>
              <a:defRPr kumimoji="1" sz="2800">
                <a:solidFill>
                  <a:schemeClr val="tx1"/>
                </a:solidFill>
                <a:latin typeface="Arial" pitchFamily="34" charset="0"/>
                <a:ea typeface="ＭＳ Ｐゴシック" pitchFamily="50" charset="-128"/>
              </a:defRPr>
            </a:lvl9pPr>
          </a:lstStyle>
          <a:p>
            <a:pPr eaLnBrk="1" hangingPunct="1"/>
            <a:r>
              <a:rPr lang="ja-JP" altLang="en-US" sz="3200" kern="0" dirty="0">
                <a:ea typeface="ＭＳ Ｐゴシック" panose="020B0600070205080204" pitchFamily="50" charset="-128"/>
              </a:rPr>
              <a:t>月の海</a:t>
            </a:r>
          </a:p>
        </p:txBody>
      </p:sp>
      <p:pic>
        <p:nvPicPr>
          <p:cNvPr id="3" name="図 2" descr="ダイアグラム&#10;&#10;中程度の精度で自動的に生成された説明">
            <a:extLst>
              <a:ext uri="{FF2B5EF4-FFF2-40B4-BE49-F238E27FC236}">
                <a16:creationId xmlns:a16="http://schemas.microsoft.com/office/drawing/2014/main" id="{B38A149C-9D45-6DF5-AA69-D0397D8715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484" y="728970"/>
            <a:ext cx="5589024" cy="5589024"/>
          </a:xfrm>
          <a:prstGeom prst="rect">
            <a:avLst/>
          </a:prstGeom>
        </p:spPr>
      </p:pic>
      <p:sp>
        <p:nvSpPr>
          <p:cNvPr id="4" name="Text Box 5">
            <a:extLst>
              <a:ext uri="{FF2B5EF4-FFF2-40B4-BE49-F238E27FC236}">
                <a16:creationId xmlns:a16="http://schemas.microsoft.com/office/drawing/2014/main" id="{D2CC0882-15E2-BA25-58E5-A804B45D5A00}"/>
              </a:ext>
            </a:extLst>
          </p:cNvPr>
          <p:cNvSpPr txBox="1">
            <a:spLocks noChangeArrowheads="1"/>
          </p:cNvSpPr>
          <p:nvPr/>
        </p:nvSpPr>
        <p:spPr bwMode="auto">
          <a:xfrm>
            <a:off x="6046519" y="1265172"/>
            <a:ext cx="2847997" cy="861774"/>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2000" dirty="0">
                <a:latin typeface="メイリオ" panose="020B0604030504040204" pitchFamily="50" charset="-128"/>
                <a:ea typeface="メイリオ" panose="020B0604030504040204" pitchFamily="50" charset="-128"/>
              </a:rPr>
              <a:t>海の例：危機の海</a:t>
            </a:r>
            <a:endParaRPr lang="en-US" altLang="ja-JP" sz="2000" dirty="0">
              <a:latin typeface="メイリオ" panose="020B0604030504040204" pitchFamily="50" charset="-128"/>
              <a:ea typeface="メイリオ" panose="020B0604030504040204" pitchFamily="50" charset="-128"/>
            </a:endParaRPr>
          </a:p>
          <a:p>
            <a:pPr eaLnBrk="1" hangingPunct="1">
              <a:spcBef>
                <a:spcPct val="50000"/>
              </a:spcBef>
            </a:pPr>
            <a:r>
              <a:rPr lang="ja-JP" altLang="en-US" sz="2000" dirty="0">
                <a:latin typeface="メイリオ" panose="020B0604030504040204" pitchFamily="50" charset="-128"/>
                <a:ea typeface="メイリオ" panose="020B0604030504040204" pitchFamily="50" charset="-128"/>
              </a:rPr>
              <a:t>直径　約</a:t>
            </a:r>
            <a:r>
              <a:rPr lang="en-US" altLang="ja-JP" sz="2000" dirty="0">
                <a:latin typeface="メイリオ" panose="020B0604030504040204" pitchFamily="50" charset="-128"/>
                <a:ea typeface="メイリオ" panose="020B0604030504040204" pitchFamily="50" charset="-128"/>
              </a:rPr>
              <a:t>570</a:t>
            </a:r>
            <a:r>
              <a:rPr lang="ja-JP" altLang="en-US" sz="2000" dirty="0">
                <a:latin typeface="メイリオ" panose="020B0604030504040204" pitchFamily="50" charset="-128"/>
                <a:ea typeface="メイリオ" panose="020B0604030504040204" pitchFamily="50" charset="-128"/>
              </a:rPr>
              <a:t>㎞</a:t>
            </a:r>
            <a:endParaRPr lang="en-US" altLang="ja-JP" sz="2000" dirty="0">
              <a:latin typeface="メイリオ" panose="020B0604030504040204" pitchFamily="50" charset="-128"/>
              <a:ea typeface="メイリオ" panose="020B0604030504040204" pitchFamily="50" charset="-128"/>
            </a:endParaRPr>
          </a:p>
        </p:txBody>
      </p:sp>
      <p:cxnSp>
        <p:nvCxnSpPr>
          <p:cNvPr id="7" name="直線矢印コネクタ 6">
            <a:extLst>
              <a:ext uri="{FF2B5EF4-FFF2-40B4-BE49-F238E27FC236}">
                <a16:creationId xmlns:a16="http://schemas.microsoft.com/office/drawing/2014/main" id="{120EB9E2-9C2F-DC01-7403-0C62C2752DF9}"/>
              </a:ext>
            </a:extLst>
          </p:cNvPr>
          <p:cNvCxnSpPr>
            <a:cxnSpLocks/>
          </p:cNvCxnSpPr>
          <p:nvPr/>
        </p:nvCxnSpPr>
        <p:spPr>
          <a:xfrm flipH="1">
            <a:off x="5124082" y="1795086"/>
            <a:ext cx="998973" cy="468488"/>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2" name="Text Box 5">
            <a:extLst>
              <a:ext uri="{FF2B5EF4-FFF2-40B4-BE49-F238E27FC236}">
                <a16:creationId xmlns:a16="http://schemas.microsoft.com/office/drawing/2014/main" id="{6D6F33E9-CCEC-2141-418E-546B66E7C150}"/>
              </a:ext>
            </a:extLst>
          </p:cNvPr>
          <p:cNvSpPr txBox="1">
            <a:spLocks noChangeArrowheads="1"/>
          </p:cNvSpPr>
          <p:nvPr/>
        </p:nvSpPr>
        <p:spPr bwMode="auto">
          <a:xfrm>
            <a:off x="6046519" y="3763449"/>
            <a:ext cx="2847997" cy="2246769"/>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2000" dirty="0">
                <a:latin typeface="メイリオ" panose="020B0604030504040204" pitchFamily="50" charset="-128"/>
                <a:ea typeface="メイリオ" panose="020B0604030504040204" pitchFamily="50" charset="-128"/>
              </a:rPr>
              <a:t>月の海：クレータ内の溶岩が流れ出し固まったところ。玄武岩（げんぶがん）で黒く見える、昔はクレータがあったが、溶岩でおおわれて、少なくなる</a:t>
            </a:r>
            <a:endParaRPr lang="en-US" altLang="ja-JP" sz="2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1620591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5CA44248-8E76-4262-8EDE-FEEAE473A7F1}"/>
              </a:ext>
            </a:extLst>
          </p:cNvPr>
          <p:cNvSpPr txBox="1">
            <a:spLocks noChangeArrowheads="1"/>
          </p:cNvSpPr>
          <p:nvPr/>
        </p:nvSpPr>
        <p:spPr bwMode="gray">
          <a:xfrm>
            <a:off x="-7077" y="151066"/>
            <a:ext cx="7772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1"/>
                </a:solidFill>
                <a:latin typeface="游ゴシック" panose="020B0400000000000000" pitchFamily="50" charset="-128"/>
                <a:ea typeface="+mj-ea"/>
                <a:cs typeface="+mj-cs"/>
              </a:defRPr>
            </a:lvl1pPr>
            <a:lvl2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2pPr>
            <a:lvl3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3pPr>
            <a:lvl4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4pPr>
            <a:lvl5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5pPr>
            <a:lvl6pPr marL="457200" algn="l" rtl="0" fontAlgn="base">
              <a:spcBef>
                <a:spcPct val="0"/>
              </a:spcBef>
              <a:spcAft>
                <a:spcPct val="0"/>
              </a:spcAft>
              <a:defRPr kumimoji="1" sz="2800">
                <a:solidFill>
                  <a:schemeClr val="tx1"/>
                </a:solidFill>
                <a:latin typeface="Arial" pitchFamily="34" charset="0"/>
                <a:ea typeface="ＭＳ Ｐゴシック" pitchFamily="50" charset="-128"/>
              </a:defRPr>
            </a:lvl6pPr>
            <a:lvl7pPr marL="914400" algn="l" rtl="0" fontAlgn="base">
              <a:spcBef>
                <a:spcPct val="0"/>
              </a:spcBef>
              <a:spcAft>
                <a:spcPct val="0"/>
              </a:spcAft>
              <a:defRPr kumimoji="1" sz="2800">
                <a:solidFill>
                  <a:schemeClr val="tx1"/>
                </a:solidFill>
                <a:latin typeface="Arial" pitchFamily="34" charset="0"/>
                <a:ea typeface="ＭＳ Ｐゴシック" pitchFamily="50" charset="-128"/>
              </a:defRPr>
            </a:lvl7pPr>
            <a:lvl8pPr marL="1371600" algn="l" rtl="0" fontAlgn="base">
              <a:spcBef>
                <a:spcPct val="0"/>
              </a:spcBef>
              <a:spcAft>
                <a:spcPct val="0"/>
              </a:spcAft>
              <a:defRPr kumimoji="1" sz="2800">
                <a:solidFill>
                  <a:schemeClr val="tx1"/>
                </a:solidFill>
                <a:latin typeface="Arial" pitchFamily="34" charset="0"/>
                <a:ea typeface="ＭＳ Ｐゴシック" pitchFamily="50" charset="-128"/>
              </a:defRPr>
            </a:lvl8pPr>
            <a:lvl9pPr marL="1828800" algn="l" rtl="0" fontAlgn="base">
              <a:spcBef>
                <a:spcPct val="0"/>
              </a:spcBef>
              <a:spcAft>
                <a:spcPct val="0"/>
              </a:spcAft>
              <a:defRPr kumimoji="1" sz="2800">
                <a:solidFill>
                  <a:schemeClr val="tx1"/>
                </a:solidFill>
                <a:latin typeface="Arial" pitchFamily="34" charset="0"/>
                <a:ea typeface="ＭＳ Ｐゴシック" pitchFamily="50" charset="-128"/>
              </a:defRPr>
            </a:lvl9pPr>
          </a:lstStyle>
          <a:p>
            <a:pPr eaLnBrk="1" hangingPunct="1"/>
            <a:r>
              <a:rPr lang="ja-JP" altLang="en-US" sz="3200" kern="0" dirty="0">
                <a:latin typeface="メイリオ" panose="020B0604030504040204" pitchFamily="50" charset="-128"/>
                <a:ea typeface="メイリオ" panose="020B0604030504040204" pitchFamily="50" charset="-128"/>
              </a:rPr>
              <a:t>天の川と七夕の話</a:t>
            </a:r>
          </a:p>
        </p:txBody>
      </p:sp>
      <p:sp>
        <p:nvSpPr>
          <p:cNvPr id="7" name="Text Box 5">
            <a:extLst>
              <a:ext uri="{FF2B5EF4-FFF2-40B4-BE49-F238E27FC236}">
                <a16:creationId xmlns:a16="http://schemas.microsoft.com/office/drawing/2014/main" id="{6D6B848D-F5DC-4A0B-A719-CB8FDF47974A}"/>
              </a:ext>
            </a:extLst>
          </p:cNvPr>
          <p:cNvSpPr txBox="1">
            <a:spLocks noChangeArrowheads="1"/>
          </p:cNvSpPr>
          <p:nvPr/>
        </p:nvSpPr>
        <p:spPr bwMode="auto">
          <a:xfrm>
            <a:off x="3401987" y="80181"/>
            <a:ext cx="5580062" cy="646331"/>
          </a:xfrm>
          <a:prstGeom prst="rect">
            <a:avLst/>
          </a:prstGeom>
          <a:noFill/>
          <a:ln w="1587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1800" dirty="0">
                <a:latin typeface="メイリオ" panose="020B0604030504040204" pitchFamily="50" charset="-128"/>
                <a:ea typeface="メイリオ" panose="020B0604030504040204" pitchFamily="50" charset="-128"/>
              </a:rPr>
              <a:t>おりひめ　と　ひこ星　は １年に一晩だけ、あうことができる</a:t>
            </a:r>
            <a:r>
              <a:rPr lang="en-US" altLang="ja-JP" sz="1800" dirty="0">
                <a:latin typeface="メイリオ" panose="020B0604030504040204" pitchFamily="50" charset="-128"/>
                <a:ea typeface="メイリオ" panose="020B0604030504040204" pitchFamily="50" charset="-128"/>
              </a:rPr>
              <a:t>…</a:t>
            </a:r>
          </a:p>
        </p:txBody>
      </p:sp>
      <p:sp>
        <p:nvSpPr>
          <p:cNvPr id="11" name="Rectangle 2">
            <a:extLst>
              <a:ext uri="{FF2B5EF4-FFF2-40B4-BE49-F238E27FC236}">
                <a16:creationId xmlns:a16="http://schemas.microsoft.com/office/drawing/2014/main" id="{B7D45E7C-EB32-4150-896D-CF1BF042A4DF}"/>
              </a:ext>
            </a:extLst>
          </p:cNvPr>
          <p:cNvSpPr>
            <a:spLocks noChangeArrowheads="1"/>
          </p:cNvSpPr>
          <p:nvPr/>
        </p:nvSpPr>
        <p:spPr bwMode="gray">
          <a:xfrm>
            <a:off x="-51170" y="-85504"/>
            <a:ext cx="372316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400" b="1" dirty="0">
                <a:latin typeface="游ゴシック" panose="020B0400000000000000" pitchFamily="50" charset="-128"/>
              </a:rPr>
              <a:t> 　　</a:t>
            </a:r>
            <a:endParaRPr lang="en-US" altLang="ja-JP" sz="1400" b="1" dirty="0">
              <a:latin typeface="游ゴシック" panose="020B0400000000000000" pitchFamily="50" charset="-128"/>
            </a:endParaRPr>
          </a:p>
          <a:p>
            <a:pPr eaLnBrk="1" hangingPunct="1"/>
            <a:r>
              <a:rPr lang="ja-JP" altLang="en-US" sz="1400" b="1" dirty="0">
                <a:latin typeface="游ゴシック" panose="020B0400000000000000" pitchFamily="50" charset="-128"/>
              </a:rPr>
              <a:t>　あま　　　かわ　　　　　たなばた　　　はなし　　　　　　　　</a:t>
            </a:r>
          </a:p>
        </p:txBody>
      </p:sp>
      <p:grpSp>
        <p:nvGrpSpPr>
          <p:cNvPr id="2" name="グループ化 1">
            <a:extLst>
              <a:ext uri="{FF2B5EF4-FFF2-40B4-BE49-F238E27FC236}">
                <a16:creationId xmlns:a16="http://schemas.microsoft.com/office/drawing/2014/main" id="{64DE57F7-88AA-4519-9BDD-F052A8083AB4}"/>
              </a:ext>
            </a:extLst>
          </p:cNvPr>
          <p:cNvGrpSpPr/>
          <p:nvPr/>
        </p:nvGrpSpPr>
        <p:grpSpPr>
          <a:xfrm>
            <a:off x="31657" y="669351"/>
            <a:ext cx="8246140" cy="1172879"/>
            <a:chOff x="31657" y="669351"/>
            <a:chExt cx="8246140" cy="1172879"/>
          </a:xfrm>
        </p:grpSpPr>
        <p:pic>
          <p:nvPicPr>
            <p:cNvPr id="4" name="図 3">
              <a:extLst>
                <a:ext uri="{FF2B5EF4-FFF2-40B4-BE49-F238E27FC236}">
                  <a16:creationId xmlns:a16="http://schemas.microsoft.com/office/drawing/2014/main" id="{0DC16694-8A70-4DA1-B9BC-1DDF9FEF44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2849" y="669351"/>
              <a:ext cx="1024948" cy="1172879"/>
            </a:xfrm>
            <a:prstGeom prst="rect">
              <a:avLst/>
            </a:prstGeom>
          </p:spPr>
        </p:pic>
        <p:sp>
          <p:nvSpPr>
            <p:cNvPr id="12" name="Text Box 5">
              <a:extLst>
                <a:ext uri="{FF2B5EF4-FFF2-40B4-BE49-F238E27FC236}">
                  <a16:creationId xmlns:a16="http://schemas.microsoft.com/office/drawing/2014/main" id="{C675BD51-6FAE-4DF8-9A91-C1ECEB02EF43}"/>
                </a:ext>
              </a:extLst>
            </p:cNvPr>
            <p:cNvSpPr txBox="1">
              <a:spLocks noChangeArrowheads="1"/>
            </p:cNvSpPr>
            <p:nvPr/>
          </p:nvSpPr>
          <p:spPr bwMode="auto">
            <a:xfrm>
              <a:off x="31657" y="727274"/>
              <a:ext cx="6700366" cy="1015663"/>
            </a:xfrm>
            <a:prstGeom prst="rect">
              <a:avLst/>
            </a:prstGeom>
            <a:noFill/>
            <a:ln w="12700">
              <a:solidFill>
                <a:schemeClr val="accent1">
                  <a:shade val="95000"/>
                  <a:satMod val="105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365125" indent="-365125" eaLnBrk="1" hangingPunct="1">
                <a:spcBef>
                  <a:spcPct val="50000"/>
                </a:spcBef>
              </a:pPr>
              <a:r>
                <a:rPr lang="ja-JP" altLang="en-US" sz="2000" dirty="0">
                  <a:latin typeface="メイリオ" panose="020B0604030504040204" pitchFamily="50" charset="-128"/>
                  <a:ea typeface="メイリオ" panose="020B0604030504040204" pitchFamily="50" charset="-128"/>
                </a:rPr>
                <a:t>１．天空でいちばん「えらい」神様（天帝　てんてい）に織女（しょくじょ）という娘がいた。織女は神様の着物を毎日、天の川のほとりで「はたおり」をした。</a:t>
              </a:r>
              <a:endParaRPr lang="en-US" altLang="ja-JP" sz="2000" dirty="0">
                <a:latin typeface="メイリオ" panose="020B0604030504040204" pitchFamily="50" charset="-128"/>
                <a:ea typeface="メイリオ" panose="020B0604030504040204" pitchFamily="50" charset="-128"/>
              </a:endParaRPr>
            </a:p>
          </p:txBody>
        </p:sp>
      </p:grpSp>
      <p:grpSp>
        <p:nvGrpSpPr>
          <p:cNvPr id="3" name="グループ化 2">
            <a:extLst>
              <a:ext uri="{FF2B5EF4-FFF2-40B4-BE49-F238E27FC236}">
                <a16:creationId xmlns:a16="http://schemas.microsoft.com/office/drawing/2014/main" id="{CC541860-8909-44D5-B26D-BE5E033A96D9}"/>
              </a:ext>
            </a:extLst>
          </p:cNvPr>
          <p:cNvGrpSpPr/>
          <p:nvPr/>
        </p:nvGrpSpPr>
        <p:grpSpPr>
          <a:xfrm>
            <a:off x="31658" y="1700386"/>
            <a:ext cx="7991664" cy="1594894"/>
            <a:chOff x="31658" y="1700386"/>
            <a:chExt cx="7991664" cy="1594894"/>
          </a:xfrm>
        </p:grpSpPr>
        <p:sp>
          <p:nvSpPr>
            <p:cNvPr id="13" name="矢印: 下 12">
              <a:extLst>
                <a:ext uri="{FF2B5EF4-FFF2-40B4-BE49-F238E27FC236}">
                  <a16:creationId xmlns:a16="http://schemas.microsoft.com/office/drawing/2014/main" id="{915BF1C0-1E71-4DE9-99DC-ED9597DB5CE5}"/>
                </a:ext>
              </a:extLst>
            </p:cNvPr>
            <p:cNvSpPr/>
            <p:nvPr/>
          </p:nvSpPr>
          <p:spPr>
            <a:xfrm>
              <a:off x="2218509" y="1700386"/>
              <a:ext cx="450005" cy="307382"/>
            </a:xfrm>
            <a:prstGeom prst="downArrow">
              <a:avLst/>
            </a:prstGeom>
            <a:solidFill>
              <a:schemeClr val="accent5">
                <a:lumMod val="90000"/>
                <a:alpha val="67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Text Box 5">
              <a:extLst>
                <a:ext uri="{FF2B5EF4-FFF2-40B4-BE49-F238E27FC236}">
                  <a16:creationId xmlns:a16="http://schemas.microsoft.com/office/drawing/2014/main" id="{7BE1A2B9-36E6-4768-9ACF-7DF2C4CB0EF3}"/>
                </a:ext>
              </a:extLst>
            </p:cNvPr>
            <p:cNvSpPr txBox="1">
              <a:spLocks noChangeArrowheads="1"/>
            </p:cNvSpPr>
            <p:nvPr/>
          </p:nvSpPr>
          <p:spPr bwMode="auto">
            <a:xfrm>
              <a:off x="31658" y="1971841"/>
              <a:ext cx="6700366" cy="1323439"/>
            </a:xfrm>
            <a:prstGeom prst="rect">
              <a:avLst/>
            </a:prstGeom>
            <a:noFill/>
            <a:ln w="12700">
              <a:solidFill>
                <a:schemeClr val="accent1">
                  <a:shade val="95000"/>
                  <a:satMod val="105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365125" indent="-365125" eaLnBrk="1" hangingPunct="1">
                <a:spcBef>
                  <a:spcPct val="50000"/>
                </a:spcBef>
              </a:pPr>
              <a:r>
                <a:rPr lang="ja-JP" altLang="en-US" sz="2000" dirty="0">
                  <a:latin typeface="メイリオ" panose="020B0604030504040204" pitchFamily="50" charset="-128"/>
                  <a:ea typeface="メイリオ" panose="020B0604030504040204" pitchFamily="50" charset="-128"/>
                </a:rPr>
                <a:t>２．遊びせず恋人もいない織女をかわいそうに思った天帝は、天の川の対岸で牛を飼っている、まじめな青年（牽牛　けんぎゅう）を織女に引き合わせ、やがて２人は結婚した。</a:t>
              </a:r>
              <a:endParaRPr lang="en-US" altLang="ja-JP" sz="2000" dirty="0">
                <a:latin typeface="メイリオ" panose="020B0604030504040204" pitchFamily="50" charset="-128"/>
                <a:ea typeface="メイリオ" panose="020B0604030504040204" pitchFamily="50" charset="-128"/>
              </a:endParaRPr>
            </a:p>
          </p:txBody>
        </p:sp>
        <p:pic>
          <p:nvPicPr>
            <p:cNvPr id="15" name="図 14">
              <a:extLst>
                <a:ext uri="{FF2B5EF4-FFF2-40B4-BE49-F238E27FC236}">
                  <a16:creationId xmlns:a16="http://schemas.microsoft.com/office/drawing/2014/main" id="{3031027A-E184-47CD-83E4-EAAD353A32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6976" y="2068606"/>
              <a:ext cx="756346" cy="1198008"/>
            </a:xfrm>
            <a:prstGeom prst="rect">
              <a:avLst/>
            </a:prstGeom>
          </p:spPr>
        </p:pic>
      </p:grpSp>
      <p:grpSp>
        <p:nvGrpSpPr>
          <p:cNvPr id="9" name="グループ化 8">
            <a:extLst>
              <a:ext uri="{FF2B5EF4-FFF2-40B4-BE49-F238E27FC236}">
                <a16:creationId xmlns:a16="http://schemas.microsoft.com/office/drawing/2014/main" id="{1D804479-5263-43C2-BBF5-0A028D403D7E}"/>
              </a:ext>
            </a:extLst>
          </p:cNvPr>
          <p:cNvGrpSpPr/>
          <p:nvPr/>
        </p:nvGrpSpPr>
        <p:grpSpPr>
          <a:xfrm>
            <a:off x="31657" y="5002040"/>
            <a:ext cx="8925552" cy="1666748"/>
            <a:chOff x="31657" y="5002040"/>
            <a:chExt cx="8925552" cy="1666748"/>
          </a:xfrm>
        </p:grpSpPr>
        <p:sp>
          <p:nvSpPr>
            <p:cNvPr id="18" name="Text Box 5">
              <a:extLst>
                <a:ext uri="{FF2B5EF4-FFF2-40B4-BE49-F238E27FC236}">
                  <a16:creationId xmlns:a16="http://schemas.microsoft.com/office/drawing/2014/main" id="{E089BA6F-59A8-42E4-A209-22F8DC6504AD}"/>
                </a:ext>
              </a:extLst>
            </p:cNvPr>
            <p:cNvSpPr txBox="1">
              <a:spLocks noChangeArrowheads="1"/>
            </p:cNvSpPr>
            <p:nvPr/>
          </p:nvSpPr>
          <p:spPr bwMode="auto">
            <a:xfrm>
              <a:off x="31657" y="5345349"/>
              <a:ext cx="6732023" cy="1323439"/>
            </a:xfrm>
            <a:prstGeom prst="rect">
              <a:avLst/>
            </a:prstGeom>
            <a:noFill/>
            <a:ln w="12700">
              <a:solidFill>
                <a:schemeClr val="accent1">
                  <a:shade val="95000"/>
                  <a:satMod val="105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365125" indent="-365125" eaLnBrk="1" hangingPunct="1">
                <a:spcBef>
                  <a:spcPct val="50000"/>
                </a:spcBef>
              </a:pPr>
              <a:r>
                <a:rPr lang="ja-JP" altLang="en-US" sz="2000" dirty="0">
                  <a:latin typeface="メイリオ" panose="020B0604030504040204" pitchFamily="50" charset="-128"/>
                  <a:ea typeface="メイリオ" panose="020B0604030504040204" pitchFamily="50" charset="-128"/>
                </a:rPr>
                <a:t>４．これにおこった天帝は、２人を天の川の両岸に引き離した。しかし</a:t>
              </a:r>
              <a:r>
                <a:rPr lang="en-US" altLang="ja-JP" sz="2000" dirty="0">
                  <a:latin typeface="メイリオ" panose="020B0604030504040204" pitchFamily="50" charset="-128"/>
                  <a:ea typeface="メイリオ" panose="020B0604030504040204" pitchFamily="50" charset="-128"/>
                </a:rPr>
                <a:t>2</a:t>
              </a:r>
              <a:r>
                <a:rPr lang="ja-JP" altLang="en-US" sz="2000" dirty="0">
                  <a:latin typeface="メイリオ" panose="020B0604030504040204" pitchFamily="50" charset="-128"/>
                  <a:ea typeface="メイリオ" panose="020B0604030504040204" pitchFamily="50" charset="-128"/>
                </a:rPr>
                <a:t>人は毎日、悲しみのあまり泣きくらし、仕事にならなかった。かわいそうに思った天帝は、１年に一度、７月７日の夜にあわせてやると約束した。</a:t>
              </a:r>
              <a:endParaRPr lang="en-US" altLang="ja-JP" sz="2000" dirty="0">
                <a:latin typeface="メイリオ" panose="020B0604030504040204" pitchFamily="50" charset="-128"/>
                <a:ea typeface="メイリオ" panose="020B0604030504040204" pitchFamily="50" charset="-128"/>
              </a:endParaRPr>
            </a:p>
          </p:txBody>
        </p:sp>
        <p:sp>
          <p:nvSpPr>
            <p:cNvPr id="19" name="矢印: 下 18">
              <a:extLst>
                <a:ext uri="{FF2B5EF4-FFF2-40B4-BE49-F238E27FC236}">
                  <a16:creationId xmlns:a16="http://schemas.microsoft.com/office/drawing/2014/main" id="{2181ACA8-4A61-46CD-BA89-A441D1897A77}"/>
                </a:ext>
              </a:extLst>
            </p:cNvPr>
            <p:cNvSpPr/>
            <p:nvPr/>
          </p:nvSpPr>
          <p:spPr>
            <a:xfrm>
              <a:off x="2255812" y="5002040"/>
              <a:ext cx="450005" cy="307382"/>
            </a:xfrm>
            <a:prstGeom prst="downArrow">
              <a:avLst/>
            </a:prstGeom>
            <a:solidFill>
              <a:schemeClr val="accent5">
                <a:lumMod val="90000"/>
                <a:alpha val="67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1" name="図 20">
              <a:extLst>
                <a:ext uri="{FF2B5EF4-FFF2-40B4-BE49-F238E27FC236}">
                  <a16:creationId xmlns:a16="http://schemas.microsoft.com/office/drawing/2014/main" id="{84DE3EF5-51F9-43D4-86A2-2A4D5B453D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8188" y="5002040"/>
              <a:ext cx="2069021" cy="1519660"/>
            </a:xfrm>
            <a:prstGeom prst="rect">
              <a:avLst/>
            </a:prstGeom>
          </p:spPr>
        </p:pic>
      </p:grpSp>
      <p:grpSp>
        <p:nvGrpSpPr>
          <p:cNvPr id="8" name="グループ化 7">
            <a:extLst>
              <a:ext uri="{FF2B5EF4-FFF2-40B4-BE49-F238E27FC236}">
                <a16:creationId xmlns:a16="http://schemas.microsoft.com/office/drawing/2014/main" id="{F07549CA-7719-42C1-95EA-1DB96B26EACB}"/>
              </a:ext>
            </a:extLst>
          </p:cNvPr>
          <p:cNvGrpSpPr/>
          <p:nvPr/>
        </p:nvGrpSpPr>
        <p:grpSpPr>
          <a:xfrm>
            <a:off x="31657" y="3315286"/>
            <a:ext cx="8837259" cy="1666748"/>
            <a:chOff x="31657" y="3315286"/>
            <a:chExt cx="8837259" cy="1666748"/>
          </a:xfrm>
        </p:grpSpPr>
        <p:sp>
          <p:nvSpPr>
            <p:cNvPr id="16" name="矢印: 下 15">
              <a:extLst>
                <a:ext uri="{FF2B5EF4-FFF2-40B4-BE49-F238E27FC236}">
                  <a16:creationId xmlns:a16="http://schemas.microsoft.com/office/drawing/2014/main" id="{25921C30-3F9A-430F-AF7E-90AB2B3B6EB4}"/>
                </a:ext>
              </a:extLst>
            </p:cNvPr>
            <p:cNvSpPr/>
            <p:nvPr/>
          </p:nvSpPr>
          <p:spPr>
            <a:xfrm>
              <a:off x="2246328" y="3315286"/>
              <a:ext cx="450005" cy="307382"/>
            </a:xfrm>
            <a:prstGeom prst="downArrow">
              <a:avLst/>
            </a:prstGeom>
            <a:solidFill>
              <a:schemeClr val="accent5">
                <a:lumMod val="90000"/>
                <a:alpha val="67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Text Box 5">
              <a:extLst>
                <a:ext uri="{FF2B5EF4-FFF2-40B4-BE49-F238E27FC236}">
                  <a16:creationId xmlns:a16="http://schemas.microsoft.com/office/drawing/2014/main" id="{23E93568-15A7-4EC1-BAFB-9FA13FE5CC1C}"/>
                </a:ext>
              </a:extLst>
            </p:cNvPr>
            <p:cNvSpPr txBox="1">
              <a:spLocks noChangeArrowheads="1"/>
            </p:cNvSpPr>
            <p:nvPr/>
          </p:nvSpPr>
          <p:spPr bwMode="auto">
            <a:xfrm>
              <a:off x="31657" y="3658595"/>
              <a:ext cx="6700366" cy="1323439"/>
            </a:xfrm>
            <a:prstGeom prst="rect">
              <a:avLst/>
            </a:prstGeom>
            <a:noFill/>
            <a:ln w="12700">
              <a:solidFill>
                <a:schemeClr val="accent1">
                  <a:shade val="95000"/>
                  <a:satMod val="105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365125" indent="-365125" eaLnBrk="1" hangingPunct="1">
                <a:spcBef>
                  <a:spcPct val="50000"/>
                </a:spcBef>
              </a:pPr>
              <a:r>
                <a:rPr lang="ja-JP" altLang="en-US" sz="2000" dirty="0">
                  <a:latin typeface="メイリオ" panose="020B0604030504040204" pitchFamily="50" charset="-128"/>
                  <a:ea typeface="メイリオ" panose="020B0604030504040204" pitchFamily="50" charset="-128"/>
                </a:rPr>
                <a:t>３．結婚してからいうもの、２人は毎日遊んで暮らしていた。織女は機（はた）を織らなくなり神様たちの着物はすり切れてボロボロになり、牽牛が牛の世話をしなくなったので、牛はやせ細り病気になった。</a:t>
              </a:r>
              <a:endParaRPr lang="en-US" altLang="ja-JP" sz="2000" dirty="0">
                <a:latin typeface="メイリオ" panose="020B0604030504040204" pitchFamily="50" charset="-128"/>
                <a:ea typeface="メイリオ" panose="020B0604030504040204" pitchFamily="50" charset="-128"/>
              </a:endParaRPr>
            </a:p>
          </p:txBody>
        </p:sp>
        <p:pic>
          <p:nvPicPr>
            <p:cNvPr id="23" name="図 22">
              <a:extLst>
                <a:ext uri="{FF2B5EF4-FFF2-40B4-BE49-F238E27FC236}">
                  <a16:creationId xmlns:a16="http://schemas.microsoft.com/office/drawing/2014/main" id="{33E3B59D-0CA8-4F28-8BFC-934A6A312B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9383" y="3698412"/>
              <a:ext cx="1849533" cy="1185030"/>
            </a:xfrm>
            <a:prstGeom prst="rect">
              <a:avLst/>
            </a:prstGeom>
          </p:spPr>
        </p:pic>
      </p:grpSp>
      <p:sp>
        <p:nvSpPr>
          <p:cNvPr id="22" name="フッター プレースホルダー 4">
            <a:extLst>
              <a:ext uri="{FF2B5EF4-FFF2-40B4-BE49-F238E27FC236}">
                <a16:creationId xmlns:a16="http://schemas.microsoft.com/office/drawing/2014/main" id="{5429A80A-2941-4B8E-9D28-698FDB107149}"/>
              </a:ext>
            </a:extLst>
          </p:cNvPr>
          <p:cNvSpPr txBox="1">
            <a:spLocks/>
          </p:cNvSpPr>
          <p:nvPr/>
        </p:nvSpPr>
        <p:spPr bwMode="gray">
          <a:xfrm>
            <a:off x="7521777" y="6659216"/>
            <a:ext cx="1710019" cy="198784"/>
          </a:xfrm>
          <a:prstGeom prst="rect">
            <a:avLst/>
          </a:prstGeom>
          <a:ln>
            <a:miter lim="800000"/>
            <a:headEnd/>
            <a:tailEnd/>
          </a:ln>
        </p:spPr>
        <p:txBody>
          <a:bodyPr vert="horz" wrap="square" lIns="91440" tIns="45720" rIns="91440" bIns="45720" numCol="1" anchor="t" anchorCtr="0" compatLnSpc="1">
            <a:prstTxWarp prst="textNoShape">
              <a:avLst/>
            </a:prstTxWarp>
          </a:bodyPr>
          <a:lstStyle>
            <a:defPPr>
              <a:defRPr lang="ja-JP"/>
            </a:defPPr>
            <a:lvl1pPr algn="ctr" rtl="0" eaLnBrk="1" fontAlgn="base" hangingPunct="1">
              <a:spcBef>
                <a:spcPct val="0"/>
              </a:spcBef>
              <a:spcAft>
                <a:spcPct val="0"/>
              </a:spcAft>
              <a:defRPr kumimoji="1" sz="1050"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9pPr>
          </a:lstStyle>
          <a:p>
            <a:pPr>
              <a:defRPr/>
            </a:pPr>
            <a:r>
              <a:rPr lang="en-US" altLang="zh-TW" dirty="0">
                <a:latin typeface="游ゴシック" panose="020B0400000000000000" pitchFamily="50" charset="-128"/>
              </a:rPr>
              <a:t>2021</a:t>
            </a:r>
            <a:r>
              <a:rPr lang="zh-TW" altLang="en-US" dirty="0">
                <a:latin typeface="游ゴシック" panose="020B0400000000000000" pitchFamily="50" charset="-128"/>
              </a:rPr>
              <a:t>年</a:t>
            </a:r>
            <a:r>
              <a:rPr lang="en-US" altLang="ja-JP" dirty="0">
                <a:latin typeface="游ゴシック" panose="020B0400000000000000" pitchFamily="50" charset="-128"/>
              </a:rPr>
              <a:t>9</a:t>
            </a:r>
            <a:r>
              <a:rPr lang="zh-TW" altLang="en-US" dirty="0">
                <a:latin typeface="游ゴシック" panose="020B0400000000000000" pitchFamily="50" charset="-128"/>
              </a:rPr>
              <a:t>月</a:t>
            </a:r>
            <a:r>
              <a:rPr lang="en-US" altLang="ja-JP" dirty="0">
                <a:latin typeface="游ゴシック" panose="020B0400000000000000" pitchFamily="50" charset="-128"/>
              </a:rPr>
              <a:t>10</a:t>
            </a:r>
            <a:r>
              <a:rPr lang="zh-TW" altLang="en-US" dirty="0">
                <a:latin typeface="游ゴシック" panose="020B0400000000000000" pitchFamily="50" charset="-128"/>
              </a:rPr>
              <a:t>日</a:t>
            </a:r>
            <a:r>
              <a:rPr lang="ja-JP" altLang="en-US" dirty="0">
                <a:latin typeface="游ゴシック" panose="020B0400000000000000" pitchFamily="50" charset="-128"/>
              </a:rPr>
              <a:t>　観測会</a:t>
            </a:r>
          </a:p>
        </p:txBody>
      </p:sp>
    </p:spTree>
    <p:extLst>
      <p:ext uri="{BB962C8B-B14F-4D97-AF65-F5344CB8AC3E}">
        <p14:creationId xmlns:p14="http://schemas.microsoft.com/office/powerpoint/2010/main" val="3315650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5CA44248-8E76-4262-8EDE-FEEAE473A7F1}"/>
              </a:ext>
            </a:extLst>
          </p:cNvPr>
          <p:cNvSpPr txBox="1">
            <a:spLocks noChangeArrowheads="1"/>
          </p:cNvSpPr>
          <p:nvPr/>
        </p:nvSpPr>
        <p:spPr bwMode="gray">
          <a:xfrm>
            <a:off x="-7784" y="175289"/>
            <a:ext cx="7772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1"/>
                </a:solidFill>
                <a:latin typeface="游ゴシック" panose="020B0400000000000000" pitchFamily="50" charset="-128"/>
                <a:ea typeface="+mj-ea"/>
                <a:cs typeface="+mj-cs"/>
              </a:defRPr>
            </a:lvl1pPr>
            <a:lvl2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2pPr>
            <a:lvl3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3pPr>
            <a:lvl4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4pPr>
            <a:lvl5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5pPr>
            <a:lvl6pPr marL="457200" algn="l" rtl="0" fontAlgn="base">
              <a:spcBef>
                <a:spcPct val="0"/>
              </a:spcBef>
              <a:spcAft>
                <a:spcPct val="0"/>
              </a:spcAft>
              <a:defRPr kumimoji="1" sz="2800">
                <a:solidFill>
                  <a:schemeClr val="tx1"/>
                </a:solidFill>
                <a:latin typeface="Arial" pitchFamily="34" charset="0"/>
                <a:ea typeface="ＭＳ Ｐゴシック" pitchFamily="50" charset="-128"/>
              </a:defRPr>
            </a:lvl6pPr>
            <a:lvl7pPr marL="914400" algn="l" rtl="0" fontAlgn="base">
              <a:spcBef>
                <a:spcPct val="0"/>
              </a:spcBef>
              <a:spcAft>
                <a:spcPct val="0"/>
              </a:spcAft>
              <a:defRPr kumimoji="1" sz="2800">
                <a:solidFill>
                  <a:schemeClr val="tx1"/>
                </a:solidFill>
                <a:latin typeface="Arial" pitchFamily="34" charset="0"/>
                <a:ea typeface="ＭＳ Ｐゴシック" pitchFamily="50" charset="-128"/>
              </a:defRPr>
            </a:lvl7pPr>
            <a:lvl8pPr marL="1371600" algn="l" rtl="0" fontAlgn="base">
              <a:spcBef>
                <a:spcPct val="0"/>
              </a:spcBef>
              <a:spcAft>
                <a:spcPct val="0"/>
              </a:spcAft>
              <a:defRPr kumimoji="1" sz="2800">
                <a:solidFill>
                  <a:schemeClr val="tx1"/>
                </a:solidFill>
                <a:latin typeface="Arial" pitchFamily="34" charset="0"/>
                <a:ea typeface="ＭＳ Ｐゴシック" pitchFamily="50" charset="-128"/>
              </a:defRPr>
            </a:lvl8pPr>
            <a:lvl9pPr marL="1828800" algn="l" rtl="0" fontAlgn="base">
              <a:spcBef>
                <a:spcPct val="0"/>
              </a:spcBef>
              <a:spcAft>
                <a:spcPct val="0"/>
              </a:spcAft>
              <a:defRPr kumimoji="1" sz="2800">
                <a:solidFill>
                  <a:schemeClr val="tx1"/>
                </a:solidFill>
                <a:latin typeface="Arial" pitchFamily="34" charset="0"/>
                <a:ea typeface="ＭＳ Ｐゴシック" pitchFamily="50" charset="-128"/>
              </a:defRPr>
            </a:lvl9pPr>
          </a:lstStyle>
          <a:p>
            <a:pPr eaLnBrk="1" hangingPunct="1"/>
            <a:r>
              <a:rPr lang="ja-JP" altLang="en-US" sz="3200" kern="0" dirty="0">
                <a:ea typeface="ＭＳ Ｐゴシック" panose="020B0600070205080204" pitchFamily="50" charset="-128"/>
              </a:rPr>
              <a:t>七夕のかざりと由来</a:t>
            </a:r>
          </a:p>
        </p:txBody>
      </p:sp>
      <p:graphicFrame>
        <p:nvGraphicFramePr>
          <p:cNvPr id="8" name="表 15">
            <a:extLst>
              <a:ext uri="{FF2B5EF4-FFF2-40B4-BE49-F238E27FC236}">
                <a16:creationId xmlns:a16="http://schemas.microsoft.com/office/drawing/2014/main" id="{E2058728-9D42-4EC8-A226-9B2CB2A19547}"/>
              </a:ext>
            </a:extLst>
          </p:cNvPr>
          <p:cNvGraphicFramePr>
            <a:graphicFrameLocks noGrp="1"/>
          </p:cNvGraphicFramePr>
          <p:nvPr>
            <p:extLst>
              <p:ext uri="{D42A27DB-BD31-4B8C-83A1-F6EECF244321}">
                <p14:modId xmlns:p14="http://schemas.microsoft.com/office/powerpoint/2010/main" val="1173191137"/>
              </p:ext>
            </p:extLst>
          </p:nvPr>
        </p:nvGraphicFramePr>
        <p:xfrm>
          <a:off x="39567" y="3148559"/>
          <a:ext cx="5143259" cy="3529868"/>
        </p:xfrm>
        <a:graphic>
          <a:graphicData uri="http://schemas.openxmlformats.org/drawingml/2006/table">
            <a:tbl>
              <a:tblPr firstRow="1" bandRow="1">
                <a:tableStyleId>{5C22544A-7EE6-4342-B048-85BDC9FD1C3A}</a:tableStyleId>
              </a:tblPr>
              <a:tblGrid>
                <a:gridCol w="952189">
                  <a:extLst>
                    <a:ext uri="{9D8B030D-6E8A-4147-A177-3AD203B41FA5}">
                      <a16:colId xmlns:a16="http://schemas.microsoft.com/office/drawing/2014/main" val="41318592"/>
                    </a:ext>
                  </a:extLst>
                </a:gridCol>
                <a:gridCol w="4191070">
                  <a:extLst>
                    <a:ext uri="{9D8B030D-6E8A-4147-A177-3AD203B41FA5}">
                      <a16:colId xmlns:a16="http://schemas.microsoft.com/office/drawing/2014/main" val="3903638770"/>
                    </a:ext>
                  </a:extLst>
                </a:gridCol>
              </a:tblGrid>
              <a:tr h="0">
                <a:tc gridSpan="2">
                  <a:txBody>
                    <a:bodyPr/>
                    <a:lstStyle/>
                    <a:p>
                      <a:pPr algn="ctr"/>
                      <a:r>
                        <a:rPr kumimoji="1" lang="ja-JP" altLang="en-US" dirty="0">
                          <a:solidFill>
                            <a:schemeClr val="tx1"/>
                          </a:solidFill>
                          <a:latin typeface="メイリオ" panose="020B0604030504040204" pitchFamily="50" charset="-128"/>
                          <a:ea typeface="メイリオ" panose="020B0604030504040204" pitchFamily="50" charset="-128"/>
                        </a:rPr>
                        <a:t>短冊　たんざく　の色と意味</a:t>
                      </a:r>
                    </a:p>
                  </a:txBody>
                  <a:tcPr/>
                </a:tc>
                <a:tc hMerge="1">
                  <a:txBody>
                    <a:bodyPr/>
                    <a:lstStyle/>
                    <a:p>
                      <a:pPr algn="ctr"/>
                      <a:r>
                        <a:rPr kumimoji="1" lang="ja-JP" altLang="en-US" dirty="0">
                          <a:solidFill>
                            <a:schemeClr val="tx1"/>
                          </a:solidFill>
                          <a:latin typeface="メイリオ" panose="020B0604030504040204" pitchFamily="50" charset="-128"/>
                          <a:ea typeface="メイリオ" panose="020B0604030504040204" pitchFamily="50" charset="-128"/>
                        </a:rPr>
                        <a:t>意味</a:t>
                      </a:r>
                    </a:p>
                  </a:txBody>
                  <a:tcPr/>
                </a:tc>
                <a:extLst>
                  <a:ext uri="{0D108BD9-81ED-4DB2-BD59-A6C34878D82A}">
                    <a16:rowId xmlns:a16="http://schemas.microsoft.com/office/drawing/2014/main" val="3766493682"/>
                  </a:ext>
                </a:extLst>
              </a:tr>
              <a:tr h="603788">
                <a:tc>
                  <a:txBody>
                    <a:bodyPr/>
                    <a:lstStyle/>
                    <a:p>
                      <a:pPr algn="ctr"/>
                      <a:r>
                        <a:rPr kumimoji="1" lang="ja-JP" altLang="en-US" sz="2000" b="1" dirty="0">
                          <a:solidFill>
                            <a:schemeClr val="tx1"/>
                          </a:solidFill>
                          <a:latin typeface="メイリオ" panose="020B0604030504040204" pitchFamily="50" charset="-128"/>
                          <a:ea typeface="メイリオ" panose="020B0604030504040204" pitchFamily="50" charset="-128"/>
                        </a:rPr>
                        <a:t>白</a:t>
                      </a:r>
                    </a:p>
                  </a:txBody>
                  <a:tcPr>
                    <a:solidFill>
                      <a:schemeClr val="bg1">
                        <a:lumMod val="85000"/>
                      </a:schemeClr>
                    </a:solidFill>
                  </a:tcPr>
                </a:tc>
                <a:tc>
                  <a:txBody>
                    <a:bodyPr/>
                    <a:lstStyle/>
                    <a:p>
                      <a:pPr algn="l"/>
                      <a:r>
                        <a:rPr kumimoji="1" lang="ja-JP" altLang="en-US" sz="1600" b="0" i="0" kern="1200" dirty="0">
                          <a:solidFill>
                            <a:schemeClr val="dk1"/>
                          </a:solidFill>
                          <a:effectLst/>
                          <a:latin typeface="+mn-lt"/>
                          <a:ea typeface="+mn-ea"/>
                          <a:cs typeface="+mn-cs"/>
                        </a:rPr>
                        <a:t>正義や決まり表す「義」。自分で定めた決意を全うするための願い事など。</a:t>
                      </a:r>
                      <a:endParaRPr kumimoji="1" lang="ja-JP" altLang="en-US" sz="1600" dirty="0">
                        <a:latin typeface="メイリオ" panose="020B0604030504040204" pitchFamily="50" charset="-128"/>
                        <a:ea typeface="メイリオ" panose="020B0604030504040204" pitchFamily="50" charset="-128"/>
                      </a:endParaRPr>
                    </a:p>
                  </a:txBody>
                  <a:tcPr/>
                </a:tc>
                <a:extLst>
                  <a:ext uri="{0D108BD9-81ED-4DB2-BD59-A6C34878D82A}">
                    <a16:rowId xmlns:a16="http://schemas.microsoft.com/office/drawing/2014/main" val="3310552787"/>
                  </a:ext>
                </a:extLst>
              </a:tr>
              <a:tr h="546284">
                <a:tc>
                  <a:txBody>
                    <a:bodyPr/>
                    <a:lstStyle/>
                    <a:p>
                      <a:pPr algn="ctr"/>
                      <a:r>
                        <a:rPr kumimoji="1" lang="ja-JP" altLang="en-US" sz="2000" b="1" dirty="0">
                          <a:solidFill>
                            <a:schemeClr val="tx1"/>
                          </a:solidFill>
                          <a:latin typeface="メイリオ" panose="020B0604030504040204" pitchFamily="50" charset="-128"/>
                          <a:ea typeface="メイリオ" panose="020B0604030504040204" pitchFamily="50" charset="-128"/>
                        </a:rPr>
                        <a:t>黒（紫）</a:t>
                      </a:r>
                    </a:p>
                  </a:txBody>
                  <a:tcPr>
                    <a:solidFill>
                      <a:schemeClr val="tx1">
                        <a:lumMod val="65000"/>
                        <a:lumOff val="35000"/>
                      </a:schemeClr>
                    </a:solidFill>
                  </a:tcPr>
                </a:tc>
                <a:tc>
                  <a:txBody>
                    <a:bodyPr/>
                    <a:lstStyle/>
                    <a:p>
                      <a:pPr algn="l"/>
                      <a:r>
                        <a:rPr kumimoji="1" lang="ja-JP" altLang="en-US" sz="1600" b="0" i="0" kern="1200" dirty="0">
                          <a:solidFill>
                            <a:schemeClr val="dk1"/>
                          </a:solidFill>
                          <a:effectLst/>
                          <a:latin typeface="+mn-lt"/>
                          <a:ea typeface="+mn-ea"/>
                          <a:cs typeface="+mn-cs"/>
                        </a:rPr>
                        <a:t>知識を表す「智」。学業の向上に関する願い事など。</a:t>
                      </a:r>
                      <a:endParaRPr kumimoji="1" lang="ja-JP" altLang="en-US" sz="1600" dirty="0">
                        <a:latin typeface="メイリオ" panose="020B0604030504040204" pitchFamily="50" charset="-128"/>
                        <a:ea typeface="メイリオ" panose="020B0604030504040204" pitchFamily="50" charset="-128"/>
                      </a:endParaRPr>
                    </a:p>
                  </a:txBody>
                  <a:tcPr>
                    <a:solidFill>
                      <a:schemeClr val="tx1">
                        <a:lumMod val="65000"/>
                        <a:lumOff val="35000"/>
                      </a:schemeClr>
                    </a:solidFill>
                  </a:tcPr>
                </a:tc>
                <a:extLst>
                  <a:ext uri="{0D108BD9-81ED-4DB2-BD59-A6C34878D82A}">
                    <a16:rowId xmlns:a16="http://schemas.microsoft.com/office/drawing/2014/main" val="2736463629"/>
                  </a:ext>
                </a:extLst>
              </a:tr>
              <a:tr h="546284">
                <a:tc>
                  <a:txBody>
                    <a:bodyPr/>
                    <a:lstStyle/>
                    <a:p>
                      <a:pPr algn="ctr"/>
                      <a:r>
                        <a:rPr kumimoji="1" lang="ja-JP" altLang="en-US" sz="2000" b="1" dirty="0">
                          <a:solidFill>
                            <a:schemeClr val="tx1"/>
                          </a:solidFill>
                          <a:latin typeface="メイリオ" panose="020B0604030504040204" pitchFamily="50" charset="-128"/>
                          <a:ea typeface="メイリオ" panose="020B0604030504040204" pitchFamily="50" charset="-128"/>
                        </a:rPr>
                        <a:t>緑（青）</a:t>
                      </a:r>
                    </a:p>
                  </a:txBody>
                  <a:tcPr>
                    <a:solidFill>
                      <a:srgbClr val="66CCFF"/>
                    </a:solidFill>
                  </a:tcPr>
                </a:tc>
                <a:tc>
                  <a:txBody>
                    <a:bodyPr/>
                    <a:lstStyle/>
                    <a:p>
                      <a:pPr algn="l"/>
                      <a:r>
                        <a:rPr kumimoji="1" lang="ja-JP" altLang="en-US" sz="1600" b="0" i="0" kern="1200" dirty="0">
                          <a:solidFill>
                            <a:schemeClr val="dk1"/>
                          </a:solidFill>
                          <a:effectLst/>
                          <a:latin typeface="+mn-lt"/>
                          <a:ea typeface="+mn-ea"/>
                          <a:cs typeface="+mn-cs"/>
                        </a:rPr>
                        <a:t>思いやりを表す「仁」。周囲の人のためになる願い事など。</a:t>
                      </a:r>
                      <a:endParaRPr kumimoji="1" lang="ja-JP" altLang="en-US" sz="1600" dirty="0">
                        <a:latin typeface="メイリオ" panose="020B0604030504040204" pitchFamily="50" charset="-128"/>
                        <a:ea typeface="メイリオ" panose="020B0604030504040204" pitchFamily="50" charset="-128"/>
                      </a:endParaRPr>
                    </a:p>
                  </a:txBody>
                  <a:tcPr>
                    <a:solidFill>
                      <a:srgbClr val="66CCFF"/>
                    </a:solidFill>
                  </a:tcPr>
                </a:tc>
                <a:extLst>
                  <a:ext uri="{0D108BD9-81ED-4DB2-BD59-A6C34878D82A}">
                    <a16:rowId xmlns:a16="http://schemas.microsoft.com/office/drawing/2014/main" val="708527487"/>
                  </a:ext>
                </a:extLst>
              </a:tr>
              <a:tr h="546284">
                <a:tc>
                  <a:txBody>
                    <a:bodyPr/>
                    <a:lstStyle/>
                    <a:p>
                      <a:pPr algn="ctr"/>
                      <a:r>
                        <a:rPr kumimoji="1" lang="ja-JP" altLang="en-US" sz="2000" b="1" dirty="0">
                          <a:solidFill>
                            <a:schemeClr val="tx1"/>
                          </a:solidFill>
                          <a:latin typeface="メイリオ" panose="020B0604030504040204" pitchFamily="50" charset="-128"/>
                          <a:ea typeface="メイリオ" panose="020B0604030504040204" pitchFamily="50" charset="-128"/>
                        </a:rPr>
                        <a:t>黄</a:t>
                      </a:r>
                    </a:p>
                  </a:txBody>
                  <a:tcPr>
                    <a:solidFill>
                      <a:srgbClr val="FFFF66"/>
                    </a:solidFill>
                  </a:tcPr>
                </a:tc>
                <a:tc>
                  <a:txBody>
                    <a:bodyPr/>
                    <a:lstStyle/>
                    <a:p>
                      <a:pPr algn="l"/>
                      <a:r>
                        <a:rPr kumimoji="1" lang="ja-JP" altLang="en-US" sz="1600" b="0" i="0" kern="1200" dirty="0">
                          <a:solidFill>
                            <a:schemeClr val="dk1"/>
                          </a:solidFill>
                          <a:effectLst/>
                          <a:latin typeface="+mn-lt"/>
                          <a:ea typeface="+mn-ea"/>
                          <a:cs typeface="+mn-cs"/>
                        </a:rPr>
                        <a:t>誠実な心を表す「信」。友達や自分の信じる道に関する願い事など。</a:t>
                      </a:r>
                      <a:endParaRPr kumimoji="1" lang="ja-JP" altLang="en-US" sz="1600" dirty="0">
                        <a:latin typeface="メイリオ" panose="020B0604030504040204" pitchFamily="50" charset="-128"/>
                        <a:ea typeface="メイリオ" panose="020B0604030504040204" pitchFamily="50" charset="-128"/>
                      </a:endParaRPr>
                    </a:p>
                  </a:txBody>
                  <a:tcPr>
                    <a:solidFill>
                      <a:srgbClr val="FFFF66"/>
                    </a:solidFill>
                  </a:tcPr>
                </a:tc>
                <a:extLst>
                  <a:ext uri="{0D108BD9-81ED-4DB2-BD59-A6C34878D82A}">
                    <a16:rowId xmlns:a16="http://schemas.microsoft.com/office/drawing/2014/main" val="2549738125"/>
                  </a:ext>
                </a:extLst>
              </a:tr>
              <a:tr h="54628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dirty="0">
                          <a:solidFill>
                            <a:schemeClr val="tx1"/>
                          </a:solidFill>
                          <a:latin typeface="メイリオ" panose="020B0604030504040204" pitchFamily="50" charset="-128"/>
                          <a:ea typeface="メイリオ" panose="020B0604030504040204" pitchFamily="50" charset="-128"/>
                        </a:rPr>
                        <a:t>赤</a:t>
                      </a:r>
                    </a:p>
                  </a:txBody>
                  <a:tcPr>
                    <a:solidFill>
                      <a:srgbClr val="FFCCFF"/>
                    </a:solidFill>
                  </a:tcPr>
                </a:tc>
                <a:tc>
                  <a:txBody>
                    <a:bodyPr/>
                    <a:lstStyle/>
                    <a:p>
                      <a:pPr algn="l"/>
                      <a:r>
                        <a:rPr kumimoji="1" lang="ja-JP" altLang="en-US" sz="1600" b="0" i="0" kern="1200" dirty="0">
                          <a:solidFill>
                            <a:schemeClr val="dk1"/>
                          </a:solidFill>
                          <a:effectLst/>
                          <a:latin typeface="+mn-lt"/>
                          <a:ea typeface="+mn-ea"/>
                          <a:cs typeface="+mn-cs"/>
                        </a:rPr>
                        <a:t>感謝を表す「礼」。大切に感謝している人の健康や幸せを祈る願い事など。</a:t>
                      </a:r>
                      <a:endParaRPr kumimoji="1" lang="ja-JP" altLang="en-US" sz="1600" dirty="0">
                        <a:latin typeface="メイリオ" panose="020B0604030504040204" pitchFamily="50" charset="-128"/>
                        <a:ea typeface="メイリオ" panose="020B0604030504040204" pitchFamily="50" charset="-128"/>
                      </a:endParaRPr>
                    </a:p>
                  </a:txBody>
                  <a:tcPr>
                    <a:solidFill>
                      <a:srgbClr val="FFCCFF"/>
                    </a:solidFill>
                  </a:tcPr>
                </a:tc>
                <a:extLst>
                  <a:ext uri="{0D108BD9-81ED-4DB2-BD59-A6C34878D82A}">
                    <a16:rowId xmlns:a16="http://schemas.microsoft.com/office/drawing/2014/main" val="2132250139"/>
                  </a:ext>
                </a:extLst>
              </a:tr>
            </a:tbl>
          </a:graphicData>
        </a:graphic>
      </p:graphicFrame>
      <p:pic>
        <p:nvPicPr>
          <p:cNvPr id="10" name="図 9">
            <a:extLst>
              <a:ext uri="{FF2B5EF4-FFF2-40B4-BE49-F238E27FC236}">
                <a16:creationId xmlns:a16="http://schemas.microsoft.com/office/drawing/2014/main" id="{197BC64B-0451-474F-83A6-7C60C5D9BC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326" y="499342"/>
            <a:ext cx="3735100" cy="2689085"/>
          </a:xfrm>
          <a:prstGeom prst="rect">
            <a:avLst/>
          </a:prstGeom>
        </p:spPr>
      </p:pic>
      <p:grpSp>
        <p:nvGrpSpPr>
          <p:cNvPr id="3" name="グループ化 2">
            <a:extLst>
              <a:ext uri="{FF2B5EF4-FFF2-40B4-BE49-F238E27FC236}">
                <a16:creationId xmlns:a16="http://schemas.microsoft.com/office/drawing/2014/main" id="{E0F4B87E-07A5-4B15-9D76-55CE0D1DFF0C}"/>
              </a:ext>
            </a:extLst>
          </p:cNvPr>
          <p:cNvGrpSpPr/>
          <p:nvPr/>
        </p:nvGrpSpPr>
        <p:grpSpPr>
          <a:xfrm>
            <a:off x="2166282" y="800906"/>
            <a:ext cx="6800765" cy="707886"/>
            <a:chOff x="2166282" y="800906"/>
            <a:chExt cx="6800765" cy="707886"/>
          </a:xfrm>
        </p:grpSpPr>
        <p:sp>
          <p:nvSpPr>
            <p:cNvPr id="11" name="テキスト ボックス 10">
              <a:extLst>
                <a:ext uri="{FF2B5EF4-FFF2-40B4-BE49-F238E27FC236}">
                  <a16:creationId xmlns:a16="http://schemas.microsoft.com/office/drawing/2014/main" id="{3F661AB5-EA6F-41EE-B721-9951EB35449C}"/>
                </a:ext>
              </a:extLst>
            </p:cNvPr>
            <p:cNvSpPr txBox="1"/>
            <p:nvPr/>
          </p:nvSpPr>
          <p:spPr>
            <a:xfrm>
              <a:off x="5472010" y="800906"/>
              <a:ext cx="3495037" cy="707886"/>
            </a:xfrm>
            <a:prstGeom prst="rect">
              <a:avLst/>
            </a:prstGeom>
            <a:noFill/>
            <a:ln>
              <a:solidFill>
                <a:schemeClr val="tx2"/>
              </a:solidFill>
            </a:ln>
          </p:spPr>
          <p:txBody>
            <a:bodyPr wrap="square" rtlCol="0">
              <a:spAutoFit/>
            </a:bodyPr>
            <a:lstStyle/>
            <a:p>
              <a:r>
                <a:rPr lang="ja-JP" altLang="en-US" sz="2000" dirty="0">
                  <a:latin typeface="メイリオ" panose="020B0604030504040204" pitchFamily="50" charset="-128"/>
                  <a:ea typeface="メイリオ" panose="020B0604030504040204" pitchFamily="50" charset="-128"/>
                </a:rPr>
                <a:t>折り鶴：自分や家族の健康と長生きを祝う</a:t>
              </a:r>
              <a:endParaRPr lang="en-US" altLang="ja-JP" sz="2000" dirty="0">
                <a:latin typeface="メイリオ" panose="020B0604030504040204" pitchFamily="50" charset="-128"/>
                <a:ea typeface="メイリオ" panose="020B0604030504040204" pitchFamily="50" charset="-128"/>
              </a:endParaRPr>
            </a:p>
          </p:txBody>
        </p:sp>
        <p:cxnSp>
          <p:nvCxnSpPr>
            <p:cNvPr id="16" name="直線矢印コネクタ 15">
              <a:extLst>
                <a:ext uri="{FF2B5EF4-FFF2-40B4-BE49-F238E27FC236}">
                  <a16:creationId xmlns:a16="http://schemas.microsoft.com/office/drawing/2014/main" id="{9CF69B19-344F-4636-8823-A872234DA919}"/>
                </a:ext>
              </a:extLst>
            </p:cNvPr>
            <p:cNvCxnSpPr>
              <a:cxnSpLocks/>
            </p:cNvCxnSpPr>
            <p:nvPr/>
          </p:nvCxnSpPr>
          <p:spPr>
            <a:xfrm flipH="1" flipV="1">
              <a:off x="2166282" y="993887"/>
              <a:ext cx="3319796" cy="62488"/>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 name="グループ化 6">
            <a:extLst>
              <a:ext uri="{FF2B5EF4-FFF2-40B4-BE49-F238E27FC236}">
                <a16:creationId xmlns:a16="http://schemas.microsoft.com/office/drawing/2014/main" id="{AEFA248E-ABCC-4A4D-8A1B-3DD3FD77C495}"/>
              </a:ext>
            </a:extLst>
          </p:cNvPr>
          <p:cNvGrpSpPr/>
          <p:nvPr/>
        </p:nvGrpSpPr>
        <p:grpSpPr>
          <a:xfrm>
            <a:off x="1687583" y="2559475"/>
            <a:ext cx="7293532" cy="737142"/>
            <a:chOff x="1687583" y="2559475"/>
            <a:chExt cx="7293532" cy="737142"/>
          </a:xfrm>
        </p:grpSpPr>
        <p:sp>
          <p:nvSpPr>
            <p:cNvPr id="12" name="テキスト ボックス 11">
              <a:extLst>
                <a:ext uri="{FF2B5EF4-FFF2-40B4-BE49-F238E27FC236}">
                  <a16:creationId xmlns:a16="http://schemas.microsoft.com/office/drawing/2014/main" id="{39E39589-0FD3-4F80-9F97-1C5A20253EF5}"/>
                </a:ext>
              </a:extLst>
            </p:cNvPr>
            <p:cNvSpPr txBox="1"/>
            <p:nvPr/>
          </p:nvSpPr>
          <p:spPr>
            <a:xfrm>
              <a:off x="5486078" y="2588731"/>
              <a:ext cx="3495037" cy="707886"/>
            </a:xfrm>
            <a:prstGeom prst="rect">
              <a:avLst/>
            </a:prstGeom>
            <a:noFill/>
            <a:ln>
              <a:solidFill>
                <a:schemeClr val="tx2"/>
              </a:solidFill>
            </a:ln>
          </p:spPr>
          <p:txBody>
            <a:bodyPr wrap="square" rtlCol="0">
              <a:spAutoFit/>
            </a:bodyPr>
            <a:lstStyle/>
            <a:p>
              <a:r>
                <a:rPr lang="ja-JP" altLang="en-US" sz="2000" dirty="0">
                  <a:latin typeface="メイリオ" panose="020B0604030504040204" pitchFamily="50" charset="-128"/>
                  <a:ea typeface="メイリオ" panose="020B0604030504040204" pitchFamily="50" charset="-128"/>
                </a:rPr>
                <a:t>紙ごろも：おりひめの織った神様の衣</a:t>
              </a:r>
              <a:endParaRPr lang="en-US" altLang="ja-JP" sz="2000" dirty="0">
                <a:latin typeface="メイリオ" panose="020B0604030504040204" pitchFamily="50" charset="-128"/>
                <a:ea typeface="メイリオ" panose="020B0604030504040204" pitchFamily="50" charset="-128"/>
              </a:endParaRPr>
            </a:p>
          </p:txBody>
        </p:sp>
        <p:cxnSp>
          <p:nvCxnSpPr>
            <p:cNvPr id="21" name="直線矢印コネクタ 20">
              <a:extLst>
                <a:ext uri="{FF2B5EF4-FFF2-40B4-BE49-F238E27FC236}">
                  <a16:creationId xmlns:a16="http://schemas.microsoft.com/office/drawing/2014/main" id="{C2D54056-8960-40CA-A72B-95C359694BFF}"/>
                </a:ext>
              </a:extLst>
            </p:cNvPr>
            <p:cNvCxnSpPr>
              <a:cxnSpLocks/>
            </p:cNvCxnSpPr>
            <p:nvPr/>
          </p:nvCxnSpPr>
          <p:spPr>
            <a:xfrm flipH="1" flipV="1">
              <a:off x="1687583" y="2559475"/>
              <a:ext cx="3762828" cy="232264"/>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 name="グループ化 3">
            <a:extLst>
              <a:ext uri="{FF2B5EF4-FFF2-40B4-BE49-F238E27FC236}">
                <a16:creationId xmlns:a16="http://schemas.microsoft.com/office/drawing/2014/main" id="{9D46BA62-C659-42CE-8992-09BFD0163D06}"/>
              </a:ext>
            </a:extLst>
          </p:cNvPr>
          <p:cNvGrpSpPr/>
          <p:nvPr/>
        </p:nvGrpSpPr>
        <p:grpSpPr>
          <a:xfrm>
            <a:off x="1944767" y="1682784"/>
            <a:ext cx="7000681" cy="747473"/>
            <a:chOff x="1944767" y="1682784"/>
            <a:chExt cx="7000681" cy="747473"/>
          </a:xfrm>
        </p:grpSpPr>
        <p:sp>
          <p:nvSpPr>
            <p:cNvPr id="13" name="テキスト ボックス 12">
              <a:extLst>
                <a:ext uri="{FF2B5EF4-FFF2-40B4-BE49-F238E27FC236}">
                  <a16:creationId xmlns:a16="http://schemas.microsoft.com/office/drawing/2014/main" id="{866CC5B4-2DC1-4E12-8579-6D5A286FC9D3}"/>
                </a:ext>
              </a:extLst>
            </p:cNvPr>
            <p:cNvSpPr txBox="1"/>
            <p:nvPr/>
          </p:nvSpPr>
          <p:spPr>
            <a:xfrm>
              <a:off x="5450411" y="1722371"/>
              <a:ext cx="3495037" cy="707886"/>
            </a:xfrm>
            <a:prstGeom prst="rect">
              <a:avLst/>
            </a:prstGeom>
            <a:noFill/>
            <a:ln>
              <a:solidFill>
                <a:schemeClr val="tx2"/>
              </a:solidFill>
            </a:ln>
          </p:spPr>
          <p:txBody>
            <a:bodyPr wrap="square" rtlCol="0">
              <a:spAutoFit/>
            </a:bodyPr>
            <a:lstStyle/>
            <a:p>
              <a:r>
                <a:rPr lang="ja-JP" altLang="en-US" sz="2000" dirty="0">
                  <a:latin typeface="メイリオ" panose="020B0604030504040204" pitchFamily="50" charset="-128"/>
                  <a:ea typeface="メイリオ" panose="020B0604030504040204" pitchFamily="50" charset="-128"/>
                </a:rPr>
                <a:t>笹竹、くすだま：おりひめのおり糸</a:t>
              </a:r>
              <a:endParaRPr lang="en-US" altLang="ja-JP" sz="2000" dirty="0">
                <a:latin typeface="メイリオ" panose="020B0604030504040204" pitchFamily="50" charset="-128"/>
                <a:ea typeface="メイリオ" panose="020B0604030504040204" pitchFamily="50" charset="-128"/>
              </a:endParaRPr>
            </a:p>
          </p:txBody>
        </p:sp>
        <p:cxnSp>
          <p:nvCxnSpPr>
            <p:cNvPr id="24" name="直線矢印コネクタ 23">
              <a:extLst>
                <a:ext uri="{FF2B5EF4-FFF2-40B4-BE49-F238E27FC236}">
                  <a16:creationId xmlns:a16="http://schemas.microsoft.com/office/drawing/2014/main" id="{FB56BD70-D02B-4B59-AE46-F23F418B90CC}"/>
                </a:ext>
              </a:extLst>
            </p:cNvPr>
            <p:cNvCxnSpPr>
              <a:cxnSpLocks/>
              <a:stCxn id="13" idx="1"/>
            </p:cNvCxnSpPr>
            <p:nvPr/>
          </p:nvCxnSpPr>
          <p:spPr>
            <a:xfrm flipH="1" flipV="1">
              <a:off x="1944767" y="1682784"/>
              <a:ext cx="3505644" cy="393530"/>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C541BA48-9C2E-4DC3-B55A-B4642916B7C5}"/>
                </a:ext>
              </a:extLst>
            </p:cNvPr>
            <p:cNvCxnSpPr>
              <a:cxnSpLocks/>
            </p:cNvCxnSpPr>
            <p:nvPr/>
          </p:nvCxnSpPr>
          <p:spPr>
            <a:xfrm flipH="1">
              <a:off x="3868151" y="2135201"/>
              <a:ext cx="1423857" cy="178283"/>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 name="グループ化 8">
            <a:extLst>
              <a:ext uri="{FF2B5EF4-FFF2-40B4-BE49-F238E27FC236}">
                <a16:creationId xmlns:a16="http://schemas.microsoft.com/office/drawing/2014/main" id="{6BA5CC4A-A449-4202-BB29-9BD9AD8C1611}"/>
              </a:ext>
            </a:extLst>
          </p:cNvPr>
          <p:cNvGrpSpPr/>
          <p:nvPr/>
        </p:nvGrpSpPr>
        <p:grpSpPr>
          <a:xfrm>
            <a:off x="2326876" y="2822479"/>
            <a:ext cx="6618572" cy="1390212"/>
            <a:chOff x="2326876" y="2822479"/>
            <a:chExt cx="6618572" cy="1390212"/>
          </a:xfrm>
        </p:grpSpPr>
        <p:sp>
          <p:nvSpPr>
            <p:cNvPr id="14" name="テキスト ボックス 13">
              <a:extLst>
                <a:ext uri="{FF2B5EF4-FFF2-40B4-BE49-F238E27FC236}">
                  <a16:creationId xmlns:a16="http://schemas.microsoft.com/office/drawing/2014/main" id="{5DD02CAD-6512-443B-A7FE-BCFFD9E627A0}"/>
                </a:ext>
              </a:extLst>
            </p:cNvPr>
            <p:cNvSpPr txBox="1"/>
            <p:nvPr/>
          </p:nvSpPr>
          <p:spPr>
            <a:xfrm>
              <a:off x="5450411" y="3504805"/>
              <a:ext cx="3495037" cy="707886"/>
            </a:xfrm>
            <a:prstGeom prst="rect">
              <a:avLst/>
            </a:prstGeom>
            <a:noFill/>
            <a:ln>
              <a:solidFill>
                <a:schemeClr val="tx2"/>
              </a:solidFill>
            </a:ln>
          </p:spPr>
          <p:txBody>
            <a:bodyPr wrap="square" rtlCol="0">
              <a:spAutoFit/>
            </a:bodyPr>
            <a:lstStyle/>
            <a:p>
              <a:r>
                <a:rPr lang="ja-JP" altLang="en-US" sz="2000" dirty="0">
                  <a:latin typeface="メイリオ" panose="020B0604030504040204" pitchFamily="50" charset="-128"/>
                  <a:ea typeface="メイリオ" panose="020B0604030504040204" pitchFamily="50" charset="-128"/>
                </a:rPr>
                <a:t>とあみ：網で魚をとるようにたくさんの幸運を願う</a:t>
              </a:r>
              <a:endParaRPr lang="en-US" altLang="ja-JP" sz="2000" dirty="0">
                <a:latin typeface="メイリオ" panose="020B0604030504040204" pitchFamily="50" charset="-128"/>
                <a:ea typeface="メイリオ" panose="020B0604030504040204" pitchFamily="50" charset="-128"/>
              </a:endParaRPr>
            </a:p>
          </p:txBody>
        </p:sp>
        <p:cxnSp>
          <p:nvCxnSpPr>
            <p:cNvPr id="28" name="直線矢印コネクタ 27">
              <a:extLst>
                <a:ext uri="{FF2B5EF4-FFF2-40B4-BE49-F238E27FC236}">
                  <a16:creationId xmlns:a16="http://schemas.microsoft.com/office/drawing/2014/main" id="{E31F0B08-37B7-431D-9209-4BD051E81130}"/>
                </a:ext>
              </a:extLst>
            </p:cNvPr>
            <p:cNvCxnSpPr>
              <a:cxnSpLocks/>
            </p:cNvCxnSpPr>
            <p:nvPr/>
          </p:nvCxnSpPr>
          <p:spPr>
            <a:xfrm flipH="1" flipV="1">
              <a:off x="2326876" y="2822479"/>
              <a:ext cx="3123535" cy="842699"/>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Rectangle 2">
            <a:extLst>
              <a:ext uri="{FF2B5EF4-FFF2-40B4-BE49-F238E27FC236}">
                <a16:creationId xmlns:a16="http://schemas.microsoft.com/office/drawing/2014/main" id="{5F871A52-217F-48A9-804F-3059D613CD37}"/>
              </a:ext>
            </a:extLst>
          </p:cNvPr>
          <p:cNvSpPr>
            <a:spLocks noChangeArrowheads="1"/>
          </p:cNvSpPr>
          <p:nvPr/>
        </p:nvSpPr>
        <p:spPr bwMode="gray">
          <a:xfrm>
            <a:off x="-154163" y="-29500"/>
            <a:ext cx="372316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400" b="1" dirty="0">
                <a:latin typeface="游ゴシック" panose="020B0400000000000000" pitchFamily="50" charset="-128"/>
              </a:rPr>
              <a:t> 　　</a:t>
            </a:r>
            <a:endParaRPr lang="en-US" altLang="ja-JP" sz="1400" b="1" dirty="0">
              <a:latin typeface="游ゴシック" panose="020B0400000000000000" pitchFamily="50" charset="-128"/>
            </a:endParaRPr>
          </a:p>
          <a:p>
            <a:pPr eaLnBrk="1" hangingPunct="1"/>
            <a:r>
              <a:rPr lang="ja-JP" altLang="en-US" sz="1400" b="1" dirty="0">
                <a:latin typeface="游ゴシック" panose="020B0400000000000000" pitchFamily="50" charset="-128"/>
              </a:rPr>
              <a:t>　　たなばた　　　　　　　　　　　　　　　　ゆらい　　　　　　　　</a:t>
            </a:r>
          </a:p>
        </p:txBody>
      </p:sp>
      <p:sp>
        <p:nvSpPr>
          <p:cNvPr id="18" name="フッター プレースホルダー 4">
            <a:extLst>
              <a:ext uri="{FF2B5EF4-FFF2-40B4-BE49-F238E27FC236}">
                <a16:creationId xmlns:a16="http://schemas.microsoft.com/office/drawing/2014/main" id="{ADEA0E6D-F269-4940-A85B-C4BF027374F2}"/>
              </a:ext>
            </a:extLst>
          </p:cNvPr>
          <p:cNvSpPr txBox="1">
            <a:spLocks/>
          </p:cNvSpPr>
          <p:nvPr/>
        </p:nvSpPr>
        <p:spPr bwMode="gray">
          <a:xfrm>
            <a:off x="7521777" y="6659216"/>
            <a:ext cx="1710019" cy="198784"/>
          </a:xfrm>
          <a:prstGeom prst="rect">
            <a:avLst/>
          </a:prstGeom>
          <a:ln>
            <a:miter lim="800000"/>
            <a:headEnd/>
            <a:tailEnd/>
          </a:ln>
        </p:spPr>
        <p:txBody>
          <a:bodyPr vert="horz" wrap="square" lIns="91440" tIns="45720" rIns="91440" bIns="45720" numCol="1" anchor="t" anchorCtr="0" compatLnSpc="1">
            <a:prstTxWarp prst="textNoShape">
              <a:avLst/>
            </a:prstTxWarp>
          </a:bodyPr>
          <a:lstStyle>
            <a:defPPr>
              <a:defRPr lang="ja-JP"/>
            </a:defPPr>
            <a:lvl1pPr algn="ctr" rtl="0" eaLnBrk="1" fontAlgn="base" hangingPunct="1">
              <a:spcBef>
                <a:spcPct val="0"/>
              </a:spcBef>
              <a:spcAft>
                <a:spcPct val="0"/>
              </a:spcAft>
              <a:defRPr kumimoji="1" sz="1050"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9pPr>
          </a:lstStyle>
          <a:p>
            <a:pPr>
              <a:defRPr/>
            </a:pPr>
            <a:r>
              <a:rPr lang="en-US" altLang="zh-TW" dirty="0">
                <a:latin typeface="游ゴシック" panose="020B0400000000000000" pitchFamily="50" charset="-128"/>
              </a:rPr>
              <a:t>2021</a:t>
            </a:r>
            <a:r>
              <a:rPr lang="zh-TW" altLang="en-US" dirty="0">
                <a:latin typeface="游ゴシック" panose="020B0400000000000000" pitchFamily="50" charset="-128"/>
              </a:rPr>
              <a:t>年</a:t>
            </a:r>
            <a:r>
              <a:rPr lang="en-US" altLang="ja-JP" dirty="0">
                <a:latin typeface="游ゴシック" panose="020B0400000000000000" pitchFamily="50" charset="-128"/>
              </a:rPr>
              <a:t>9</a:t>
            </a:r>
            <a:r>
              <a:rPr lang="zh-TW" altLang="en-US" dirty="0">
                <a:latin typeface="游ゴシック" panose="020B0400000000000000" pitchFamily="50" charset="-128"/>
              </a:rPr>
              <a:t>月</a:t>
            </a:r>
            <a:r>
              <a:rPr lang="en-US" altLang="ja-JP" dirty="0">
                <a:latin typeface="游ゴシック" panose="020B0400000000000000" pitchFamily="50" charset="-128"/>
              </a:rPr>
              <a:t>10</a:t>
            </a:r>
            <a:r>
              <a:rPr lang="zh-TW" altLang="en-US" dirty="0">
                <a:latin typeface="游ゴシック" panose="020B0400000000000000" pitchFamily="50" charset="-128"/>
              </a:rPr>
              <a:t>日</a:t>
            </a:r>
            <a:r>
              <a:rPr lang="ja-JP" altLang="en-US" dirty="0">
                <a:latin typeface="游ゴシック" panose="020B0400000000000000" pitchFamily="50" charset="-128"/>
              </a:rPr>
              <a:t>　観測会</a:t>
            </a:r>
          </a:p>
        </p:txBody>
      </p:sp>
      <p:grpSp>
        <p:nvGrpSpPr>
          <p:cNvPr id="15" name="グループ化 14">
            <a:extLst>
              <a:ext uri="{FF2B5EF4-FFF2-40B4-BE49-F238E27FC236}">
                <a16:creationId xmlns:a16="http://schemas.microsoft.com/office/drawing/2014/main" id="{AB9DC331-119E-482F-8720-50C62765944E}"/>
              </a:ext>
            </a:extLst>
          </p:cNvPr>
          <p:cNvGrpSpPr/>
          <p:nvPr/>
        </p:nvGrpSpPr>
        <p:grpSpPr>
          <a:xfrm>
            <a:off x="2082404" y="3453122"/>
            <a:ext cx="6904822" cy="3039074"/>
            <a:chOff x="2082404" y="3453122"/>
            <a:chExt cx="6904822" cy="3039074"/>
          </a:xfrm>
        </p:grpSpPr>
        <p:sp>
          <p:nvSpPr>
            <p:cNvPr id="30" name="吹き出し: 角を丸めた四角形 29">
              <a:extLst>
                <a:ext uri="{FF2B5EF4-FFF2-40B4-BE49-F238E27FC236}">
                  <a16:creationId xmlns:a16="http://schemas.microsoft.com/office/drawing/2014/main" id="{5E2AB267-E698-457D-9E7B-B14400E034E5}"/>
                </a:ext>
              </a:extLst>
            </p:cNvPr>
            <p:cNvSpPr/>
            <p:nvPr/>
          </p:nvSpPr>
          <p:spPr>
            <a:xfrm>
              <a:off x="5451829" y="4442658"/>
              <a:ext cx="3535397" cy="2046376"/>
            </a:xfrm>
            <a:prstGeom prst="wedgeRoundRectCallout">
              <a:avLst>
                <a:gd name="adj1" fmla="val -52377"/>
                <a:gd name="adj2" fmla="val -23941"/>
                <a:gd name="adj3" fmla="val 1666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66700" indent="-266700"/>
              <a:r>
                <a:rPr lang="ja-JP" altLang="en-US" sz="2000" dirty="0">
                  <a:solidFill>
                    <a:schemeClr val="tx1"/>
                  </a:solidFill>
                  <a:latin typeface="メイリオ" panose="020B0604030504040204" pitchFamily="50" charset="-128"/>
                  <a:ea typeface="メイリオ" panose="020B0604030504040204" pitchFamily="50" charset="-128"/>
                </a:rPr>
                <a:t>・「おりひめ」と「ひこ星」のように、なまけてばかりはいけない教え→</a:t>
              </a:r>
              <a:endParaRPr lang="en-US" altLang="ja-JP" sz="2000" dirty="0">
                <a:solidFill>
                  <a:schemeClr val="tx1"/>
                </a:solidFill>
                <a:latin typeface="メイリオ" panose="020B0604030504040204" pitchFamily="50" charset="-128"/>
                <a:ea typeface="メイリオ" panose="020B0604030504040204" pitchFamily="50" charset="-128"/>
              </a:endParaRPr>
            </a:p>
            <a:p>
              <a:pPr marL="266700" indent="-266700"/>
              <a:r>
                <a:rPr kumimoji="1" lang="ja-JP" altLang="en-US" sz="2000" dirty="0">
                  <a:solidFill>
                    <a:schemeClr val="tx1"/>
                  </a:solidFill>
                  <a:latin typeface="メイリオ" panose="020B0604030504040204" pitchFamily="50" charset="-128"/>
                  <a:ea typeface="メイリオ" panose="020B0604030504040204" pitchFamily="50" charset="-128"/>
                </a:rPr>
                <a:t>・５つの色→五徳</a:t>
              </a:r>
              <a:r>
                <a:rPr lang="ja-JP" altLang="en-US" sz="2000" dirty="0">
                  <a:solidFill>
                    <a:schemeClr val="tx1"/>
                  </a:solidFill>
                  <a:latin typeface="メイリオ" panose="020B0604030504040204" pitchFamily="50" charset="-128"/>
                  <a:ea typeface="メイリオ" panose="020B0604030504040204" pitchFamily="50" charset="-128"/>
                </a:rPr>
                <a:t>「仁・礼・信・義・智」を大切にする</a:t>
              </a:r>
              <a:endParaRPr kumimoji="1" lang="en-US" altLang="ja-JP" sz="2000" dirty="0">
                <a:solidFill>
                  <a:schemeClr val="tx1"/>
                </a:solidFill>
                <a:latin typeface="メイリオ" panose="020B0604030504040204" pitchFamily="50" charset="-128"/>
                <a:ea typeface="メイリオ" panose="020B0604030504040204" pitchFamily="50" charset="-128"/>
              </a:endParaRPr>
            </a:p>
          </p:txBody>
        </p:sp>
        <p:sp>
          <p:nvSpPr>
            <p:cNvPr id="2" name="楕円 1">
              <a:extLst>
                <a:ext uri="{FF2B5EF4-FFF2-40B4-BE49-F238E27FC236}">
                  <a16:creationId xmlns:a16="http://schemas.microsoft.com/office/drawing/2014/main" id="{47091C5F-160C-41EC-875B-4E88E31880E3}"/>
                </a:ext>
              </a:extLst>
            </p:cNvPr>
            <p:cNvSpPr/>
            <p:nvPr/>
          </p:nvSpPr>
          <p:spPr>
            <a:xfrm>
              <a:off x="2795011" y="3453122"/>
              <a:ext cx="540006" cy="424112"/>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楕円 18">
              <a:extLst>
                <a:ext uri="{FF2B5EF4-FFF2-40B4-BE49-F238E27FC236}">
                  <a16:creationId xmlns:a16="http://schemas.microsoft.com/office/drawing/2014/main" id="{60B84080-D7AC-4AF9-A161-C75B3E177579}"/>
                </a:ext>
              </a:extLst>
            </p:cNvPr>
            <p:cNvSpPr/>
            <p:nvPr/>
          </p:nvSpPr>
          <p:spPr>
            <a:xfrm>
              <a:off x="2166282" y="4071049"/>
              <a:ext cx="540006" cy="424112"/>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楕円 19">
              <a:extLst>
                <a:ext uri="{FF2B5EF4-FFF2-40B4-BE49-F238E27FC236}">
                  <a16:creationId xmlns:a16="http://schemas.microsoft.com/office/drawing/2014/main" id="{9667EAB8-1CDA-42B6-9C71-3355571EA33C}"/>
                </a:ext>
              </a:extLst>
            </p:cNvPr>
            <p:cNvSpPr/>
            <p:nvPr/>
          </p:nvSpPr>
          <p:spPr>
            <a:xfrm>
              <a:off x="2525008" y="4813989"/>
              <a:ext cx="540006" cy="424112"/>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楕円 21">
              <a:extLst>
                <a:ext uri="{FF2B5EF4-FFF2-40B4-BE49-F238E27FC236}">
                  <a16:creationId xmlns:a16="http://schemas.microsoft.com/office/drawing/2014/main" id="{89BF6270-38CD-4A92-9025-3F2D3B8B08DF}"/>
                </a:ext>
              </a:extLst>
            </p:cNvPr>
            <p:cNvSpPr/>
            <p:nvPr/>
          </p:nvSpPr>
          <p:spPr>
            <a:xfrm>
              <a:off x="2559794" y="5491572"/>
              <a:ext cx="540006" cy="424112"/>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楕円 22">
              <a:extLst>
                <a:ext uri="{FF2B5EF4-FFF2-40B4-BE49-F238E27FC236}">
                  <a16:creationId xmlns:a16="http://schemas.microsoft.com/office/drawing/2014/main" id="{2A22E109-1838-420C-B389-8B17CF4AA326}"/>
                </a:ext>
              </a:extLst>
            </p:cNvPr>
            <p:cNvSpPr/>
            <p:nvPr/>
          </p:nvSpPr>
          <p:spPr>
            <a:xfrm>
              <a:off x="2082404" y="6068084"/>
              <a:ext cx="540006" cy="424112"/>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290343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5CA44248-8E76-4262-8EDE-FEEAE473A7F1}"/>
              </a:ext>
            </a:extLst>
          </p:cNvPr>
          <p:cNvSpPr txBox="1">
            <a:spLocks noChangeArrowheads="1"/>
          </p:cNvSpPr>
          <p:nvPr/>
        </p:nvSpPr>
        <p:spPr bwMode="gray">
          <a:xfrm>
            <a:off x="0" y="170208"/>
            <a:ext cx="7772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1"/>
                </a:solidFill>
                <a:latin typeface="游ゴシック" panose="020B0400000000000000" pitchFamily="50" charset="-128"/>
                <a:ea typeface="+mj-ea"/>
                <a:cs typeface="+mj-cs"/>
              </a:defRPr>
            </a:lvl1pPr>
            <a:lvl2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2pPr>
            <a:lvl3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3pPr>
            <a:lvl4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4pPr>
            <a:lvl5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5pPr>
            <a:lvl6pPr marL="457200" algn="l" rtl="0" fontAlgn="base">
              <a:spcBef>
                <a:spcPct val="0"/>
              </a:spcBef>
              <a:spcAft>
                <a:spcPct val="0"/>
              </a:spcAft>
              <a:defRPr kumimoji="1" sz="2800">
                <a:solidFill>
                  <a:schemeClr val="tx1"/>
                </a:solidFill>
                <a:latin typeface="Arial" pitchFamily="34" charset="0"/>
                <a:ea typeface="ＭＳ Ｐゴシック" pitchFamily="50" charset="-128"/>
              </a:defRPr>
            </a:lvl6pPr>
            <a:lvl7pPr marL="914400" algn="l" rtl="0" fontAlgn="base">
              <a:spcBef>
                <a:spcPct val="0"/>
              </a:spcBef>
              <a:spcAft>
                <a:spcPct val="0"/>
              </a:spcAft>
              <a:defRPr kumimoji="1" sz="2800">
                <a:solidFill>
                  <a:schemeClr val="tx1"/>
                </a:solidFill>
                <a:latin typeface="Arial" pitchFamily="34" charset="0"/>
                <a:ea typeface="ＭＳ Ｐゴシック" pitchFamily="50" charset="-128"/>
              </a:defRPr>
            </a:lvl7pPr>
            <a:lvl8pPr marL="1371600" algn="l" rtl="0" fontAlgn="base">
              <a:spcBef>
                <a:spcPct val="0"/>
              </a:spcBef>
              <a:spcAft>
                <a:spcPct val="0"/>
              </a:spcAft>
              <a:defRPr kumimoji="1" sz="2800">
                <a:solidFill>
                  <a:schemeClr val="tx1"/>
                </a:solidFill>
                <a:latin typeface="Arial" pitchFamily="34" charset="0"/>
                <a:ea typeface="ＭＳ Ｐゴシック" pitchFamily="50" charset="-128"/>
              </a:defRPr>
            </a:lvl8pPr>
            <a:lvl9pPr marL="1828800" algn="l" rtl="0" fontAlgn="base">
              <a:spcBef>
                <a:spcPct val="0"/>
              </a:spcBef>
              <a:spcAft>
                <a:spcPct val="0"/>
              </a:spcAft>
              <a:defRPr kumimoji="1" sz="2800">
                <a:solidFill>
                  <a:schemeClr val="tx1"/>
                </a:solidFill>
                <a:latin typeface="Arial" pitchFamily="34" charset="0"/>
                <a:ea typeface="ＭＳ Ｐゴシック" pitchFamily="50" charset="-128"/>
              </a:defRPr>
            </a:lvl9pPr>
          </a:lstStyle>
          <a:p>
            <a:pPr eaLnBrk="1" hangingPunct="1"/>
            <a:r>
              <a:rPr lang="ja-JP" altLang="en-US" sz="3200" kern="0" dirty="0">
                <a:latin typeface="メイリオ" panose="020B0604030504040204" pitchFamily="50" charset="-128"/>
                <a:ea typeface="メイリオ" panose="020B0604030504040204" pitchFamily="50" charset="-128"/>
              </a:rPr>
              <a:t>おりひめ　と　ひこぼしの　距離は？</a:t>
            </a:r>
          </a:p>
        </p:txBody>
      </p:sp>
      <p:pic>
        <p:nvPicPr>
          <p:cNvPr id="3" name="図 2">
            <a:extLst>
              <a:ext uri="{FF2B5EF4-FFF2-40B4-BE49-F238E27FC236}">
                <a16:creationId xmlns:a16="http://schemas.microsoft.com/office/drawing/2014/main" id="{3B8F8501-CE57-4ACB-B1B8-468EAEF2E1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2556" y="127095"/>
            <a:ext cx="1429492" cy="998738"/>
          </a:xfrm>
          <a:prstGeom prst="rect">
            <a:avLst/>
          </a:prstGeom>
        </p:spPr>
      </p:pic>
      <p:pic>
        <p:nvPicPr>
          <p:cNvPr id="9" name="図 8">
            <a:extLst>
              <a:ext uri="{FF2B5EF4-FFF2-40B4-BE49-F238E27FC236}">
                <a16:creationId xmlns:a16="http://schemas.microsoft.com/office/drawing/2014/main" id="{237C8BE5-1D22-4F1D-9188-19E278B6B46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963" t="9862" r="29680" b="15343"/>
          <a:stretch/>
        </p:blipFill>
        <p:spPr>
          <a:xfrm>
            <a:off x="46077" y="811028"/>
            <a:ext cx="2149713" cy="2794629"/>
          </a:xfrm>
          <a:prstGeom prst="rect">
            <a:avLst/>
          </a:prstGeom>
        </p:spPr>
      </p:pic>
      <p:pic>
        <p:nvPicPr>
          <p:cNvPr id="4" name="図 3">
            <a:extLst>
              <a:ext uri="{FF2B5EF4-FFF2-40B4-BE49-F238E27FC236}">
                <a16:creationId xmlns:a16="http://schemas.microsoft.com/office/drawing/2014/main" id="{F59E54F3-289B-410F-83B3-CF4DF5D9039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2405" y="792472"/>
            <a:ext cx="4081812" cy="2847775"/>
          </a:xfrm>
          <a:prstGeom prst="rect">
            <a:avLst/>
          </a:prstGeom>
        </p:spPr>
      </p:pic>
      <p:sp>
        <p:nvSpPr>
          <p:cNvPr id="11" name="Rectangle 2">
            <a:extLst>
              <a:ext uri="{FF2B5EF4-FFF2-40B4-BE49-F238E27FC236}">
                <a16:creationId xmlns:a16="http://schemas.microsoft.com/office/drawing/2014/main" id="{B7D45E7C-EB32-4150-896D-CF1BF042A4DF}"/>
              </a:ext>
            </a:extLst>
          </p:cNvPr>
          <p:cNvSpPr>
            <a:spLocks noChangeArrowheads="1"/>
          </p:cNvSpPr>
          <p:nvPr/>
        </p:nvSpPr>
        <p:spPr bwMode="gray">
          <a:xfrm>
            <a:off x="-51171" y="-85504"/>
            <a:ext cx="687319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400" b="1" dirty="0">
                <a:latin typeface="游ゴシック" panose="020B0400000000000000" pitchFamily="50" charset="-128"/>
              </a:rPr>
              <a:t> 　　</a:t>
            </a:r>
            <a:endParaRPr lang="en-US" altLang="ja-JP" sz="1400" b="1" dirty="0">
              <a:latin typeface="游ゴシック" panose="020B0400000000000000" pitchFamily="50" charset="-128"/>
            </a:endParaRPr>
          </a:p>
          <a:p>
            <a:pPr eaLnBrk="1" hangingPunct="1"/>
            <a:r>
              <a:rPr lang="ja-JP" altLang="en-US" sz="1400" b="1" dirty="0">
                <a:latin typeface="游ゴシック" panose="020B0400000000000000" pitchFamily="50" charset="-128"/>
              </a:rPr>
              <a:t>　　　　　　　　　　　　　　　　　　　　　　　　　　　　　　　　　　　　　　　　　　　　　　きょり　　　　　　　　</a:t>
            </a:r>
          </a:p>
        </p:txBody>
      </p:sp>
      <p:pic>
        <p:nvPicPr>
          <p:cNvPr id="12" name="図 11">
            <a:extLst>
              <a:ext uri="{FF2B5EF4-FFF2-40B4-BE49-F238E27FC236}">
                <a16:creationId xmlns:a16="http://schemas.microsoft.com/office/drawing/2014/main" id="{A87BB3F4-42E8-41D2-8E59-06FB9A649A4C}"/>
              </a:ext>
            </a:extLst>
          </p:cNvPr>
          <p:cNvPicPr>
            <a:picLocks noChangeAspect="1"/>
          </p:cNvPicPr>
          <p:nvPr/>
        </p:nvPicPr>
        <p:blipFill>
          <a:blip r:embed="rId6"/>
          <a:stretch>
            <a:fillRect/>
          </a:stretch>
        </p:blipFill>
        <p:spPr>
          <a:xfrm>
            <a:off x="4572000" y="1273377"/>
            <a:ext cx="397949" cy="328404"/>
          </a:xfrm>
          <a:prstGeom prst="rect">
            <a:avLst/>
          </a:prstGeom>
        </p:spPr>
      </p:pic>
      <p:pic>
        <p:nvPicPr>
          <p:cNvPr id="13" name="図 12">
            <a:extLst>
              <a:ext uri="{FF2B5EF4-FFF2-40B4-BE49-F238E27FC236}">
                <a16:creationId xmlns:a16="http://schemas.microsoft.com/office/drawing/2014/main" id="{D81312E3-6EFA-4922-98C3-10FE7CFCA793}"/>
              </a:ext>
            </a:extLst>
          </p:cNvPr>
          <p:cNvPicPr>
            <a:picLocks noChangeAspect="1"/>
          </p:cNvPicPr>
          <p:nvPr/>
        </p:nvPicPr>
        <p:blipFill>
          <a:blip r:embed="rId6"/>
          <a:stretch>
            <a:fillRect/>
          </a:stretch>
        </p:blipFill>
        <p:spPr>
          <a:xfrm>
            <a:off x="5201896" y="2430361"/>
            <a:ext cx="266286" cy="219750"/>
          </a:xfrm>
          <a:prstGeom prst="rect">
            <a:avLst/>
          </a:prstGeom>
        </p:spPr>
      </p:pic>
      <p:grpSp>
        <p:nvGrpSpPr>
          <p:cNvPr id="34" name="グループ化 33">
            <a:extLst>
              <a:ext uri="{FF2B5EF4-FFF2-40B4-BE49-F238E27FC236}">
                <a16:creationId xmlns:a16="http://schemas.microsoft.com/office/drawing/2014/main" id="{CF7C6E69-5818-48CC-94E5-C13DD3B6EF66}"/>
              </a:ext>
            </a:extLst>
          </p:cNvPr>
          <p:cNvGrpSpPr/>
          <p:nvPr/>
        </p:nvGrpSpPr>
        <p:grpSpPr>
          <a:xfrm>
            <a:off x="56832" y="1601782"/>
            <a:ext cx="4714142" cy="2537993"/>
            <a:chOff x="56832" y="1601782"/>
            <a:chExt cx="4714142" cy="2537993"/>
          </a:xfrm>
        </p:grpSpPr>
        <p:sp>
          <p:nvSpPr>
            <p:cNvPr id="15" name="テキスト ボックス 14">
              <a:extLst>
                <a:ext uri="{FF2B5EF4-FFF2-40B4-BE49-F238E27FC236}">
                  <a16:creationId xmlns:a16="http://schemas.microsoft.com/office/drawing/2014/main" id="{B7D92978-60B5-42E4-A662-E5912077DF3A}"/>
                </a:ext>
              </a:extLst>
            </p:cNvPr>
            <p:cNvSpPr txBox="1"/>
            <p:nvPr/>
          </p:nvSpPr>
          <p:spPr>
            <a:xfrm>
              <a:off x="56832" y="3739665"/>
              <a:ext cx="4335166" cy="400110"/>
            </a:xfrm>
            <a:prstGeom prst="rect">
              <a:avLst/>
            </a:prstGeom>
            <a:noFill/>
            <a:ln>
              <a:solidFill>
                <a:schemeClr val="tx2"/>
              </a:solidFill>
            </a:ln>
          </p:spPr>
          <p:txBody>
            <a:bodyPr wrap="square" rtlCol="0">
              <a:spAutoFit/>
            </a:bodyPr>
            <a:lstStyle/>
            <a:p>
              <a:r>
                <a:rPr lang="ja-JP" altLang="en-US" sz="2000" dirty="0">
                  <a:latin typeface="メイリオ" panose="020B0604030504040204" pitchFamily="50" charset="-128"/>
                  <a:ea typeface="メイリオ" panose="020B0604030504040204" pitchFamily="50" charset="-128"/>
                </a:rPr>
                <a:t>アルタイル　ひこ星：１７光年　</a:t>
              </a:r>
              <a:endParaRPr lang="en-US" altLang="ja-JP" sz="2000" dirty="0">
                <a:latin typeface="メイリオ" panose="020B0604030504040204" pitchFamily="50" charset="-128"/>
                <a:ea typeface="メイリオ" panose="020B0604030504040204" pitchFamily="50" charset="-128"/>
              </a:endParaRPr>
            </a:p>
          </p:txBody>
        </p:sp>
        <p:cxnSp>
          <p:nvCxnSpPr>
            <p:cNvPr id="18" name="直線矢印コネクタ 17">
              <a:extLst>
                <a:ext uri="{FF2B5EF4-FFF2-40B4-BE49-F238E27FC236}">
                  <a16:creationId xmlns:a16="http://schemas.microsoft.com/office/drawing/2014/main" id="{DCA2428A-56CB-4020-BC3D-DB9E032F64EB}"/>
                </a:ext>
              </a:extLst>
            </p:cNvPr>
            <p:cNvCxnSpPr>
              <a:cxnSpLocks/>
            </p:cNvCxnSpPr>
            <p:nvPr/>
          </p:nvCxnSpPr>
          <p:spPr>
            <a:xfrm flipV="1">
              <a:off x="3231315" y="1601782"/>
              <a:ext cx="1539659" cy="2159226"/>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5" name="グループ化 34">
            <a:extLst>
              <a:ext uri="{FF2B5EF4-FFF2-40B4-BE49-F238E27FC236}">
                <a16:creationId xmlns:a16="http://schemas.microsoft.com/office/drawing/2014/main" id="{E0DFCBD4-17E2-4E70-8C26-8DDA619591F8}"/>
              </a:ext>
            </a:extLst>
          </p:cNvPr>
          <p:cNvGrpSpPr/>
          <p:nvPr/>
        </p:nvGrpSpPr>
        <p:grpSpPr>
          <a:xfrm>
            <a:off x="57708" y="2679267"/>
            <a:ext cx="5277331" cy="1999925"/>
            <a:chOff x="57708" y="2679267"/>
            <a:chExt cx="5277331" cy="1999925"/>
          </a:xfrm>
        </p:grpSpPr>
        <p:sp>
          <p:nvSpPr>
            <p:cNvPr id="14" name="テキスト ボックス 13">
              <a:extLst>
                <a:ext uri="{FF2B5EF4-FFF2-40B4-BE49-F238E27FC236}">
                  <a16:creationId xmlns:a16="http://schemas.microsoft.com/office/drawing/2014/main" id="{36991576-DA5E-49DC-B6A1-E04C401FEEBF}"/>
                </a:ext>
              </a:extLst>
            </p:cNvPr>
            <p:cNvSpPr txBox="1"/>
            <p:nvPr/>
          </p:nvSpPr>
          <p:spPr>
            <a:xfrm>
              <a:off x="57708" y="4279082"/>
              <a:ext cx="4275603" cy="400110"/>
            </a:xfrm>
            <a:prstGeom prst="rect">
              <a:avLst/>
            </a:prstGeom>
            <a:noFill/>
            <a:ln>
              <a:solidFill>
                <a:schemeClr val="tx2"/>
              </a:solidFill>
            </a:ln>
          </p:spPr>
          <p:txBody>
            <a:bodyPr wrap="square" rtlCol="0">
              <a:spAutoFit/>
            </a:bodyPr>
            <a:lstStyle/>
            <a:p>
              <a:r>
                <a:rPr lang="ja-JP" altLang="en-US" sz="2000" dirty="0">
                  <a:latin typeface="メイリオ" panose="020B0604030504040204" pitchFamily="50" charset="-128"/>
                  <a:ea typeface="メイリオ" panose="020B0604030504040204" pitchFamily="50" charset="-128"/>
                </a:rPr>
                <a:t>ベガ　おりひめ：２５光年　</a:t>
              </a:r>
              <a:endParaRPr lang="en-US" altLang="ja-JP" sz="2000" dirty="0">
                <a:latin typeface="メイリオ" panose="020B0604030504040204" pitchFamily="50" charset="-128"/>
                <a:ea typeface="メイリオ" panose="020B0604030504040204" pitchFamily="50" charset="-128"/>
              </a:endParaRPr>
            </a:p>
          </p:txBody>
        </p:sp>
        <p:cxnSp>
          <p:nvCxnSpPr>
            <p:cNvPr id="20" name="直線矢印コネクタ 19">
              <a:extLst>
                <a:ext uri="{FF2B5EF4-FFF2-40B4-BE49-F238E27FC236}">
                  <a16:creationId xmlns:a16="http://schemas.microsoft.com/office/drawing/2014/main" id="{D7BE8AD6-1A74-476E-849C-EF1687FF2308}"/>
                </a:ext>
              </a:extLst>
            </p:cNvPr>
            <p:cNvCxnSpPr>
              <a:cxnSpLocks/>
              <a:stCxn id="14" idx="3"/>
            </p:cNvCxnSpPr>
            <p:nvPr/>
          </p:nvCxnSpPr>
          <p:spPr>
            <a:xfrm flipV="1">
              <a:off x="4333311" y="2679267"/>
              <a:ext cx="1001728" cy="1799870"/>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8" name="グループ化 37">
            <a:extLst>
              <a:ext uri="{FF2B5EF4-FFF2-40B4-BE49-F238E27FC236}">
                <a16:creationId xmlns:a16="http://schemas.microsoft.com/office/drawing/2014/main" id="{2DCC4AD6-7C2B-46B6-9F72-236B3F16F341}"/>
              </a:ext>
            </a:extLst>
          </p:cNvPr>
          <p:cNvGrpSpPr/>
          <p:nvPr/>
        </p:nvGrpSpPr>
        <p:grpSpPr>
          <a:xfrm>
            <a:off x="6391249" y="763828"/>
            <a:ext cx="2572279" cy="5367095"/>
            <a:chOff x="6391249" y="763828"/>
            <a:chExt cx="2572279" cy="5367095"/>
          </a:xfrm>
        </p:grpSpPr>
        <p:pic>
          <p:nvPicPr>
            <p:cNvPr id="8" name="図 7">
              <a:extLst>
                <a:ext uri="{FF2B5EF4-FFF2-40B4-BE49-F238E27FC236}">
                  <a16:creationId xmlns:a16="http://schemas.microsoft.com/office/drawing/2014/main" id="{FF6D4B7C-8F6C-4B3C-9331-0CDED6504C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91249" y="763828"/>
              <a:ext cx="2537832" cy="2537832"/>
            </a:xfrm>
            <a:prstGeom prst="rect">
              <a:avLst/>
            </a:prstGeom>
          </p:spPr>
        </p:pic>
        <p:pic>
          <p:nvPicPr>
            <p:cNvPr id="19" name="図 18">
              <a:extLst>
                <a:ext uri="{FF2B5EF4-FFF2-40B4-BE49-F238E27FC236}">
                  <a16:creationId xmlns:a16="http://schemas.microsoft.com/office/drawing/2014/main" id="{A53DDA73-989B-4572-A5A4-86FBCD73804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25696" y="4354719"/>
              <a:ext cx="2537832" cy="967548"/>
            </a:xfrm>
            <a:prstGeom prst="rect">
              <a:avLst/>
            </a:prstGeom>
          </p:spPr>
        </p:pic>
        <p:sp>
          <p:nvSpPr>
            <p:cNvPr id="26" name="テキスト ボックス 25">
              <a:extLst>
                <a:ext uri="{FF2B5EF4-FFF2-40B4-BE49-F238E27FC236}">
                  <a16:creationId xmlns:a16="http://schemas.microsoft.com/office/drawing/2014/main" id="{C13BC136-2BFF-4840-ADC4-F9F4FE15C295}"/>
                </a:ext>
              </a:extLst>
            </p:cNvPr>
            <p:cNvSpPr txBox="1"/>
            <p:nvPr/>
          </p:nvSpPr>
          <p:spPr>
            <a:xfrm>
              <a:off x="6432300" y="3392387"/>
              <a:ext cx="2407072" cy="923330"/>
            </a:xfrm>
            <a:prstGeom prst="rect">
              <a:avLst/>
            </a:prstGeom>
            <a:noFill/>
            <a:ln>
              <a:solidFill>
                <a:schemeClr val="tx2"/>
              </a:solidFill>
            </a:ln>
          </p:spPr>
          <p:txBody>
            <a:bodyPr wrap="square" rtlCol="0">
              <a:spAutoFit/>
            </a:bodyPr>
            <a:lstStyle/>
            <a:p>
              <a:r>
                <a:rPr lang="ja-JP" altLang="en-US" sz="2000" dirty="0">
                  <a:latin typeface="メイリオ" panose="020B0604030504040204" pitchFamily="50" charset="-128"/>
                  <a:ea typeface="メイリオ" panose="020B0604030504040204" pitchFamily="50" charset="-128"/>
                </a:rPr>
                <a:t>地球を含む天の川（上からみた図）</a:t>
              </a:r>
              <a:endParaRPr lang="en-US" altLang="ja-JP" sz="2000" dirty="0">
                <a:latin typeface="メイリオ" panose="020B0604030504040204" pitchFamily="50" charset="-128"/>
                <a:ea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rPr>
                <a:t>直径：約</a:t>
              </a:r>
              <a:r>
                <a:rPr lang="en-US" altLang="ja-JP" sz="1400" dirty="0">
                  <a:latin typeface="メイリオ" panose="020B0604030504040204" pitchFamily="50" charset="-128"/>
                  <a:ea typeface="メイリオ" panose="020B0604030504040204" pitchFamily="50" charset="-128"/>
                </a:rPr>
                <a:t>10</a:t>
              </a:r>
              <a:r>
                <a:rPr lang="ja-JP" altLang="en-US" sz="1400" dirty="0">
                  <a:latin typeface="メイリオ" panose="020B0604030504040204" pitchFamily="50" charset="-128"/>
                  <a:ea typeface="メイリオ" panose="020B0604030504040204" pitchFamily="50" charset="-128"/>
                </a:rPr>
                <a:t>万光年</a:t>
              </a:r>
              <a:endParaRPr lang="en-US" altLang="ja-JP" sz="1400" dirty="0">
                <a:latin typeface="メイリオ" panose="020B0604030504040204" pitchFamily="50" charset="-128"/>
                <a:ea typeface="メイリオ" panose="020B0604030504040204" pitchFamily="50" charset="-128"/>
              </a:endParaRPr>
            </a:p>
          </p:txBody>
        </p:sp>
        <p:sp>
          <p:nvSpPr>
            <p:cNvPr id="27" name="テキスト ボックス 26">
              <a:extLst>
                <a:ext uri="{FF2B5EF4-FFF2-40B4-BE49-F238E27FC236}">
                  <a16:creationId xmlns:a16="http://schemas.microsoft.com/office/drawing/2014/main" id="{B1765D85-C150-434D-B327-EB76112B3F71}"/>
                </a:ext>
              </a:extLst>
            </p:cNvPr>
            <p:cNvSpPr txBox="1"/>
            <p:nvPr/>
          </p:nvSpPr>
          <p:spPr>
            <a:xfrm>
              <a:off x="6432300" y="5423037"/>
              <a:ext cx="2407072" cy="707886"/>
            </a:xfrm>
            <a:prstGeom prst="rect">
              <a:avLst/>
            </a:prstGeom>
            <a:noFill/>
            <a:ln>
              <a:solidFill>
                <a:schemeClr val="tx2"/>
              </a:solidFill>
            </a:ln>
          </p:spPr>
          <p:txBody>
            <a:bodyPr wrap="square" rtlCol="0">
              <a:spAutoFit/>
            </a:bodyPr>
            <a:lstStyle/>
            <a:p>
              <a:r>
                <a:rPr lang="ja-JP" altLang="en-US" sz="2000" dirty="0">
                  <a:latin typeface="メイリオ" panose="020B0604030504040204" pitchFamily="50" charset="-128"/>
                  <a:ea typeface="メイリオ" panose="020B0604030504040204" pitchFamily="50" charset="-128"/>
                </a:rPr>
                <a:t>地球を含む天の川（横からみた図）</a:t>
              </a:r>
              <a:endParaRPr lang="en-US" altLang="ja-JP" sz="1400" dirty="0">
                <a:latin typeface="メイリオ" panose="020B0604030504040204" pitchFamily="50" charset="-128"/>
                <a:ea typeface="メイリオ" panose="020B0604030504040204" pitchFamily="50" charset="-128"/>
              </a:endParaRPr>
            </a:p>
          </p:txBody>
        </p:sp>
      </p:grpSp>
      <p:sp>
        <p:nvSpPr>
          <p:cNvPr id="22" name="フッター プレースホルダー 4">
            <a:extLst>
              <a:ext uri="{FF2B5EF4-FFF2-40B4-BE49-F238E27FC236}">
                <a16:creationId xmlns:a16="http://schemas.microsoft.com/office/drawing/2014/main" id="{50D4F94F-C578-4582-AFA9-90C9A511247E}"/>
              </a:ext>
            </a:extLst>
          </p:cNvPr>
          <p:cNvSpPr txBox="1">
            <a:spLocks/>
          </p:cNvSpPr>
          <p:nvPr/>
        </p:nvSpPr>
        <p:spPr bwMode="gray">
          <a:xfrm>
            <a:off x="7521777" y="6659216"/>
            <a:ext cx="1710019" cy="198784"/>
          </a:xfrm>
          <a:prstGeom prst="rect">
            <a:avLst/>
          </a:prstGeom>
          <a:ln>
            <a:miter lim="800000"/>
            <a:headEnd/>
            <a:tailEnd/>
          </a:ln>
        </p:spPr>
        <p:txBody>
          <a:bodyPr vert="horz" wrap="square" lIns="91440" tIns="45720" rIns="91440" bIns="45720" numCol="1" anchor="t" anchorCtr="0" compatLnSpc="1">
            <a:prstTxWarp prst="textNoShape">
              <a:avLst/>
            </a:prstTxWarp>
          </a:bodyPr>
          <a:lstStyle>
            <a:defPPr>
              <a:defRPr lang="ja-JP"/>
            </a:defPPr>
            <a:lvl1pPr algn="ctr" rtl="0" eaLnBrk="1" fontAlgn="base" hangingPunct="1">
              <a:spcBef>
                <a:spcPct val="0"/>
              </a:spcBef>
              <a:spcAft>
                <a:spcPct val="0"/>
              </a:spcAft>
              <a:defRPr kumimoji="1" sz="1050"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9pPr>
          </a:lstStyle>
          <a:p>
            <a:pPr>
              <a:defRPr/>
            </a:pPr>
            <a:r>
              <a:rPr lang="en-US" altLang="zh-TW" dirty="0">
                <a:latin typeface="游ゴシック" panose="020B0400000000000000" pitchFamily="50" charset="-128"/>
              </a:rPr>
              <a:t>2021</a:t>
            </a:r>
            <a:r>
              <a:rPr lang="zh-TW" altLang="en-US" dirty="0">
                <a:latin typeface="游ゴシック" panose="020B0400000000000000" pitchFamily="50" charset="-128"/>
              </a:rPr>
              <a:t>年</a:t>
            </a:r>
            <a:r>
              <a:rPr lang="en-US" altLang="ja-JP" dirty="0">
                <a:latin typeface="游ゴシック" panose="020B0400000000000000" pitchFamily="50" charset="-128"/>
              </a:rPr>
              <a:t>9</a:t>
            </a:r>
            <a:r>
              <a:rPr lang="zh-TW" altLang="en-US" dirty="0">
                <a:latin typeface="游ゴシック" panose="020B0400000000000000" pitchFamily="50" charset="-128"/>
              </a:rPr>
              <a:t>月</a:t>
            </a:r>
            <a:r>
              <a:rPr lang="en-US" altLang="ja-JP" dirty="0">
                <a:latin typeface="游ゴシック" panose="020B0400000000000000" pitchFamily="50" charset="-128"/>
              </a:rPr>
              <a:t>10</a:t>
            </a:r>
            <a:r>
              <a:rPr lang="zh-TW" altLang="en-US" dirty="0">
                <a:latin typeface="游ゴシック" panose="020B0400000000000000" pitchFamily="50" charset="-128"/>
              </a:rPr>
              <a:t>日</a:t>
            </a:r>
            <a:r>
              <a:rPr lang="ja-JP" altLang="en-US" dirty="0">
                <a:latin typeface="游ゴシック" panose="020B0400000000000000" pitchFamily="50" charset="-128"/>
              </a:rPr>
              <a:t>　観測会</a:t>
            </a:r>
          </a:p>
        </p:txBody>
      </p:sp>
      <p:grpSp>
        <p:nvGrpSpPr>
          <p:cNvPr id="36" name="グループ化 35">
            <a:extLst>
              <a:ext uri="{FF2B5EF4-FFF2-40B4-BE49-F238E27FC236}">
                <a16:creationId xmlns:a16="http://schemas.microsoft.com/office/drawing/2014/main" id="{23E3B140-1277-49D5-96D5-9B588D52AF27}"/>
              </a:ext>
            </a:extLst>
          </p:cNvPr>
          <p:cNvGrpSpPr/>
          <p:nvPr/>
        </p:nvGrpSpPr>
        <p:grpSpPr>
          <a:xfrm>
            <a:off x="46077" y="3164305"/>
            <a:ext cx="5452355" cy="2221104"/>
            <a:chOff x="46077" y="3164305"/>
            <a:chExt cx="5452355" cy="2221104"/>
          </a:xfrm>
        </p:grpSpPr>
        <p:sp>
          <p:nvSpPr>
            <p:cNvPr id="17" name="テキスト ボックス 16">
              <a:extLst>
                <a:ext uri="{FF2B5EF4-FFF2-40B4-BE49-F238E27FC236}">
                  <a16:creationId xmlns:a16="http://schemas.microsoft.com/office/drawing/2014/main" id="{FDD87096-10C6-4173-8347-EC40D346B06F}"/>
                </a:ext>
              </a:extLst>
            </p:cNvPr>
            <p:cNvSpPr txBox="1"/>
            <p:nvPr/>
          </p:nvSpPr>
          <p:spPr>
            <a:xfrm>
              <a:off x="46077" y="4769856"/>
              <a:ext cx="4313128" cy="615553"/>
            </a:xfrm>
            <a:prstGeom prst="rect">
              <a:avLst/>
            </a:prstGeom>
            <a:noFill/>
            <a:ln>
              <a:solidFill>
                <a:schemeClr val="tx2"/>
              </a:solidFill>
            </a:ln>
          </p:spPr>
          <p:txBody>
            <a:bodyPr wrap="square" rtlCol="0">
              <a:spAutoFit/>
            </a:bodyPr>
            <a:lstStyle/>
            <a:p>
              <a:r>
                <a:rPr lang="ja-JP" altLang="en-US" sz="2000" dirty="0">
                  <a:latin typeface="メイリオ" panose="020B0604030504040204" pitchFamily="50" charset="-128"/>
                  <a:ea typeface="メイリオ" panose="020B0604030504040204" pitchFamily="50" charset="-128"/>
                </a:rPr>
                <a:t>天の川の星：約</a:t>
              </a:r>
              <a:r>
                <a:rPr lang="en-US" altLang="ja-JP" sz="2000" dirty="0">
                  <a:latin typeface="メイリオ" panose="020B0604030504040204" pitchFamily="50" charset="-128"/>
                  <a:ea typeface="メイリオ" panose="020B0604030504040204" pitchFamily="50" charset="-128"/>
                </a:rPr>
                <a:t>1</a:t>
              </a:r>
              <a:r>
                <a:rPr lang="ja-JP" altLang="en-US" sz="2000" dirty="0">
                  <a:latin typeface="メイリオ" panose="020B0604030504040204" pitchFamily="50" charset="-128"/>
                  <a:ea typeface="メイリオ" panose="020B0604030504040204" pitchFamily="50" charset="-128"/>
                </a:rPr>
                <a:t>万～１０万光年</a:t>
              </a:r>
              <a:r>
                <a:rPr lang="ja-JP" altLang="en-US" sz="1400" dirty="0">
                  <a:latin typeface="メイリオ" panose="020B0604030504040204" pitchFamily="50" charset="-128"/>
                  <a:ea typeface="メイリオ" panose="020B0604030504040204" pitchFamily="50" charset="-128"/>
                </a:rPr>
                <a:t>（多くの星で距離もいろいろ）</a:t>
              </a:r>
              <a:endParaRPr lang="en-US" altLang="ja-JP" sz="1400" dirty="0">
                <a:latin typeface="メイリオ" panose="020B0604030504040204" pitchFamily="50" charset="-128"/>
                <a:ea typeface="メイリオ" panose="020B0604030504040204" pitchFamily="50" charset="-128"/>
              </a:endParaRPr>
            </a:p>
          </p:txBody>
        </p:sp>
        <p:cxnSp>
          <p:nvCxnSpPr>
            <p:cNvPr id="28" name="直線矢印コネクタ 27">
              <a:extLst>
                <a:ext uri="{FF2B5EF4-FFF2-40B4-BE49-F238E27FC236}">
                  <a16:creationId xmlns:a16="http://schemas.microsoft.com/office/drawing/2014/main" id="{2DBFF885-9601-4A17-9F30-D287FDD472CD}"/>
                </a:ext>
              </a:extLst>
            </p:cNvPr>
            <p:cNvCxnSpPr>
              <a:cxnSpLocks/>
            </p:cNvCxnSpPr>
            <p:nvPr/>
          </p:nvCxnSpPr>
          <p:spPr>
            <a:xfrm flipV="1">
              <a:off x="4333311" y="3164305"/>
              <a:ext cx="1165121" cy="1674188"/>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sp>
        <p:nvSpPr>
          <p:cNvPr id="31" name="テキスト ボックス 30">
            <a:extLst>
              <a:ext uri="{FF2B5EF4-FFF2-40B4-BE49-F238E27FC236}">
                <a16:creationId xmlns:a16="http://schemas.microsoft.com/office/drawing/2014/main" id="{B558E731-CE17-4A16-A935-68F353A5C417}"/>
              </a:ext>
            </a:extLst>
          </p:cNvPr>
          <p:cNvSpPr txBox="1"/>
          <p:nvPr/>
        </p:nvSpPr>
        <p:spPr>
          <a:xfrm>
            <a:off x="56832" y="6016139"/>
            <a:ext cx="6045185" cy="707886"/>
          </a:xfrm>
          <a:prstGeom prst="rect">
            <a:avLst/>
          </a:prstGeom>
          <a:noFill/>
          <a:ln>
            <a:solidFill>
              <a:schemeClr val="tx2"/>
            </a:solidFill>
          </a:ln>
        </p:spPr>
        <p:txBody>
          <a:bodyPr wrap="square" rtlCol="0">
            <a:spAutoFit/>
          </a:bodyPr>
          <a:lstStyle/>
          <a:p>
            <a:r>
              <a:rPr lang="ja-JP" altLang="en-US" sz="2000" dirty="0">
                <a:latin typeface="メイリオ" panose="020B0604030504040204" pitchFamily="50" charset="-128"/>
                <a:ea typeface="メイリオ" panose="020B0604030504040204" pitchFamily="50" charset="-128"/>
              </a:rPr>
              <a:t>天の川の多くの小さな星は、おりひめ　と　ひこ星の後ろにある。→川を渡れない</a:t>
            </a:r>
            <a:endParaRPr lang="en-US" altLang="ja-JP" sz="2000" dirty="0">
              <a:latin typeface="メイリオ" panose="020B0604030504040204" pitchFamily="50" charset="-128"/>
              <a:ea typeface="メイリオ" panose="020B0604030504040204" pitchFamily="50" charset="-128"/>
            </a:endParaRPr>
          </a:p>
        </p:txBody>
      </p:sp>
      <p:grpSp>
        <p:nvGrpSpPr>
          <p:cNvPr id="37" name="グループ化 36">
            <a:extLst>
              <a:ext uri="{FF2B5EF4-FFF2-40B4-BE49-F238E27FC236}">
                <a16:creationId xmlns:a16="http://schemas.microsoft.com/office/drawing/2014/main" id="{FC2901A0-5239-4E25-AA7B-FF00D1C848B9}"/>
              </a:ext>
            </a:extLst>
          </p:cNvPr>
          <p:cNvGrpSpPr/>
          <p:nvPr/>
        </p:nvGrpSpPr>
        <p:grpSpPr>
          <a:xfrm>
            <a:off x="35057" y="4154441"/>
            <a:ext cx="5299981" cy="1770755"/>
            <a:chOff x="35057" y="4154441"/>
            <a:chExt cx="5299981" cy="1770755"/>
          </a:xfrm>
        </p:grpSpPr>
        <p:sp>
          <p:nvSpPr>
            <p:cNvPr id="16" name="テキスト ボックス 15">
              <a:extLst>
                <a:ext uri="{FF2B5EF4-FFF2-40B4-BE49-F238E27FC236}">
                  <a16:creationId xmlns:a16="http://schemas.microsoft.com/office/drawing/2014/main" id="{7C8CA300-DF68-491B-B1BE-0CD98CF56C23}"/>
                </a:ext>
              </a:extLst>
            </p:cNvPr>
            <p:cNvSpPr txBox="1"/>
            <p:nvPr/>
          </p:nvSpPr>
          <p:spPr>
            <a:xfrm>
              <a:off x="35057" y="5525086"/>
              <a:ext cx="5299981" cy="400110"/>
            </a:xfrm>
            <a:prstGeom prst="rect">
              <a:avLst/>
            </a:prstGeom>
            <a:noFill/>
            <a:ln>
              <a:solidFill>
                <a:schemeClr val="tx2"/>
              </a:solidFill>
            </a:ln>
          </p:spPr>
          <p:txBody>
            <a:bodyPr wrap="square" rtlCol="0">
              <a:spAutoFit/>
            </a:bodyPr>
            <a:lstStyle/>
            <a:p>
              <a:r>
                <a:rPr lang="ja-JP" altLang="en-US" sz="2000" dirty="0">
                  <a:latin typeface="メイリオ" panose="020B0604030504040204" pitchFamily="50" charset="-128"/>
                  <a:ea typeface="メイリオ" panose="020B0604030504040204" pitchFamily="50" charset="-128"/>
                </a:rPr>
                <a:t>おりひめ　と　ひこ星　の間：１５光年</a:t>
              </a:r>
              <a:endParaRPr lang="en-US" altLang="ja-JP" sz="2000" dirty="0">
                <a:latin typeface="メイリオ" panose="020B0604030504040204" pitchFamily="50" charset="-128"/>
                <a:ea typeface="メイリオ" panose="020B0604030504040204" pitchFamily="50" charset="-128"/>
              </a:endParaRPr>
            </a:p>
          </p:txBody>
        </p:sp>
        <p:sp>
          <p:nvSpPr>
            <p:cNvPr id="32" name="矢印: 折線 31">
              <a:extLst>
                <a:ext uri="{FF2B5EF4-FFF2-40B4-BE49-F238E27FC236}">
                  <a16:creationId xmlns:a16="http://schemas.microsoft.com/office/drawing/2014/main" id="{18BADBCF-7D99-4921-A56C-7A1FDAA475D4}"/>
                </a:ext>
              </a:extLst>
            </p:cNvPr>
            <p:cNvSpPr/>
            <p:nvPr/>
          </p:nvSpPr>
          <p:spPr>
            <a:xfrm rot="5400000">
              <a:off x="4399461" y="4140786"/>
              <a:ext cx="588243" cy="615553"/>
            </a:xfrm>
            <a:prstGeom prst="ben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3" name="矢印: 下 32">
              <a:extLst>
                <a:ext uri="{FF2B5EF4-FFF2-40B4-BE49-F238E27FC236}">
                  <a16:creationId xmlns:a16="http://schemas.microsoft.com/office/drawing/2014/main" id="{63B8D73E-2181-43C2-B06E-EB400D750FEE}"/>
                </a:ext>
              </a:extLst>
            </p:cNvPr>
            <p:cNvSpPr/>
            <p:nvPr/>
          </p:nvSpPr>
          <p:spPr>
            <a:xfrm>
              <a:off x="4707719" y="4861449"/>
              <a:ext cx="277831" cy="615553"/>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385664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06B731-8FDB-4220-84A0-130DBD4F20AA}"/>
              </a:ext>
            </a:extLst>
          </p:cNvPr>
          <p:cNvSpPr>
            <a:spLocks noGrp="1"/>
          </p:cNvSpPr>
          <p:nvPr>
            <p:ph type="ctrTitle"/>
          </p:nvPr>
        </p:nvSpPr>
        <p:spPr>
          <a:xfrm>
            <a:off x="611956" y="908972"/>
            <a:ext cx="7772400" cy="720725"/>
          </a:xfrm>
        </p:spPr>
        <p:txBody>
          <a:bodyPr/>
          <a:lstStyle/>
          <a:p>
            <a:r>
              <a:rPr kumimoji="1" lang="ja-JP" altLang="en-US" dirty="0"/>
              <a:t>７．星の話　その２</a:t>
            </a:r>
          </a:p>
        </p:txBody>
      </p:sp>
      <p:sp>
        <p:nvSpPr>
          <p:cNvPr id="3" name="字幕 2">
            <a:extLst>
              <a:ext uri="{FF2B5EF4-FFF2-40B4-BE49-F238E27FC236}">
                <a16:creationId xmlns:a16="http://schemas.microsoft.com/office/drawing/2014/main" id="{848A69D8-DB16-4A31-98AB-F115F5428D9E}"/>
              </a:ext>
            </a:extLst>
          </p:cNvPr>
          <p:cNvSpPr>
            <a:spLocks noGrp="1"/>
          </p:cNvSpPr>
          <p:nvPr>
            <p:ph type="subTitle" idx="1"/>
          </p:nvPr>
        </p:nvSpPr>
        <p:spPr>
          <a:xfrm>
            <a:off x="1061961" y="2078985"/>
            <a:ext cx="6400800" cy="911225"/>
          </a:xfrm>
        </p:spPr>
        <p:txBody>
          <a:bodyPr/>
          <a:lstStyle/>
          <a:p>
            <a:pPr marL="457200" indent="-457200" algn="l">
              <a:buAutoNum type="arabicParenBoth"/>
            </a:pPr>
            <a:r>
              <a:rPr kumimoji="1" lang="ja-JP" altLang="en-US" dirty="0"/>
              <a:t>球状星団、散開星団、惑星状星雲など</a:t>
            </a:r>
            <a:endParaRPr kumimoji="1" lang="en-US" altLang="ja-JP" dirty="0"/>
          </a:p>
          <a:p>
            <a:pPr marL="457200" indent="-457200" algn="l">
              <a:buAutoNum type="arabicParenBoth"/>
            </a:pPr>
            <a:r>
              <a:rPr kumimoji="1" lang="ja-JP" altLang="en-US" dirty="0"/>
              <a:t>太陽系の誕生</a:t>
            </a:r>
            <a:endParaRPr kumimoji="1" lang="en-US" altLang="ja-JP" dirty="0"/>
          </a:p>
          <a:p>
            <a:pPr marL="457200" indent="-457200" algn="l">
              <a:buAutoNum type="arabicParenBoth"/>
            </a:pPr>
            <a:r>
              <a:rPr kumimoji="1" lang="ja-JP" altLang="en-US" dirty="0"/>
              <a:t>アルマ電波望遠鏡などの話題</a:t>
            </a:r>
          </a:p>
        </p:txBody>
      </p:sp>
    </p:spTree>
    <p:extLst>
      <p:ext uri="{BB962C8B-B14F-4D97-AF65-F5344CB8AC3E}">
        <p14:creationId xmlns:p14="http://schemas.microsoft.com/office/powerpoint/2010/main" val="8214461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5CA44248-8E76-4262-8EDE-FEEAE473A7F1}"/>
              </a:ext>
            </a:extLst>
          </p:cNvPr>
          <p:cNvSpPr txBox="1">
            <a:spLocks noChangeArrowheads="1"/>
          </p:cNvSpPr>
          <p:nvPr/>
        </p:nvSpPr>
        <p:spPr bwMode="gray">
          <a:xfrm>
            <a:off x="-7077" y="151066"/>
            <a:ext cx="7772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1"/>
                </a:solidFill>
                <a:latin typeface="游ゴシック" panose="020B0400000000000000" pitchFamily="50" charset="-128"/>
                <a:ea typeface="+mj-ea"/>
                <a:cs typeface="+mj-cs"/>
              </a:defRPr>
            </a:lvl1pPr>
            <a:lvl2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2pPr>
            <a:lvl3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3pPr>
            <a:lvl4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4pPr>
            <a:lvl5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5pPr>
            <a:lvl6pPr marL="457200" algn="l" rtl="0" fontAlgn="base">
              <a:spcBef>
                <a:spcPct val="0"/>
              </a:spcBef>
              <a:spcAft>
                <a:spcPct val="0"/>
              </a:spcAft>
              <a:defRPr kumimoji="1" sz="2800">
                <a:solidFill>
                  <a:schemeClr val="tx1"/>
                </a:solidFill>
                <a:latin typeface="Arial" pitchFamily="34" charset="0"/>
                <a:ea typeface="ＭＳ Ｐゴシック" pitchFamily="50" charset="-128"/>
              </a:defRPr>
            </a:lvl6pPr>
            <a:lvl7pPr marL="914400" algn="l" rtl="0" fontAlgn="base">
              <a:spcBef>
                <a:spcPct val="0"/>
              </a:spcBef>
              <a:spcAft>
                <a:spcPct val="0"/>
              </a:spcAft>
              <a:defRPr kumimoji="1" sz="2800">
                <a:solidFill>
                  <a:schemeClr val="tx1"/>
                </a:solidFill>
                <a:latin typeface="Arial" pitchFamily="34" charset="0"/>
                <a:ea typeface="ＭＳ Ｐゴシック" pitchFamily="50" charset="-128"/>
              </a:defRPr>
            </a:lvl7pPr>
            <a:lvl8pPr marL="1371600" algn="l" rtl="0" fontAlgn="base">
              <a:spcBef>
                <a:spcPct val="0"/>
              </a:spcBef>
              <a:spcAft>
                <a:spcPct val="0"/>
              </a:spcAft>
              <a:defRPr kumimoji="1" sz="2800">
                <a:solidFill>
                  <a:schemeClr val="tx1"/>
                </a:solidFill>
                <a:latin typeface="Arial" pitchFamily="34" charset="0"/>
                <a:ea typeface="ＭＳ Ｐゴシック" pitchFamily="50" charset="-128"/>
              </a:defRPr>
            </a:lvl8pPr>
            <a:lvl9pPr marL="1828800" algn="l" rtl="0" fontAlgn="base">
              <a:spcBef>
                <a:spcPct val="0"/>
              </a:spcBef>
              <a:spcAft>
                <a:spcPct val="0"/>
              </a:spcAft>
              <a:defRPr kumimoji="1" sz="2800">
                <a:solidFill>
                  <a:schemeClr val="tx1"/>
                </a:solidFill>
                <a:latin typeface="Arial" pitchFamily="34" charset="0"/>
                <a:ea typeface="ＭＳ Ｐゴシック" pitchFamily="50" charset="-128"/>
              </a:defRPr>
            </a:lvl9pPr>
          </a:lstStyle>
          <a:p>
            <a:pPr eaLnBrk="1" hangingPunct="1"/>
            <a:r>
              <a:rPr lang="en-US" altLang="ja-JP" sz="3200" kern="0" dirty="0">
                <a:ea typeface="ＭＳ Ｐゴシック" panose="020B0600070205080204" pitchFamily="50" charset="-128"/>
              </a:rPr>
              <a:t>M13</a:t>
            </a:r>
            <a:r>
              <a:rPr lang="ja-JP" altLang="en-US" sz="3200" kern="0" dirty="0">
                <a:ea typeface="ＭＳ Ｐゴシック" panose="020B0600070205080204" pitchFamily="50" charset="-128"/>
              </a:rPr>
              <a:t>：ヘラクレス座の球状星団</a:t>
            </a:r>
          </a:p>
        </p:txBody>
      </p:sp>
      <p:pic>
        <p:nvPicPr>
          <p:cNvPr id="3" name="図 2" descr="黒板に書かれた文字&#10;&#10;自動的に生成された説明">
            <a:extLst>
              <a:ext uri="{FF2B5EF4-FFF2-40B4-BE49-F238E27FC236}">
                <a16:creationId xmlns:a16="http://schemas.microsoft.com/office/drawing/2014/main" id="{5CC1DB59-99DE-A5E5-752E-F0C5AE1A6D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501" y="801350"/>
            <a:ext cx="3533439" cy="5300159"/>
          </a:xfrm>
          <a:prstGeom prst="rect">
            <a:avLst/>
          </a:prstGeom>
        </p:spPr>
      </p:pic>
      <p:pic>
        <p:nvPicPr>
          <p:cNvPr id="5" name="図 4" descr="持つ, 男, 星, 再生 が含まれている画像&#10;&#10;自動的に生成された説明">
            <a:extLst>
              <a:ext uri="{FF2B5EF4-FFF2-40B4-BE49-F238E27FC236}">
                <a16:creationId xmlns:a16="http://schemas.microsoft.com/office/drawing/2014/main" id="{C23D1EA3-D453-2023-BF8F-2B185A8A2E8A}"/>
              </a:ext>
            </a:extLst>
          </p:cNvPr>
          <p:cNvPicPr>
            <a:picLocks noChangeAspect="1"/>
          </p:cNvPicPr>
          <p:nvPr/>
        </p:nvPicPr>
        <p:blipFill rotWithShape="1">
          <a:blip r:embed="rId4">
            <a:extLst>
              <a:ext uri="{28A0092B-C50C-407E-A947-70E740481C1C}">
                <a14:useLocalDpi xmlns:a14="http://schemas.microsoft.com/office/drawing/2010/main" val="0"/>
              </a:ext>
            </a:extLst>
          </a:blip>
          <a:srcRect l="47189" t="29316" r="13707" b="40349"/>
          <a:stretch/>
        </p:blipFill>
        <p:spPr>
          <a:xfrm>
            <a:off x="3762199" y="711650"/>
            <a:ext cx="2385510" cy="2794446"/>
          </a:xfrm>
          <a:prstGeom prst="rect">
            <a:avLst/>
          </a:prstGeom>
        </p:spPr>
      </p:pic>
      <p:pic>
        <p:nvPicPr>
          <p:cNvPr id="8" name="図 7" descr="夜空の星&#10;&#10;自動的に生成された説明">
            <a:extLst>
              <a:ext uri="{FF2B5EF4-FFF2-40B4-BE49-F238E27FC236}">
                <a16:creationId xmlns:a16="http://schemas.microsoft.com/office/drawing/2014/main" id="{50439277-3899-A890-8876-A797450AEA33}"/>
              </a:ext>
            </a:extLst>
          </p:cNvPr>
          <p:cNvPicPr>
            <a:picLocks noChangeAspect="1"/>
          </p:cNvPicPr>
          <p:nvPr/>
        </p:nvPicPr>
        <p:blipFill rotWithShape="1">
          <a:blip r:embed="rId5">
            <a:extLst>
              <a:ext uri="{28A0092B-C50C-407E-A947-70E740481C1C}">
                <a14:useLocalDpi xmlns:a14="http://schemas.microsoft.com/office/drawing/2010/main" val="0"/>
              </a:ext>
            </a:extLst>
          </a:blip>
          <a:srcRect l="27327" t="7704" r="20884" b="22006"/>
          <a:stretch/>
        </p:blipFill>
        <p:spPr>
          <a:xfrm>
            <a:off x="6311755" y="749172"/>
            <a:ext cx="2695314" cy="2436329"/>
          </a:xfrm>
          <a:prstGeom prst="rect">
            <a:avLst/>
          </a:prstGeom>
        </p:spPr>
      </p:pic>
      <p:sp>
        <p:nvSpPr>
          <p:cNvPr id="9" name="楕円 8">
            <a:extLst>
              <a:ext uri="{FF2B5EF4-FFF2-40B4-BE49-F238E27FC236}">
                <a16:creationId xmlns:a16="http://schemas.microsoft.com/office/drawing/2014/main" id="{0C452AF2-CEC7-32A9-D1AB-484502B73236}"/>
              </a:ext>
            </a:extLst>
          </p:cNvPr>
          <p:cNvSpPr/>
          <p:nvPr/>
        </p:nvSpPr>
        <p:spPr>
          <a:xfrm>
            <a:off x="4694272" y="1037031"/>
            <a:ext cx="783435" cy="720725"/>
          </a:xfrm>
          <a:prstGeom prst="ellipse">
            <a:avLst/>
          </a:prstGeom>
          <a:noFill/>
          <a:ln w="222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楕円 9">
            <a:extLst>
              <a:ext uri="{FF2B5EF4-FFF2-40B4-BE49-F238E27FC236}">
                <a16:creationId xmlns:a16="http://schemas.microsoft.com/office/drawing/2014/main" id="{C7C4BA27-F34C-8376-3790-713123251463}"/>
              </a:ext>
            </a:extLst>
          </p:cNvPr>
          <p:cNvSpPr/>
          <p:nvPr/>
        </p:nvSpPr>
        <p:spPr>
          <a:xfrm>
            <a:off x="1446125" y="2304692"/>
            <a:ext cx="1063913" cy="1124308"/>
          </a:xfrm>
          <a:prstGeom prst="ellipse">
            <a:avLst/>
          </a:prstGeom>
          <a:noFill/>
          <a:ln w="222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FC873C87-75CD-1424-0985-7B21AA05FF52}"/>
              </a:ext>
            </a:extLst>
          </p:cNvPr>
          <p:cNvSpPr txBox="1"/>
          <p:nvPr/>
        </p:nvSpPr>
        <p:spPr>
          <a:xfrm>
            <a:off x="138501" y="6219031"/>
            <a:ext cx="2993483" cy="276999"/>
          </a:xfrm>
          <a:prstGeom prst="rect">
            <a:avLst/>
          </a:prstGeom>
          <a:noFill/>
          <a:ln>
            <a:solidFill>
              <a:schemeClr val="tx2"/>
            </a:solidFill>
          </a:ln>
        </p:spPr>
        <p:txBody>
          <a:bodyPr wrap="square" rtlCol="0">
            <a:spAutoFit/>
          </a:bodyPr>
          <a:lstStyle/>
          <a:p>
            <a:r>
              <a:rPr lang="ja-JP" altLang="en-US" sz="1200" dirty="0">
                <a:latin typeface="メイリオ" panose="020B0604030504040204" pitchFamily="50" charset="-128"/>
                <a:ea typeface="メイリオ" panose="020B0604030504040204" pitchFamily="50" charset="-128"/>
              </a:rPr>
              <a:t>ファインディングチャート：視野</a:t>
            </a:r>
            <a:r>
              <a:rPr lang="en-US" altLang="ja-JP" sz="1200" dirty="0">
                <a:latin typeface="メイリオ" panose="020B0604030504040204" pitchFamily="50" charset="-128"/>
                <a:ea typeface="メイリオ" panose="020B0604030504040204" pitchFamily="50" charset="-128"/>
              </a:rPr>
              <a:t>10</a:t>
            </a:r>
            <a:r>
              <a:rPr lang="ja-JP" altLang="en-US" sz="1200" dirty="0">
                <a:latin typeface="メイリオ" panose="020B0604030504040204" pitchFamily="50" charset="-128"/>
                <a:ea typeface="メイリオ" panose="020B0604030504040204" pitchFamily="50" charset="-128"/>
              </a:rPr>
              <a:t>度</a:t>
            </a:r>
            <a:endParaRPr lang="en-US" altLang="ja-JP" sz="1200" dirty="0">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1125AE6C-70D0-D6F1-CE57-24B29FC35B98}"/>
              </a:ext>
            </a:extLst>
          </p:cNvPr>
          <p:cNvSpPr txBox="1"/>
          <p:nvPr/>
        </p:nvSpPr>
        <p:spPr>
          <a:xfrm>
            <a:off x="3762200" y="3506096"/>
            <a:ext cx="2385510" cy="584775"/>
          </a:xfrm>
          <a:prstGeom prst="rect">
            <a:avLst/>
          </a:prstGeom>
          <a:noFill/>
          <a:ln>
            <a:solidFill>
              <a:schemeClr val="tx2"/>
            </a:solidFill>
          </a:ln>
        </p:spPr>
        <p:txBody>
          <a:bodyPr wrap="square" rtlCol="0">
            <a:spAutoFit/>
          </a:bodyPr>
          <a:lstStyle/>
          <a:p>
            <a:r>
              <a:rPr lang="ja-JP" altLang="en-US" sz="1600" dirty="0">
                <a:latin typeface="メイリオ" panose="020B0604030504040204" pitchFamily="50" charset="-128"/>
                <a:ea typeface="メイリオ" panose="020B0604030504040204" pitchFamily="50" charset="-128"/>
              </a:rPr>
              <a:t>ファインディングチャート：視野</a:t>
            </a:r>
            <a:r>
              <a:rPr lang="en-US" altLang="ja-JP" sz="1600" dirty="0">
                <a:latin typeface="メイリオ" panose="020B0604030504040204" pitchFamily="50" charset="-128"/>
                <a:ea typeface="メイリオ" panose="020B0604030504040204" pitchFamily="50" charset="-128"/>
              </a:rPr>
              <a:t>5</a:t>
            </a:r>
            <a:r>
              <a:rPr lang="ja-JP" altLang="en-US" sz="1600" dirty="0">
                <a:latin typeface="メイリオ" panose="020B0604030504040204" pitchFamily="50" charset="-128"/>
                <a:ea typeface="メイリオ" panose="020B0604030504040204" pitchFamily="50" charset="-128"/>
              </a:rPr>
              <a:t>度</a:t>
            </a:r>
            <a:endParaRPr lang="en-US" altLang="ja-JP" sz="1600" dirty="0">
              <a:latin typeface="メイリオ" panose="020B0604030504040204" pitchFamily="50" charset="-128"/>
              <a:ea typeface="メイリオ" panose="020B0604030504040204" pitchFamily="50" charset="-128"/>
            </a:endParaRPr>
          </a:p>
        </p:txBody>
      </p:sp>
      <p:sp>
        <p:nvSpPr>
          <p:cNvPr id="2" name="テキスト ボックス 1">
            <a:extLst>
              <a:ext uri="{FF2B5EF4-FFF2-40B4-BE49-F238E27FC236}">
                <a16:creationId xmlns:a16="http://schemas.microsoft.com/office/drawing/2014/main" id="{B312D932-6DBF-FAB7-A5EB-12C4F11FBE9D}"/>
              </a:ext>
            </a:extLst>
          </p:cNvPr>
          <p:cNvSpPr txBox="1"/>
          <p:nvPr/>
        </p:nvSpPr>
        <p:spPr>
          <a:xfrm>
            <a:off x="6845941" y="4110317"/>
            <a:ext cx="2298056" cy="2308324"/>
          </a:xfrm>
          <a:prstGeom prst="rect">
            <a:avLst/>
          </a:prstGeom>
          <a:noFill/>
          <a:ln>
            <a:solidFill>
              <a:schemeClr val="tx2"/>
            </a:solidFill>
          </a:ln>
        </p:spPr>
        <p:txBody>
          <a:bodyPr wrap="square" rtlCol="0">
            <a:spAutoFit/>
          </a:bodyPr>
          <a:lstStyle/>
          <a:p>
            <a:r>
              <a:rPr lang="en-US" altLang="ja-JP" sz="1600" dirty="0">
                <a:latin typeface="メイリオ" panose="020B0604030504040204" pitchFamily="50" charset="-128"/>
                <a:ea typeface="メイリオ" panose="020B0604030504040204" pitchFamily="50" charset="-128"/>
              </a:rPr>
              <a:t>M13</a:t>
            </a:r>
            <a:r>
              <a:rPr lang="ja-JP" altLang="en-US" sz="1600" dirty="0">
                <a:latin typeface="メイリオ" panose="020B0604030504040204" pitchFamily="50" charset="-128"/>
                <a:ea typeface="メイリオ" panose="020B0604030504040204" pitchFamily="50" charset="-128"/>
              </a:rPr>
              <a:t>：</a:t>
            </a:r>
            <a:r>
              <a:rPr lang="en-US" altLang="ja-JP" sz="1600" dirty="0">
                <a:latin typeface="メイリオ" panose="020B0604030504040204" pitchFamily="50" charset="-128"/>
                <a:ea typeface="メイリオ" panose="020B0604030504040204" pitchFamily="50" charset="-128"/>
              </a:rPr>
              <a:t>100</a:t>
            </a:r>
            <a:r>
              <a:rPr lang="ja-JP" altLang="en-US" sz="1600" dirty="0">
                <a:latin typeface="メイリオ" panose="020B0604030504040204" pitchFamily="50" charset="-128"/>
                <a:ea typeface="メイリオ" panose="020B0604030504040204" pitchFamily="50" charset="-128"/>
              </a:rPr>
              <a:t>万個以上の星が球状に集まったもの。現在、約</a:t>
            </a:r>
            <a:r>
              <a:rPr lang="en-US" altLang="ja-JP" sz="1600" dirty="0">
                <a:latin typeface="メイリオ" panose="020B0604030504040204" pitchFamily="50" charset="-128"/>
                <a:ea typeface="メイリオ" panose="020B0604030504040204" pitchFamily="50" charset="-128"/>
              </a:rPr>
              <a:t>140</a:t>
            </a:r>
            <a:r>
              <a:rPr lang="ja-JP" altLang="en-US" sz="1600" dirty="0">
                <a:latin typeface="メイリオ" panose="020B0604030504040204" pitchFamily="50" charset="-128"/>
                <a:ea typeface="メイリオ" panose="020B0604030504040204" pitchFamily="50" charset="-128"/>
              </a:rPr>
              <a:t>個余り発見されている。地球から数万光年離れている。年齢は約</a:t>
            </a:r>
            <a:r>
              <a:rPr lang="en-US" altLang="ja-JP" sz="1600" dirty="0">
                <a:latin typeface="メイリオ" panose="020B0604030504040204" pitchFamily="50" charset="-128"/>
                <a:ea typeface="メイリオ" panose="020B0604030504040204" pitchFamily="50" charset="-128"/>
              </a:rPr>
              <a:t>100</a:t>
            </a:r>
            <a:r>
              <a:rPr lang="ja-JP" altLang="en-US" sz="1600" dirty="0">
                <a:latin typeface="メイリオ" panose="020B0604030504040204" pitchFamily="50" charset="-128"/>
                <a:ea typeface="メイリオ" panose="020B0604030504040204" pitchFamily="50" charset="-128"/>
              </a:rPr>
              <a:t>億年。銀河が集まる星より前に生まれた古い集団。</a:t>
            </a:r>
            <a:endParaRPr lang="en-US" altLang="ja-JP" sz="1600" dirty="0">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049C7363-CDE7-54FA-469C-62762B47F891}"/>
              </a:ext>
            </a:extLst>
          </p:cNvPr>
          <p:cNvPicPr>
            <a:picLocks noChangeAspect="1"/>
          </p:cNvPicPr>
          <p:nvPr/>
        </p:nvPicPr>
        <p:blipFill>
          <a:blip r:embed="rId6"/>
          <a:stretch>
            <a:fillRect/>
          </a:stretch>
        </p:blipFill>
        <p:spPr>
          <a:xfrm>
            <a:off x="3728812" y="4110317"/>
            <a:ext cx="3060259" cy="2794446"/>
          </a:xfrm>
          <a:prstGeom prst="rect">
            <a:avLst/>
          </a:prstGeom>
        </p:spPr>
      </p:pic>
    </p:spTree>
    <p:extLst>
      <p:ext uri="{BB962C8B-B14F-4D97-AF65-F5344CB8AC3E}">
        <p14:creationId xmlns:p14="http://schemas.microsoft.com/office/powerpoint/2010/main" val="4196284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5CA44248-8E76-4262-8EDE-FEEAE473A7F1}"/>
              </a:ext>
            </a:extLst>
          </p:cNvPr>
          <p:cNvSpPr txBox="1">
            <a:spLocks noChangeArrowheads="1"/>
          </p:cNvSpPr>
          <p:nvPr/>
        </p:nvSpPr>
        <p:spPr bwMode="gray">
          <a:xfrm>
            <a:off x="-7077" y="151066"/>
            <a:ext cx="7772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1"/>
                </a:solidFill>
                <a:latin typeface="游ゴシック" panose="020B0400000000000000" pitchFamily="50" charset="-128"/>
                <a:ea typeface="+mj-ea"/>
                <a:cs typeface="+mj-cs"/>
              </a:defRPr>
            </a:lvl1pPr>
            <a:lvl2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2pPr>
            <a:lvl3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3pPr>
            <a:lvl4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4pPr>
            <a:lvl5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5pPr>
            <a:lvl6pPr marL="457200" algn="l" rtl="0" fontAlgn="base">
              <a:spcBef>
                <a:spcPct val="0"/>
              </a:spcBef>
              <a:spcAft>
                <a:spcPct val="0"/>
              </a:spcAft>
              <a:defRPr kumimoji="1" sz="2800">
                <a:solidFill>
                  <a:schemeClr val="tx1"/>
                </a:solidFill>
                <a:latin typeface="Arial" pitchFamily="34" charset="0"/>
                <a:ea typeface="ＭＳ Ｐゴシック" pitchFamily="50" charset="-128"/>
              </a:defRPr>
            </a:lvl6pPr>
            <a:lvl7pPr marL="914400" algn="l" rtl="0" fontAlgn="base">
              <a:spcBef>
                <a:spcPct val="0"/>
              </a:spcBef>
              <a:spcAft>
                <a:spcPct val="0"/>
              </a:spcAft>
              <a:defRPr kumimoji="1" sz="2800">
                <a:solidFill>
                  <a:schemeClr val="tx1"/>
                </a:solidFill>
                <a:latin typeface="Arial" pitchFamily="34" charset="0"/>
                <a:ea typeface="ＭＳ Ｐゴシック" pitchFamily="50" charset="-128"/>
              </a:defRPr>
            </a:lvl7pPr>
            <a:lvl8pPr marL="1371600" algn="l" rtl="0" fontAlgn="base">
              <a:spcBef>
                <a:spcPct val="0"/>
              </a:spcBef>
              <a:spcAft>
                <a:spcPct val="0"/>
              </a:spcAft>
              <a:defRPr kumimoji="1" sz="2800">
                <a:solidFill>
                  <a:schemeClr val="tx1"/>
                </a:solidFill>
                <a:latin typeface="Arial" pitchFamily="34" charset="0"/>
                <a:ea typeface="ＭＳ Ｐゴシック" pitchFamily="50" charset="-128"/>
              </a:defRPr>
            </a:lvl8pPr>
            <a:lvl9pPr marL="1828800" algn="l" rtl="0" fontAlgn="base">
              <a:spcBef>
                <a:spcPct val="0"/>
              </a:spcBef>
              <a:spcAft>
                <a:spcPct val="0"/>
              </a:spcAft>
              <a:defRPr kumimoji="1" sz="2800">
                <a:solidFill>
                  <a:schemeClr val="tx1"/>
                </a:solidFill>
                <a:latin typeface="Arial" pitchFamily="34" charset="0"/>
                <a:ea typeface="ＭＳ Ｐゴシック" pitchFamily="50" charset="-128"/>
              </a:defRPr>
            </a:lvl9pPr>
          </a:lstStyle>
          <a:p>
            <a:pPr eaLnBrk="1" hangingPunct="1"/>
            <a:r>
              <a:rPr lang="en-US" altLang="ja-JP" sz="3200" kern="0" dirty="0">
                <a:ea typeface="ＭＳ Ｐゴシック" panose="020B0600070205080204" pitchFamily="50" charset="-128"/>
              </a:rPr>
              <a:t>M6</a:t>
            </a:r>
            <a:r>
              <a:rPr lang="ja-JP" altLang="en-US" sz="3200" kern="0" dirty="0">
                <a:ea typeface="ＭＳ Ｐゴシック" panose="020B0600070205080204" pitchFamily="50" charset="-128"/>
              </a:rPr>
              <a:t>、</a:t>
            </a:r>
            <a:r>
              <a:rPr lang="en-US" altLang="ja-JP" sz="3200" kern="0" dirty="0">
                <a:ea typeface="ＭＳ Ｐゴシック" panose="020B0600070205080204" pitchFamily="50" charset="-128"/>
              </a:rPr>
              <a:t>M7</a:t>
            </a:r>
            <a:r>
              <a:rPr lang="ja-JP" altLang="en-US" sz="3200" kern="0" dirty="0">
                <a:ea typeface="ＭＳ Ｐゴシック" panose="020B0600070205080204" pitchFamily="50" charset="-128"/>
              </a:rPr>
              <a:t>：さそり座の散開星団</a:t>
            </a:r>
          </a:p>
        </p:txBody>
      </p:sp>
      <p:pic>
        <p:nvPicPr>
          <p:cNvPr id="5" name="図 4" descr="夜空の星&#10;&#10;自動的に生成された説明">
            <a:extLst>
              <a:ext uri="{FF2B5EF4-FFF2-40B4-BE49-F238E27FC236}">
                <a16:creationId xmlns:a16="http://schemas.microsoft.com/office/drawing/2014/main" id="{E45CCA47-F6B8-649B-3219-AE164AE175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2020" y="889109"/>
            <a:ext cx="2438714" cy="1829035"/>
          </a:xfrm>
          <a:prstGeom prst="rect">
            <a:avLst/>
          </a:prstGeom>
        </p:spPr>
      </p:pic>
      <p:sp>
        <p:nvSpPr>
          <p:cNvPr id="8" name="テキスト ボックス 7">
            <a:extLst>
              <a:ext uri="{FF2B5EF4-FFF2-40B4-BE49-F238E27FC236}">
                <a16:creationId xmlns:a16="http://schemas.microsoft.com/office/drawing/2014/main" id="{1BA7CBDF-D9CB-DBF8-5825-7159704FA1E6}"/>
              </a:ext>
            </a:extLst>
          </p:cNvPr>
          <p:cNvSpPr txBox="1"/>
          <p:nvPr/>
        </p:nvSpPr>
        <p:spPr>
          <a:xfrm>
            <a:off x="1341724" y="4733042"/>
            <a:ext cx="2464315" cy="830997"/>
          </a:xfrm>
          <a:prstGeom prst="rect">
            <a:avLst/>
          </a:prstGeom>
          <a:noFill/>
          <a:ln>
            <a:solidFill>
              <a:schemeClr val="tx2"/>
            </a:solidFill>
          </a:ln>
        </p:spPr>
        <p:txBody>
          <a:bodyPr wrap="square" rtlCol="0">
            <a:spAutoFit/>
          </a:bodyPr>
          <a:lstStyle/>
          <a:p>
            <a:r>
              <a:rPr lang="ja-JP" altLang="en-US" sz="1600" dirty="0">
                <a:latin typeface="ＭＳ ゴシック" panose="020B0609070205080204" pitchFamily="49" charset="-128"/>
                <a:ea typeface="ＭＳ ゴシック" panose="020B0609070205080204" pitchFamily="49" charset="-128"/>
              </a:rPr>
              <a:t>ファインディングチャート：</a:t>
            </a:r>
            <a:r>
              <a:rPr lang="en-US" altLang="ja-JP" sz="1600" dirty="0">
                <a:latin typeface="ＭＳ ゴシック" panose="020B0609070205080204" pitchFamily="49" charset="-128"/>
                <a:ea typeface="ＭＳ ゴシック" panose="020B0609070205080204" pitchFamily="49" charset="-128"/>
              </a:rPr>
              <a:t>M6</a:t>
            </a:r>
            <a:r>
              <a:rPr lang="ja-JP" altLang="en-US" sz="1600" dirty="0">
                <a:latin typeface="ＭＳ ゴシック" panose="020B0609070205080204" pitchFamily="49" charset="-128"/>
                <a:ea typeface="ＭＳ ゴシック" panose="020B0609070205080204" pitchFamily="49" charset="-128"/>
              </a:rPr>
              <a:t>（西側）Ｍ７（東側）</a:t>
            </a:r>
            <a:endParaRPr lang="en-US" altLang="ja-JP" sz="1600" dirty="0">
              <a:latin typeface="ＭＳ ゴシック" panose="020B0609070205080204" pitchFamily="49" charset="-128"/>
              <a:ea typeface="ＭＳ ゴシック" panose="020B0609070205080204" pitchFamily="49" charset="-128"/>
            </a:endParaRPr>
          </a:p>
        </p:txBody>
      </p:sp>
      <p:sp>
        <p:nvSpPr>
          <p:cNvPr id="9" name="テキスト ボックス 8">
            <a:extLst>
              <a:ext uri="{FF2B5EF4-FFF2-40B4-BE49-F238E27FC236}">
                <a16:creationId xmlns:a16="http://schemas.microsoft.com/office/drawing/2014/main" id="{FE00865B-755B-51D5-4507-6007B93F396B}"/>
              </a:ext>
            </a:extLst>
          </p:cNvPr>
          <p:cNvSpPr txBox="1"/>
          <p:nvPr/>
        </p:nvSpPr>
        <p:spPr>
          <a:xfrm>
            <a:off x="3974173" y="4638184"/>
            <a:ext cx="5155702" cy="2123658"/>
          </a:xfrm>
          <a:prstGeom prst="rect">
            <a:avLst/>
          </a:prstGeom>
          <a:noFill/>
          <a:ln>
            <a:solidFill>
              <a:schemeClr val="tx2"/>
            </a:solidFill>
          </a:ln>
        </p:spPr>
        <p:txBody>
          <a:bodyPr wrap="square" rtlCol="0">
            <a:spAutoFit/>
          </a:bodyPr>
          <a:lstStyle/>
          <a:p>
            <a:pPr algn="ctr"/>
            <a:r>
              <a:rPr lang="ja-JP" altLang="en-US" sz="2000" dirty="0">
                <a:latin typeface="ＭＳ ゴシック" panose="020B0609070205080204" pitchFamily="49" charset="-128"/>
                <a:ea typeface="ＭＳ ゴシック" panose="020B0609070205080204" pitchFamily="49" charset="-128"/>
              </a:rPr>
              <a:t>散開星団</a:t>
            </a:r>
            <a:endParaRPr lang="en-US" altLang="ja-JP" sz="2000" dirty="0">
              <a:latin typeface="ＭＳ ゴシック" panose="020B0609070205080204" pitchFamily="49" charset="-128"/>
              <a:ea typeface="ＭＳ ゴシック" panose="020B0609070205080204" pitchFamily="49" charset="-128"/>
            </a:endParaRPr>
          </a:p>
          <a:p>
            <a:pPr marL="176213" indent="-176213"/>
            <a:r>
              <a:rPr lang="ja-JP" altLang="en-US" sz="1600" b="0" i="0" dirty="0">
                <a:effectLst/>
                <a:latin typeface="Arial" panose="020B0604020202020204" pitchFamily="34" charset="0"/>
                <a:hlinkClick r:id="rId4">
                  <a:extLst>
                    <a:ext uri="{A12FA001-AC4F-418D-AE19-62706E023703}">
                      <ahyp:hlinkClr xmlns:ahyp="http://schemas.microsoft.com/office/drawing/2018/hyperlinkcolor" val="tx"/>
                    </a:ext>
                  </a:extLst>
                </a:hlinkClick>
              </a:rPr>
              <a:t>・恒星</a:t>
            </a:r>
            <a:r>
              <a:rPr lang="ja-JP" altLang="en-US" sz="1600" b="0" i="0" dirty="0">
                <a:effectLst/>
                <a:latin typeface="Arial" panose="020B0604020202020204" pitchFamily="34" charset="0"/>
              </a:rPr>
              <a:t>は</a:t>
            </a:r>
            <a:r>
              <a:rPr lang="ja-JP" altLang="en-US" sz="1600" b="0" i="0" dirty="0">
                <a:effectLst/>
                <a:latin typeface="Arial" panose="020B0604020202020204" pitchFamily="34" charset="0"/>
                <a:hlinkClick r:id="rId5">
                  <a:extLst>
                    <a:ext uri="{A12FA001-AC4F-418D-AE19-62706E023703}">
                      <ahyp:hlinkClr xmlns:ahyp="http://schemas.microsoft.com/office/drawing/2018/hyperlinkcolor" val="tx"/>
                    </a:ext>
                  </a:extLst>
                </a:hlinkClick>
              </a:rPr>
              <a:t>ガス星雲</a:t>
            </a:r>
            <a:r>
              <a:rPr lang="ja-JP" altLang="en-US" sz="1600" b="0" i="0" dirty="0">
                <a:effectLst/>
                <a:latin typeface="Arial" panose="020B0604020202020204" pitchFamily="34" charset="0"/>
              </a:rPr>
              <a:t>の中で誕生する。同じ</a:t>
            </a:r>
            <a:r>
              <a:rPr lang="ja-JP" altLang="en-US" sz="1600" b="0" i="0" dirty="0">
                <a:effectLst/>
                <a:latin typeface="Arial" panose="020B0604020202020204" pitchFamily="34" charset="0"/>
                <a:hlinkClick r:id="rId5">
                  <a:extLst>
                    <a:ext uri="{A12FA001-AC4F-418D-AE19-62706E023703}">
                      <ahyp:hlinkClr xmlns:ahyp="http://schemas.microsoft.com/office/drawing/2018/hyperlinkcolor" val="tx"/>
                    </a:ext>
                  </a:extLst>
                </a:hlinkClick>
              </a:rPr>
              <a:t>ガス星雲</a:t>
            </a:r>
            <a:r>
              <a:rPr lang="ja-JP" altLang="en-US" sz="1600" b="0" i="0" dirty="0">
                <a:effectLst/>
                <a:latin typeface="Arial" panose="020B0604020202020204" pitchFamily="34" charset="0"/>
              </a:rPr>
              <a:t>から同時に誕生し、ある程度まとまっている星の集団</a:t>
            </a:r>
            <a:endParaRPr lang="en-US" altLang="ja-JP" sz="1600" b="0" i="0" dirty="0">
              <a:effectLst/>
              <a:latin typeface="Arial" panose="020B0604020202020204" pitchFamily="34" charset="0"/>
            </a:endParaRPr>
          </a:p>
          <a:p>
            <a:pPr marL="176213" indent="-176213"/>
            <a:r>
              <a:rPr lang="ja-JP" altLang="en-US" sz="1600" b="0" i="0" dirty="0">
                <a:effectLst/>
                <a:latin typeface="Arial" panose="020B0604020202020204" pitchFamily="34" charset="0"/>
              </a:rPr>
              <a:t>・同一の場所で同一の時期に生まれたので、年齢も同じ。</a:t>
            </a:r>
            <a:endParaRPr lang="en-US" altLang="ja-JP" sz="1600" b="0" i="0" dirty="0">
              <a:effectLst/>
              <a:latin typeface="Arial" panose="020B0604020202020204" pitchFamily="34" charset="0"/>
            </a:endParaRPr>
          </a:p>
          <a:p>
            <a:pPr marL="176213" indent="-176213"/>
            <a:r>
              <a:rPr lang="ja-JP" altLang="en-US" sz="1600" dirty="0">
                <a:hlinkClick r:id="rId6">
                  <a:extLst>
                    <a:ext uri="{A12FA001-AC4F-418D-AE19-62706E023703}">
                      <ahyp:hlinkClr xmlns:ahyp="http://schemas.microsoft.com/office/drawing/2018/hyperlinkcolor" val="tx"/>
                    </a:ext>
                  </a:extLst>
                </a:hlinkClick>
              </a:rPr>
              <a:t>・</a:t>
            </a:r>
            <a:r>
              <a:rPr lang="ja-JP" altLang="en-US" sz="1600" b="0" i="0" dirty="0">
                <a:effectLst/>
                <a:latin typeface="Arial" panose="020B0604020202020204" pitchFamily="34" charset="0"/>
                <a:hlinkClick r:id="rId6">
                  <a:extLst>
                    <a:ext uri="{A12FA001-AC4F-418D-AE19-62706E023703}">
                      <ahyp:hlinkClr xmlns:ahyp="http://schemas.microsoft.com/office/drawing/2018/hyperlinkcolor" val="tx"/>
                    </a:ext>
                  </a:extLst>
                </a:hlinkClick>
              </a:rPr>
              <a:t>太陽</a:t>
            </a:r>
            <a:r>
              <a:rPr lang="ja-JP" altLang="en-US" sz="1600" b="0" i="0" dirty="0">
                <a:effectLst/>
                <a:latin typeface="Arial" panose="020B0604020202020204" pitchFamily="34" charset="0"/>
              </a:rPr>
              <a:t>もかつては、同時に生まれた仲間の星とともに散開星団を作っていたが、</a:t>
            </a:r>
            <a:r>
              <a:rPr lang="en-US" altLang="ja-JP" sz="1600" b="0" i="0" dirty="0">
                <a:effectLst/>
                <a:latin typeface="Arial" panose="020B0604020202020204" pitchFamily="34" charset="0"/>
              </a:rPr>
              <a:t>50</a:t>
            </a:r>
            <a:r>
              <a:rPr lang="ja-JP" altLang="en-US" sz="1600" b="0" i="0" dirty="0">
                <a:effectLst/>
                <a:latin typeface="Arial" panose="020B0604020202020204" pitchFamily="34" charset="0"/>
              </a:rPr>
              <a:t>億年も経過した今となっては分からない。</a:t>
            </a:r>
            <a:endParaRPr lang="en-US" altLang="ja-JP" sz="1600" b="0" i="0" dirty="0">
              <a:effectLst/>
              <a:latin typeface="Arial" panose="020B0604020202020204" pitchFamily="34" charset="0"/>
            </a:endParaRPr>
          </a:p>
          <a:p>
            <a:pPr marL="176213" indent="-176213"/>
            <a:r>
              <a:rPr lang="ja-JP" altLang="en-US" sz="1600" dirty="0">
                <a:hlinkClick r:id="rId7">
                  <a:extLst>
                    <a:ext uri="{A12FA001-AC4F-418D-AE19-62706E023703}">
                      <ahyp:hlinkClr xmlns:ahyp="http://schemas.microsoft.com/office/drawing/2018/hyperlinkcolor" val="tx"/>
                    </a:ext>
                  </a:extLst>
                </a:hlinkClick>
              </a:rPr>
              <a:t>・</a:t>
            </a:r>
            <a:r>
              <a:rPr lang="ja-JP" altLang="en-US" sz="1600" b="0" i="0" dirty="0">
                <a:effectLst/>
                <a:latin typeface="Arial" panose="020B0604020202020204" pitchFamily="34" charset="0"/>
                <a:hlinkClick r:id="rId7">
                  <a:extLst>
                    <a:ext uri="{A12FA001-AC4F-418D-AE19-62706E023703}">
                      <ahyp:hlinkClr xmlns:ahyp="http://schemas.microsoft.com/office/drawing/2018/hyperlinkcolor" val="tx"/>
                    </a:ext>
                  </a:extLst>
                </a:hlinkClick>
              </a:rPr>
              <a:t>銀河系</a:t>
            </a:r>
            <a:r>
              <a:rPr lang="ja-JP" altLang="en-US" sz="1600" b="0" i="0" dirty="0">
                <a:effectLst/>
                <a:latin typeface="Arial" panose="020B0604020202020204" pitchFamily="34" charset="0"/>
              </a:rPr>
              <a:t>内で</a:t>
            </a:r>
            <a:r>
              <a:rPr lang="en-US" altLang="ja-JP" sz="1600" b="0" i="0" dirty="0">
                <a:effectLst/>
                <a:latin typeface="Arial" panose="020B0604020202020204" pitchFamily="34" charset="0"/>
              </a:rPr>
              <a:t>1000</a:t>
            </a:r>
            <a:r>
              <a:rPr lang="ja-JP" altLang="en-US" sz="1600" b="0" i="0" dirty="0">
                <a:effectLst/>
                <a:latin typeface="Arial" panose="020B0604020202020204" pitchFamily="34" charset="0"/>
              </a:rPr>
              <a:t>個程度の散開星団が発見されている。</a:t>
            </a:r>
            <a:endParaRPr lang="en-US" altLang="ja-JP" sz="1200" dirty="0">
              <a:latin typeface="ＭＳ ゴシック" panose="020B0609070205080204" pitchFamily="49" charset="-128"/>
              <a:ea typeface="ＭＳ ゴシック" panose="020B0609070205080204" pitchFamily="49" charset="-128"/>
            </a:endParaRPr>
          </a:p>
        </p:txBody>
      </p:sp>
      <p:pic>
        <p:nvPicPr>
          <p:cNvPr id="10" name="図 9" descr="夜に光っている星&#10;&#10;自動的に生成された説明">
            <a:extLst>
              <a:ext uri="{FF2B5EF4-FFF2-40B4-BE49-F238E27FC236}">
                <a16:creationId xmlns:a16="http://schemas.microsoft.com/office/drawing/2014/main" id="{959807CB-E5BD-9308-6C70-5CB0965F936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46173"/>
          <a:stretch/>
        </p:blipFill>
        <p:spPr>
          <a:xfrm>
            <a:off x="81711" y="4995621"/>
            <a:ext cx="1260013" cy="1649576"/>
          </a:xfrm>
          <a:prstGeom prst="rect">
            <a:avLst/>
          </a:prstGeom>
        </p:spPr>
      </p:pic>
      <p:sp>
        <p:nvSpPr>
          <p:cNvPr id="11" name="テキスト ボックス 10">
            <a:extLst>
              <a:ext uri="{FF2B5EF4-FFF2-40B4-BE49-F238E27FC236}">
                <a16:creationId xmlns:a16="http://schemas.microsoft.com/office/drawing/2014/main" id="{DAA0347D-D3FA-1113-D94A-E8BA3F17256E}"/>
              </a:ext>
            </a:extLst>
          </p:cNvPr>
          <p:cNvSpPr txBox="1"/>
          <p:nvPr/>
        </p:nvSpPr>
        <p:spPr>
          <a:xfrm>
            <a:off x="1637815" y="5826579"/>
            <a:ext cx="1440016" cy="830997"/>
          </a:xfrm>
          <a:prstGeom prst="rect">
            <a:avLst/>
          </a:prstGeom>
          <a:noFill/>
          <a:ln>
            <a:solidFill>
              <a:schemeClr val="tx2"/>
            </a:solidFill>
          </a:ln>
        </p:spPr>
        <p:txBody>
          <a:bodyPr wrap="square" rtlCol="0">
            <a:spAutoFit/>
          </a:bodyPr>
          <a:lstStyle/>
          <a:p>
            <a:r>
              <a:rPr lang="ja-JP" altLang="en-US" sz="1600" dirty="0">
                <a:latin typeface="ＭＳ ゴシック" panose="020B0609070205080204" pitchFamily="49" charset="-128"/>
                <a:ea typeface="ＭＳ ゴシック" panose="020B0609070205080204" pitchFamily="49" charset="-128"/>
              </a:rPr>
              <a:t>おうし座　</a:t>
            </a:r>
            <a:r>
              <a:rPr lang="en-US" altLang="ja-JP" sz="1600" dirty="0">
                <a:latin typeface="ＭＳ ゴシック" panose="020B0609070205080204" pitchFamily="49" charset="-128"/>
                <a:ea typeface="ＭＳ ゴシック" panose="020B0609070205080204" pitchFamily="49" charset="-128"/>
              </a:rPr>
              <a:t>M45</a:t>
            </a:r>
            <a:r>
              <a:rPr lang="ja-JP" altLang="en-US" sz="1600" dirty="0">
                <a:latin typeface="ＭＳ ゴシック" panose="020B0609070205080204" pitchFamily="49" charset="-128"/>
                <a:ea typeface="ＭＳ ゴシック" panose="020B0609070205080204" pitchFamily="49" charset="-128"/>
              </a:rPr>
              <a:t>　すばる</a:t>
            </a:r>
            <a:endParaRPr lang="en-US" altLang="ja-JP" sz="1600" dirty="0">
              <a:latin typeface="ＭＳ ゴシック" panose="020B0609070205080204" pitchFamily="49" charset="-128"/>
              <a:ea typeface="ＭＳ ゴシック" panose="020B0609070205080204" pitchFamily="49" charset="-128"/>
            </a:endParaRPr>
          </a:p>
          <a:p>
            <a:r>
              <a:rPr lang="ja-JP" altLang="en-US" sz="1600" dirty="0">
                <a:latin typeface="ＭＳ ゴシック" panose="020B0609070205080204" pitchFamily="49" charset="-128"/>
                <a:ea typeface="ＭＳ ゴシック" panose="020B0609070205080204" pitchFamily="49" charset="-128"/>
              </a:rPr>
              <a:t>散開星団</a:t>
            </a:r>
            <a:endParaRPr lang="en-US" altLang="ja-JP" sz="1600" dirty="0">
              <a:latin typeface="ＭＳ ゴシック" panose="020B0609070205080204" pitchFamily="49" charset="-128"/>
              <a:ea typeface="ＭＳ ゴシック" panose="020B0609070205080204" pitchFamily="49" charset="-128"/>
            </a:endParaRPr>
          </a:p>
        </p:txBody>
      </p:sp>
      <p:pic>
        <p:nvPicPr>
          <p:cNvPr id="3" name="図 2" descr="夜空に光っている星と文字の加工写真&#10;&#10;自動的に生成された説明">
            <a:extLst>
              <a:ext uri="{FF2B5EF4-FFF2-40B4-BE49-F238E27FC236}">
                <a16:creationId xmlns:a16="http://schemas.microsoft.com/office/drawing/2014/main" id="{81AE88A5-5063-17FF-C3DA-E08115C7B1D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822743"/>
            <a:ext cx="6282019" cy="3647759"/>
          </a:xfrm>
          <a:prstGeom prst="rect">
            <a:avLst/>
          </a:prstGeom>
        </p:spPr>
      </p:pic>
      <p:cxnSp>
        <p:nvCxnSpPr>
          <p:cNvPr id="7" name="直線矢印コネクタ 6">
            <a:extLst>
              <a:ext uri="{FF2B5EF4-FFF2-40B4-BE49-F238E27FC236}">
                <a16:creationId xmlns:a16="http://schemas.microsoft.com/office/drawing/2014/main" id="{D5C45BFE-8487-19A1-2E96-C8FBC96EA9A7}"/>
              </a:ext>
            </a:extLst>
          </p:cNvPr>
          <p:cNvCxnSpPr>
            <a:cxnSpLocks/>
          </p:cNvCxnSpPr>
          <p:nvPr/>
        </p:nvCxnSpPr>
        <p:spPr>
          <a:xfrm flipV="1">
            <a:off x="1775262" y="3609002"/>
            <a:ext cx="816716" cy="1355651"/>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32546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06B731-8FDB-4220-84A0-130DBD4F20AA}"/>
              </a:ext>
            </a:extLst>
          </p:cNvPr>
          <p:cNvSpPr>
            <a:spLocks noGrp="1"/>
          </p:cNvSpPr>
          <p:nvPr>
            <p:ph type="ctrTitle"/>
          </p:nvPr>
        </p:nvSpPr>
        <p:spPr>
          <a:xfrm>
            <a:off x="-198053" y="638969"/>
            <a:ext cx="7772400" cy="720725"/>
          </a:xfrm>
        </p:spPr>
        <p:txBody>
          <a:bodyPr/>
          <a:lstStyle/>
          <a:p>
            <a:r>
              <a:rPr kumimoji="1" lang="ja-JP" altLang="en-US" dirty="0"/>
              <a:t>　</a:t>
            </a:r>
            <a:r>
              <a:rPr kumimoji="1" lang="en-US" altLang="ja-JP" dirty="0"/>
              <a:t>M22</a:t>
            </a:r>
            <a:r>
              <a:rPr kumimoji="1" lang="ja-JP" altLang="en-US" dirty="0"/>
              <a:t>　球状星団　いて座</a:t>
            </a:r>
          </a:p>
        </p:txBody>
      </p:sp>
      <p:pic>
        <p:nvPicPr>
          <p:cNvPr id="5" name="図 4" descr="パソコンの画面&#10;&#10;低い精度で自動的に生成された説明">
            <a:extLst>
              <a:ext uri="{FF2B5EF4-FFF2-40B4-BE49-F238E27FC236}">
                <a16:creationId xmlns:a16="http://schemas.microsoft.com/office/drawing/2014/main" id="{96767AD7-9902-6978-EC20-14597E01CE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655" y="1359694"/>
            <a:ext cx="5200650" cy="4676775"/>
          </a:xfrm>
          <a:prstGeom prst="rect">
            <a:avLst/>
          </a:prstGeom>
        </p:spPr>
      </p:pic>
      <p:pic>
        <p:nvPicPr>
          <p:cNvPr id="7" name="図 6" descr="夜空の星と文字の加工写真&#10;&#10;自動的に生成された説明">
            <a:extLst>
              <a:ext uri="{FF2B5EF4-FFF2-40B4-BE49-F238E27FC236}">
                <a16:creationId xmlns:a16="http://schemas.microsoft.com/office/drawing/2014/main" id="{0B5ABA55-C0A5-CFF1-3B89-9EABDB61F4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0265" y="3784086"/>
            <a:ext cx="2549986" cy="2215300"/>
          </a:xfrm>
          <a:prstGeom prst="rect">
            <a:avLst/>
          </a:prstGeom>
        </p:spPr>
      </p:pic>
      <p:sp>
        <p:nvSpPr>
          <p:cNvPr id="8" name="楕円 7">
            <a:extLst>
              <a:ext uri="{FF2B5EF4-FFF2-40B4-BE49-F238E27FC236}">
                <a16:creationId xmlns:a16="http://schemas.microsoft.com/office/drawing/2014/main" id="{275420A6-AB2B-1136-07D5-219789E9A1C4}"/>
              </a:ext>
            </a:extLst>
          </p:cNvPr>
          <p:cNvSpPr/>
          <p:nvPr/>
        </p:nvSpPr>
        <p:spPr>
          <a:xfrm>
            <a:off x="2771980" y="2265670"/>
            <a:ext cx="1440016" cy="1432411"/>
          </a:xfrm>
          <a:prstGeom prst="ellipse">
            <a:avLst/>
          </a:prstGeom>
          <a:noFill/>
          <a:ln w="2222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DB56999B-602B-AAEA-555B-9B51381BBEAE}"/>
              </a:ext>
            </a:extLst>
          </p:cNvPr>
          <p:cNvSpPr txBox="1"/>
          <p:nvPr/>
        </p:nvSpPr>
        <p:spPr>
          <a:xfrm>
            <a:off x="5610265" y="2427335"/>
            <a:ext cx="2993483" cy="276999"/>
          </a:xfrm>
          <a:prstGeom prst="rect">
            <a:avLst/>
          </a:prstGeom>
          <a:noFill/>
          <a:ln>
            <a:solidFill>
              <a:schemeClr val="tx2"/>
            </a:solidFill>
          </a:ln>
        </p:spPr>
        <p:txBody>
          <a:bodyPr wrap="square" rtlCol="0">
            <a:spAutoFit/>
          </a:bodyPr>
          <a:lstStyle/>
          <a:p>
            <a:r>
              <a:rPr lang="ja-JP" altLang="en-US" sz="1200" dirty="0">
                <a:latin typeface="メイリオ" panose="020B0604030504040204" pitchFamily="50" charset="-128"/>
                <a:ea typeface="メイリオ" panose="020B0604030504040204" pitchFamily="50" charset="-128"/>
              </a:rPr>
              <a:t>ファインディングチャート：視野</a:t>
            </a:r>
            <a:r>
              <a:rPr lang="en-US" altLang="ja-JP" sz="1200" dirty="0">
                <a:latin typeface="メイリオ" panose="020B0604030504040204" pitchFamily="50" charset="-128"/>
                <a:ea typeface="メイリオ" panose="020B0604030504040204" pitchFamily="50" charset="-128"/>
              </a:rPr>
              <a:t>10</a:t>
            </a:r>
            <a:r>
              <a:rPr lang="ja-JP" altLang="en-US" sz="1200" dirty="0">
                <a:latin typeface="メイリオ" panose="020B0604030504040204" pitchFamily="50" charset="-128"/>
                <a:ea typeface="メイリオ" panose="020B0604030504040204" pitchFamily="50" charset="-128"/>
              </a:rPr>
              <a:t>度</a:t>
            </a:r>
            <a:endParaRPr lang="en-US" altLang="ja-JP" sz="12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9268595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5CA44248-8E76-4262-8EDE-FEEAE473A7F1}"/>
              </a:ext>
            </a:extLst>
          </p:cNvPr>
          <p:cNvSpPr txBox="1">
            <a:spLocks noChangeArrowheads="1"/>
          </p:cNvSpPr>
          <p:nvPr/>
        </p:nvSpPr>
        <p:spPr bwMode="gray">
          <a:xfrm>
            <a:off x="-7078" y="151066"/>
            <a:ext cx="8539121"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1"/>
                </a:solidFill>
                <a:latin typeface="游ゴシック" panose="020B0400000000000000" pitchFamily="50" charset="-128"/>
                <a:ea typeface="+mj-ea"/>
                <a:cs typeface="+mj-cs"/>
              </a:defRPr>
            </a:lvl1pPr>
            <a:lvl2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2pPr>
            <a:lvl3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3pPr>
            <a:lvl4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4pPr>
            <a:lvl5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5pPr>
            <a:lvl6pPr marL="457200" algn="l" rtl="0" fontAlgn="base">
              <a:spcBef>
                <a:spcPct val="0"/>
              </a:spcBef>
              <a:spcAft>
                <a:spcPct val="0"/>
              </a:spcAft>
              <a:defRPr kumimoji="1" sz="2800">
                <a:solidFill>
                  <a:schemeClr val="tx1"/>
                </a:solidFill>
                <a:latin typeface="Arial" pitchFamily="34" charset="0"/>
                <a:ea typeface="ＭＳ Ｐゴシック" pitchFamily="50" charset="-128"/>
              </a:defRPr>
            </a:lvl6pPr>
            <a:lvl7pPr marL="914400" algn="l" rtl="0" fontAlgn="base">
              <a:spcBef>
                <a:spcPct val="0"/>
              </a:spcBef>
              <a:spcAft>
                <a:spcPct val="0"/>
              </a:spcAft>
              <a:defRPr kumimoji="1" sz="2800">
                <a:solidFill>
                  <a:schemeClr val="tx1"/>
                </a:solidFill>
                <a:latin typeface="Arial" pitchFamily="34" charset="0"/>
                <a:ea typeface="ＭＳ Ｐゴシック" pitchFamily="50" charset="-128"/>
              </a:defRPr>
            </a:lvl7pPr>
            <a:lvl8pPr marL="1371600" algn="l" rtl="0" fontAlgn="base">
              <a:spcBef>
                <a:spcPct val="0"/>
              </a:spcBef>
              <a:spcAft>
                <a:spcPct val="0"/>
              </a:spcAft>
              <a:defRPr kumimoji="1" sz="2800">
                <a:solidFill>
                  <a:schemeClr val="tx1"/>
                </a:solidFill>
                <a:latin typeface="Arial" pitchFamily="34" charset="0"/>
                <a:ea typeface="ＭＳ Ｐゴシック" pitchFamily="50" charset="-128"/>
              </a:defRPr>
            </a:lvl8pPr>
            <a:lvl9pPr marL="1828800" algn="l" rtl="0" fontAlgn="base">
              <a:spcBef>
                <a:spcPct val="0"/>
              </a:spcBef>
              <a:spcAft>
                <a:spcPct val="0"/>
              </a:spcAft>
              <a:defRPr kumimoji="1" sz="2800">
                <a:solidFill>
                  <a:schemeClr val="tx1"/>
                </a:solidFill>
                <a:latin typeface="Arial" pitchFamily="34" charset="0"/>
                <a:ea typeface="ＭＳ Ｐゴシック" pitchFamily="50" charset="-128"/>
              </a:defRPr>
            </a:lvl9pPr>
          </a:lstStyle>
          <a:p>
            <a:pPr eaLnBrk="1" hangingPunct="1"/>
            <a:r>
              <a:rPr lang="en-US" altLang="ja-JP" sz="3200" kern="0" dirty="0">
                <a:ea typeface="ＭＳ Ｐゴシック" panose="020B0600070205080204" pitchFamily="50" charset="-128"/>
              </a:rPr>
              <a:t>M27</a:t>
            </a:r>
            <a:r>
              <a:rPr lang="ja-JP" altLang="en-US" sz="3200" kern="0" dirty="0">
                <a:ea typeface="ＭＳ Ｐゴシック" panose="020B0600070205080204" pitchFamily="50" charset="-128"/>
              </a:rPr>
              <a:t>：こぎつね座の惑星状星雲（亜鈴状星雲）</a:t>
            </a:r>
          </a:p>
        </p:txBody>
      </p:sp>
      <p:pic>
        <p:nvPicPr>
          <p:cNvPr id="5" name="図 4" descr="ダイアグラム が含まれている画像&#10;&#10;自動的に生成された説明">
            <a:extLst>
              <a:ext uri="{FF2B5EF4-FFF2-40B4-BE49-F238E27FC236}">
                <a16:creationId xmlns:a16="http://schemas.microsoft.com/office/drawing/2014/main" id="{9558A97D-DB1C-8949-4207-35BE444C5A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4150" y="728970"/>
            <a:ext cx="1956564" cy="3759672"/>
          </a:xfrm>
          <a:prstGeom prst="rect">
            <a:avLst/>
          </a:prstGeom>
        </p:spPr>
      </p:pic>
      <p:pic>
        <p:nvPicPr>
          <p:cNvPr id="8" name="図 7" descr="ダイアグラム が含まれている画像&#10;&#10;自動的に生成された説明">
            <a:extLst>
              <a:ext uri="{FF2B5EF4-FFF2-40B4-BE49-F238E27FC236}">
                <a16:creationId xmlns:a16="http://schemas.microsoft.com/office/drawing/2014/main" id="{2B60A409-E724-B88D-F1BF-0ACBC44407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529" y="4134513"/>
            <a:ext cx="3731045" cy="2436154"/>
          </a:xfrm>
          <a:prstGeom prst="rect">
            <a:avLst/>
          </a:prstGeom>
        </p:spPr>
      </p:pic>
      <p:pic>
        <p:nvPicPr>
          <p:cNvPr id="10" name="図 9" descr="夜に光っている星&#10;&#10;自動的に生成された説明">
            <a:extLst>
              <a:ext uri="{FF2B5EF4-FFF2-40B4-BE49-F238E27FC236}">
                <a16:creationId xmlns:a16="http://schemas.microsoft.com/office/drawing/2014/main" id="{86F8A5B1-8A7E-52A6-9DC3-252B6C7611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3205" y="739083"/>
            <a:ext cx="2786591" cy="2786591"/>
          </a:xfrm>
          <a:prstGeom prst="rect">
            <a:avLst/>
          </a:prstGeom>
        </p:spPr>
      </p:pic>
      <p:sp>
        <p:nvSpPr>
          <p:cNvPr id="11" name="テキスト ボックス 10">
            <a:extLst>
              <a:ext uri="{FF2B5EF4-FFF2-40B4-BE49-F238E27FC236}">
                <a16:creationId xmlns:a16="http://schemas.microsoft.com/office/drawing/2014/main" id="{0BD4D87B-0EB9-03A4-7D06-4138FFEE4140}"/>
              </a:ext>
            </a:extLst>
          </p:cNvPr>
          <p:cNvSpPr txBox="1"/>
          <p:nvPr/>
        </p:nvSpPr>
        <p:spPr>
          <a:xfrm>
            <a:off x="4014150" y="4565586"/>
            <a:ext cx="1956564" cy="584775"/>
          </a:xfrm>
          <a:prstGeom prst="rect">
            <a:avLst/>
          </a:prstGeom>
          <a:noFill/>
          <a:ln>
            <a:solidFill>
              <a:schemeClr val="tx2"/>
            </a:solidFill>
          </a:ln>
        </p:spPr>
        <p:txBody>
          <a:bodyPr wrap="square" rtlCol="0">
            <a:spAutoFit/>
          </a:bodyPr>
          <a:lstStyle/>
          <a:p>
            <a:r>
              <a:rPr lang="ja-JP" altLang="en-US" sz="1600" dirty="0">
                <a:latin typeface="メイリオ" panose="020B0604030504040204" pitchFamily="50" charset="-128"/>
                <a:ea typeface="メイリオ" panose="020B0604030504040204" pitchFamily="50" charset="-128"/>
              </a:rPr>
              <a:t>ファインディングチャート：視野</a:t>
            </a:r>
            <a:r>
              <a:rPr lang="en-US" altLang="ja-JP" sz="1600" dirty="0">
                <a:latin typeface="メイリオ" panose="020B0604030504040204" pitchFamily="50" charset="-128"/>
                <a:ea typeface="メイリオ" panose="020B0604030504040204" pitchFamily="50" charset="-128"/>
              </a:rPr>
              <a:t>5</a:t>
            </a:r>
            <a:r>
              <a:rPr lang="ja-JP" altLang="en-US" sz="1600" dirty="0">
                <a:latin typeface="メイリオ" panose="020B0604030504040204" pitchFamily="50" charset="-128"/>
                <a:ea typeface="メイリオ" panose="020B0604030504040204" pitchFamily="50" charset="-128"/>
              </a:rPr>
              <a:t>度</a:t>
            </a:r>
            <a:endParaRPr lang="en-US" altLang="ja-JP" sz="1600" dirty="0">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C9222123-61F1-86A5-87F6-FEEDB2FA14FA}"/>
              </a:ext>
            </a:extLst>
          </p:cNvPr>
          <p:cNvSpPr txBox="1"/>
          <p:nvPr/>
        </p:nvSpPr>
        <p:spPr>
          <a:xfrm>
            <a:off x="6174764" y="3611479"/>
            <a:ext cx="2765032" cy="2554545"/>
          </a:xfrm>
          <a:prstGeom prst="rect">
            <a:avLst/>
          </a:prstGeom>
          <a:noFill/>
          <a:ln>
            <a:solidFill>
              <a:schemeClr val="tx2"/>
            </a:solidFill>
          </a:ln>
        </p:spPr>
        <p:txBody>
          <a:bodyPr wrap="square" rtlCol="0">
            <a:spAutoFit/>
          </a:bodyPr>
          <a:lstStyle/>
          <a:p>
            <a:r>
              <a:rPr lang="en-US" altLang="ja-JP" sz="2000" dirty="0">
                <a:latin typeface="メイリオ" panose="020B0604030504040204" pitchFamily="50" charset="-128"/>
                <a:ea typeface="メイリオ" panose="020B0604030504040204" pitchFamily="50" charset="-128"/>
              </a:rPr>
              <a:t>M27</a:t>
            </a:r>
            <a:r>
              <a:rPr lang="ja-JP" altLang="en-US" sz="2000" dirty="0">
                <a:latin typeface="メイリオ" panose="020B0604030504040204" pitchFamily="50" charset="-128"/>
                <a:ea typeface="メイリオ" panose="020B0604030504040204" pitchFamily="50" charset="-128"/>
              </a:rPr>
              <a:t>（亜鈴状星雲）</a:t>
            </a:r>
            <a:endParaRPr lang="en-US" altLang="ja-JP" sz="2000" dirty="0">
              <a:latin typeface="メイリオ" panose="020B0604030504040204" pitchFamily="50" charset="-128"/>
              <a:ea typeface="メイリオ" panose="020B0604030504040204" pitchFamily="50" charset="-128"/>
            </a:endParaRPr>
          </a:p>
          <a:p>
            <a:pPr marL="176213" indent="-176213"/>
            <a:r>
              <a:rPr lang="ja-JP" altLang="en-US" sz="1600" dirty="0">
                <a:latin typeface="メイリオ" panose="020B0604030504040204" pitchFamily="50" charset="-128"/>
                <a:ea typeface="メイリオ" panose="020B0604030504040204" pitchFamily="50" charset="-128"/>
              </a:rPr>
              <a:t>・地球の大きさの中に太陽の質量が詰みこまれた高密度の天体（白色わいせい）が紫外線を放出する。その際に輝いて見える。</a:t>
            </a:r>
            <a:endParaRPr lang="en-US" altLang="ja-JP" sz="1600" dirty="0">
              <a:latin typeface="メイリオ" panose="020B0604030504040204" pitchFamily="50" charset="-128"/>
              <a:ea typeface="メイリオ" panose="020B0604030504040204" pitchFamily="50" charset="-128"/>
            </a:endParaRPr>
          </a:p>
          <a:p>
            <a:pPr marL="176213" indent="-176213"/>
            <a:r>
              <a:rPr lang="ja-JP" altLang="en-US" sz="1600" dirty="0">
                <a:latin typeface="メイリオ" panose="020B0604030504040204" pitchFamily="50" charset="-128"/>
                <a:ea typeface="メイリオ" panose="020B0604030504040204" pitchFamily="50" charset="-128"/>
              </a:rPr>
              <a:t>・昔は、望遠鏡で惑星のような円盤に見えた星雲からこの名前がついた。</a:t>
            </a:r>
            <a:endParaRPr lang="en-US" altLang="ja-JP" sz="1600" dirty="0">
              <a:latin typeface="メイリオ" panose="020B0604030504040204" pitchFamily="50" charset="-128"/>
              <a:ea typeface="メイリオ" panose="020B0604030504040204" pitchFamily="50" charset="-128"/>
            </a:endParaRPr>
          </a:p>
          <a:p>
            <a:endParaRPr lang="en-US" altLang="ja-JP" sz="1200" dirty="0">
              <a:latin typeface="ＭＳ ゴシック" panose="020B0609070205080204" pitchFamily="49" charset="-128"/>
              <a:ea typeface="ＭＳ ゴシック" panose="020B0609070205080204" pitchFamily="49" charset="-128"/>
            </a:endParaRPr>
          </a:p>
        </p:txBody>
      </p:sp>
      <p:pic>
        <p:nvPicPr>
          <p:cNvPr id="4" name="図 3">
            <a:extLst>
              <a:ext uri="{FF2B5EF4-FFF2-40B4-BE49-F238E27FC236}">
                <a16:creationId xmlns:a16="http://schemas.microsoft.com/office/drawing/2014/main" id="{82740CF9-690B-6DD2-7E22-575791EE5029}"/>
              </a:ext>
            </a:extLst>
          </p:cNvPr>
          <p:cNvPicPr>
            <a:picLocks noChangeAspect="1"/>
          </p:cNvPicPr>
          <p:nvPr/>
        </p:nvPicPr>
        <p:blipFill>
          <a:blip r:embed="rId6"/>
          <a:stretch>
            <a:fillRect/>
          </a:stretch>
        </p:blipFill>
        <p:spPr>
          <a:xfrm>
            <a:off x="130529" y="739083"/>
            <a:ext cx="2691602" cy="3229923"/>
          </a:xfrm>
          <a:prstGeom prst="rect">
            <a:avLst/>
          </a:prstGeom>
        </p:spPr>
      </p:pic>
    </p:spTree>
    <p:extLst>
      <p:ext uri="{BB962C8B-B14F-4D97-AF65-F5344CB8AC3E}">
        <p14:creationId xmlns:p14="http://schemas.microsoft.com/office/powerpoint/2010/main" val="36050323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5CA44248-8E76-4262-8EDE-FEEAE473A7F1}"/>
              </a:ext>
            </a:extLst>
          </p:cNvPr>
          <p:cNvSpPr txBox="1">
            <a:spLocks noChangeArrowheads="1"/>
          </p:cNvSpPr>
          <p:nvPr/>
        </p:nvSpPr>
        <p:spPr bwMode="gray">
          <a:xfrm>
            <a:off x="-7077" y="151066"/>
            <a:ext cx="7772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1"/>
                </a:solidFill>
                <a:latin typeface="游ゴシック" panose="020B0400000000000000" pitchFamily="50" charset="-128"/>
                <a:ea typeface="+mj-ea"/>
                <a:cs typeface="+mj-cs"/>
              </a:defRPr>
            </a:lvl1pPr>
            <a:lvl2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2pPr>
            <a:lvl3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3pPr>
            <a:lvl4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4pPr>
            <a:lvl5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5pPr>
            <a:lvl6pPr marL="457200" algn="l" rtl="0" fontAlgn="base">
              <a:spcBef>
                <a:spcPct val="0"/>
              </a:spcBef>
              <a:spcAft>
                <a:spcPct val="0"/>
              </a:spcAft>
              <a:defRPr kumimoji="1" sz="2800">
                <a:solidFill>
                  <a:schemeClr val="tx1"/>
                </a:solidFill>
                <a:latin typeface="Arial" pitchFamily="34" charset="0"/>
                <a:ea typeface="ＭＳ Ｐゴシック" pitchFamily="50" charset="-128"/>
              </a:defRPr>
            </a:lvl6pPr>
            <a:lvl7pPr marL="914400" algn="l" rtl="0" fontAlgn="base">
              <a:spcBef>
                <a:spcPct val="0"/>
              </a:spcBef>
              <a:spcAft>
                <a:spcPct val="0"/>
              </a:spcAft>
              <a:defRPr kumimoji="1" sz="2800">
                <a:solidFill>
                  <a:schemeClr val="tx1"/>
                </a:solidFill>
                <a:latin typeface="Arial" pitchFamily="34" charset="0"/>
                <a:ea typeface="ＭＳ Ｐゴシック" pitchFamily="50" charset="-128"/>
              </a:defRPr>
            </a:lvl7pPr>
            <a:lvl8pPr marL="1371600" algn="l" rtl="0" fontAlgn="base">
              <a:spcBef>
                <a:spcPct val="0"/>
              </a:spcBef>
              <a:spcAft>
                <a:spcPct val="0"/>
              </a:spcAft>
              <a:defRPr kumimoji="1" sz="2800">
                <a:solidFill>
                  <a:schemeClr val="tx1"/>
                </a:solidFill>
                <a:latin typeface="Arial" pitchFamily="34" charset="0"/>
                <a:ea typeface="ＭＳ Ｐゴシック" pitchFamily="50" charset="-128"/>
              </a:defRPr>
            </a:lvl8pPr>
            <a:lvl9pPr marL="1828800" algn="l" rtl="0" fontAlgn="base">
              <a:spcBef>
                <a:spcPct val="0"/>
              </a:spcBef>
              <a:spcAft>
                <a:spcPct val="0"/>
              </a:spcAft>
              <a:defRPr kumimoji="1" sz="2800">
                <a:solidFill>
                  <a:schemeClr val="tx1"/>
                </a:solidFill>
                <a:latin typeface="Arial" pitchFamily="34" charset="0"/>
                <a:ea typeface="ＭＳ Ｐゴシック" pitchFamily="50" charset="-128"/>
              </a:defRPr>
            </a:lvl9pPr>
          </a:lstStyle>
          <a:p>
            <a:pPr eaLnBrk="1" hangingPunct="1"/>
            <a:r>
              <a:rPr lang="ja-JP" altLang="en-US" sz="3200" kern="0" dirty="0">
                <a:ea typeface="ＭＳ Ｐゴシック" panose="020B0600070205080204" pitchFamily="50" charset="-128"/>
              </a:rPr>
              <a:t>太陽系の誕生と地球の歴史</a:t>
            </a:r>
          </a:p>
        </p:txBody>
      </p:sp>
      <p:pic>
        <p:nvPicPr>
          <p:cNvPr id="3" name="図 2" descr="黒い背景に白い文字がある&#10;&#10;低い精度で自動的に生成された説明">
            <a:extLst>
              <a:ext uri="{FF2B5EF4-FFF2-40B4-BE49-F238E27FC236}">
                <a16:creationId xmlns:a16="http://schemas.microsoft.com/office/drawing/2014/main" id="{437860D1-DCAE-C047-DB78-E50E1218F1C2}"/>
              </a:ext>
            </a:extLst>
          </p:cNvPr>
          <p:cNvPicPr>
            <a:picLocks noChangeAspect="1"/>
          </p:cNvPicPr>
          <p:nvPr/>
        </p:nvPicPr>
        <p:blipFill rotWithShape="1">
          <a:blip r:embed="rId3">
            <a:extLst>
              <a:ext uri="{28A0092B-C50C-407E-A947-70E740481C1C}">
                <a14:useLocalDpi xmlns:a14="http://schemas.microsoft.com/office/drawing/2010/main" val="0"/>
              </a:ext>
            </a:extLst>
          </a:blip>
          <a:srcRect r="67833"/>
          <a:stretch/>
        </p:blipFill>
        <p:spPr>
          <a:xfrm>
            <a:off x="43920" y="767568"/>
            <a:ext cx="2009121" cy="1860509"/>
          </a:xfrm>
          <a:prstGeom prst="rect">
            <a:avLst/>
          </a:prstGeom>
        </p:spPr>
      </p:pic>
      <p:pic>
        <p:nvPicPr>
          <p:cNvPr id="4" name="図 3">
            <a:extLst>
              <a:ext uri="{FF2B5EF4-FFF2-40B4-BE49-F238E27FC236}">
                <a16:creationId xmlns:a16="http://schemas.microsoft.com/office/drawing/2014/main" id="{D7EC4E9C-B771-BBAA-ED15-A21E87F7F7A7}"/>
              </a:ext>
            </a:extLst>
          </p:cNvPr>
          <p:cNvPicPr>
            <a:picLocks noChangeAspect="1"/>
          </p:cNvPicPr>
          <p:nvPr/>
        </p:nvPicPr>
        <p:blipFill rotWithShape="1">
          <a:blip r:embed="rId4"/>
          <a:srcRect l="31834" r="34541"/>
          <a:stretch/>
        </p:blipFill>
        <p:spPr>
          <a:xfrm>
            <a:off x="2305716" y="779118"/>
            <a:ext cx="2059906" cy="1825335"/>
          </a:xfrm>
          <a:prstGeom prst="rect">
            <a:avLst/>
          </a:prstGeom>
        </p:spPr>
      </p:pic>
      <p:pic>
        <p:nvPicPr>
          <p:cNvPr id="5" name="図 4" descr="黒い背景に白い文字がある&#10;&#10;低い精度で自動的に生成された説明">
            <a:extLst>
              <a:ext uri="{FF2B5EF4-FFF2-40B4-BE49-F238E27FC236}">
                <a16:creationId xmlns:a16="http://schemas.microsoft.com/office/drawing/2014/main" id="{6E00A923-2AA4-BC78-833F-9AC7DC3109CB}"/>
              </a:ext>
            </a:extLst>
          </p:cNvPr>
          <p:cNvPicPr>
            <a:picLocks noChangeAspect="1"/>
          </p:cNvPicPr>
          <p:nvPr/>
        </p:nvPicPr>
        <p:blipFill rotWithShape="1">
          <a:blip r:embed="rId3">
            <a:extLst>
              <a:ext uri="{28A0092B-C50C-407E-A947-70E740481C1C}">
                <a14:useLocalDpi xmlns:a14="http://schemas.microsoft.com/office/drawing/2010/main" val="0"/>
              </a:ext>
            </a:extLst>
          </a:blip>
          <a:srcRect l="66344"/>
          <a:stretch/>
        </p:blipFill>
        <p:spPr>
          <a:xfrm>
            <a:off x="4647252" y="793398"/>
            <a:ext cx="2062440" cy="1825335"/>
          </a:xfrm>
          <a:prstGeom prst="rect">
            <a:avLst/>
          </a:prstGeom>
        </p:spPr>
      </p:pic>
      <p:sp>
        <p:nvSpPr>
          <p:cNvPr id="7" name="テキスト ボックス 6">
            <a:extLst>
              <a:ext uri="{FF2B5EF4-FFF2-40B4-BE49-F238E27FC236}">
                <a16:creationId xmlns:a16="http://schemas.microsoft.com/office/drawing/2014/main" id="{F6903E58-ABE6-315C-FBAA-D8AB5B283BF5}"/>
              </a:ext>
            </a:extLst>
          </p:cNvPr>
          <p:cNvSpPr txBox="1"/>
          <p:nvPr/>
        </p:nvSpPr>
        <p:spPr>
          <a:xfrm>
            <a:off x="3707" y="2782182"/>
            <a:ext cx="1984576" cy="1877437"/>
          </a:xfrm>
          <a:prstGeom prst="rect">
            <a:avLst/>
          </a:prstGeom>
          <a:noFill/>
          <a:ln>
            <a:solidFill>
              <a:schemeClr val="tx2"/>
            </a:solidFill>
          </a:ln>
        </p:spPr>
        <p:txBody>
          <a:bodyPr wrap="square" rtlCol="0">
            <a:spAutoFit/>
          </a:bodyPr>
          <a:lstStyle/>
          <a:p>
            <a:pPr algn="ctr"/>
            <a:r>
              <a:rPr lang="ja-JP" altLang="en-US" sz="2000" dirty="0">
                <a:latin typeface="メイリオ" panose="020B0604030504040204" pitchFamily="50" charset="-128"/>
                <a:ea typeface="メイリオ" panose="020B0604030504040204" pitchFamily="50" charset="-128"/>
              </a:rPr>
              <a:t>原始太陽系雲</a:t>
            </a:r>
            <a:endParaRPr lang="en-US" altLang="ja-JP" sz="20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宇宙空間にはガスや塵が濃く集まった星間雲が引力によってちじんで回転しながら平たい円盤になる。</a:t>
            </a:r>
            <a:endParaRPr lang="en-US" altLang="ja-JP" sz="1600"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FEC00F5A-9CAD-9196-02F1-9529B22A8D31}"/>
              </a:ext>
            </a:extLst>
          </p:cNvPr>
          <p:cNvSpPr txBox="1"/>
          <p:nvPr/>
        </p:nvSpPr>
        <p:spPr>
          <a:xfrm>
            <a:off x="2305716" y="2723907"/>
            <a:ext cx="2059906" cy="2123658"/>
          </a:xfrm>
          <a:prstGeom prst="rect">
            <a:avLst/>
          </a:prstGeom>
          <a:noFill/>
          <a:ln>
            <a:solidFill>
              <a:schemeClr val="tx2"/>
            </a:solidFill>
          </a:ln>
        </p:spPr>
        <p:txBody>
          <a:bodyPr wrap="square" rtlCol="0">
            <a:spAutoFit/>
          </a:bodyPr>
          <a:lstStyle/>
          <a:p>
            <a:pPr algn="ctr"/>
            <a:r>
              <a:rPr lang="ja-JP" altLang="en-US" sz="2000" dirty="0">
                <a:latin typeface="メイリオ" panose="020B0604030504040204" pitchFamily="50" charset="-128"/>
                <a:ea typeface="メイリオ" panose="020B0604030504040204" pitchFamily="50" charset="-128"/>
              </a:rPr>
              <a:t>微惑星の誕生</a:t>
            </a:r>
            <a:endParaRPr lang="en-US" altLang="ja-JP" sz="20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中心のかたまりは原始太陽になり、残された円盤の中ではガスとチリがくっつき、直径約</a:t>
            </a:r>
            <a:r>
              <a:rPr lang="en-US" altLang="ja-JP" sz="1600" dirty="0">
                <a:latin typeface="メイリオ" panose="020B0604030504040204" pitchFamily="50" charset="-128"/>
                <a:ea typeface="メイリオ" panose="020B0604030504040204" pitchFamily="50" charset="-128"/>
              </a:rPr>
              <a:t>10㎞</a:t>
            </a:r>
            <a:r>
              <a:rPr lang="ja-JP" altLang="en-US" sz="1600" dirty="0">
                <a:latin typeface="メイリオ" panose="020B0604030504040204" pitchFamily="50" charset="-128"/>
                <a:ea typeface="メイリオ" panose="020B0604030504040204" pitchFamily="50" charset="-128"/>
              </a:rPr>
              <a:t>の小さな惑星’</a:t>
            </a:r>
            <a:r>
              <a:rPr lang="en-US" altLang="ja-JP" sz="1600" dirty="0">
                <a:latin typeface="メイリオ" panose="020B0604030504040204" pitchFamily="50" charset="-128"/>
                <a:ea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rPr>
              <a:t>微惑星）が多数生まれる</a:t>
            </a:r>
            <a:endParaRPr lang="en-US" altLang="ja-JP" sz="1600" dirty="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6C5B776C-A417-02B8-89EF-9A10EFF11594}"/>
              </a:ext>
            </a:extLst>
          </p:cNvPr>
          <p:cNvSpPr txBox="1"/>
          <p:nvPr/>
        </p:nvSpPr>
        <p:spPr>
          <a:xfrm>
            <a:off x="4647252" y="2782182"/>
            <a:ext cx="2059906" cy="1384995"/>
          </a:xfrm>
          <a:prstGeom prst="rect">
            <a:avLst/>
          </a:prstGeom>
          <a:noFill/>
          <a:ln>
            <a:solidFill>
              <a:schemeClr val="tx2"/>
            </a:solidFill>
          </a:ln>
        </p:spPr>
        <p:txBody>
          <a:bodyPr wrap="square" rtlCol="0">
            <a:spAutoFit/>
          </a:bodyPr>
          <a:lstStyle/>
          <a:p>
            <a:pPr algn="ctr"/>
            <a:r>
              <a:rPr lang="ja-JP" altLang="en-US" sz="2000" dirty="0">
                <a:latin typeface="メイリオ" panose="020B0604030504040204" pitchFamily="50" charset="-128"/>
                <a:ea typeface="メイリオ" panose="020B0604030504040204" pitchFamily="50" charset="-128"/>
              </a:rPr>
              <a:t>原始惑星の誕生</a:t>
            </a:r>
            <a:endParaRPr lang="en-US" altLang="ja-JP" sz="20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微惑星が衝突することで合体、壊れたりしながら成長し原始惑星が生まれる</a:t>
            </a:r>
            <a:endParaRPr lang="en-US" altLang="ja-JP" sz="1600" dirty="0">
              <a:latin typeface="メイリオ" panose="020B0604030504040204" pitchFamily="50" charset="-128"/>
              <a:ea typeface="メイリオ" panose="020B0604030504040204" pitchFamily="50" charset="-128"/>
            </a:endParaRPr>
          </a:p>
        </p:txBody>
      </p:sp>
      <p:pic>
        <p:nvPicPr>
          <p:cNvPr id="13" name="図 12" descr="衛星のcg&#10;&#10;中程度の精度で自動的に生成された説明">
            <a:extLst>
              <a:ext uri="{FF2B5EF4-FFF2-40B4-BE49-F238E27FC236}">
                <a16:creationId xmlns:a16="http://schemas.microsoft.com/office/drawing/2014/main" id="{4D6993FE-5C5E-8639-A21B-A47F912FCE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7087" y="767568"/>
            <a:ext cx="1804959" cy="1804959"/>
          </a:xfrm>
          <a:prstGeom prst="rect">
            <a:avLst/>
          </a:prstGeom>
        </p:spPr>
      </p:pic>
      <p:sp>
        <p:nvSpPr>
          <p:cNvPr id="14" name="テキスト ボックス 13">
            <a:extLst>
              <a:ext uri="{FF2B5EF4-FFF2-40B4-BE49-F238E27FC236}">
                <a16:creationId xmlns:a16="http://schemas.microsoft.com/office/drawing/2014/main" id="{2654D10E-7515-7FF5-7272-50D1DE55F4C9}"/>
              </a:ext>
            </a:extLst>
          </p:cNvPr>
          <p:cNvSpPr txBox="1"/>
          <p:nvPr/>
        </p:nvSpPr>
        <p:spPr>
          <a:xfrm>
            <a:off x="6838286" y="2723907"/>
            <a:ext cx="2318270" cy="2369880"/>
          </a:xfrm>
          <a:prstGeom prst="rect">
            <a:avLst/>
          </a:prstGeom>
          <a:noFill/>
          <a:ln>
            <a:solidFill>
              <a:schemeClr val="tx2"/>
            </a:solidFill>
          </a:ln>
        </p:spPr>
        <p:txBody>
          <a:bodyPr wrap="square" rtlCol="0">
            <a:spAutoFit/>
          </a:bodyPr>
          <a:lstStyle/>
          <a:p>
            <a:pPr algn="ctr"/>
            <a:r>
              <a:rPr lang="ja-JP" altLang="en-US" sz="2000" dirty="0">
                <a:latin typeface="メイリオ" panose="020B0604030504040204" pitchFamily="50" charset="-128"/>
                <a:ea typeface="メイリオ" panose="020B0604030504040204" pitchFamily="50" charset="-128"/>
              </a:rPr>
              <a:t>地球の歴史</a:t>
            </a:r>
            <a:endParaRPr lang="en-US" altLang="ja-JP" sz="2000" dirty="0">
              <a:latin typeface="メイリオ" panose="020B0604030504040204" pitchFamily="50" charset="-128"/>
              <a:ea typeface="メイリオ" panose="020B0604030504040204" pitchFamily="50" charset="-128"/>
            </a:endParaRPr>
          </a:p>
          <a:p>
            <a:pPr marL="266700" indent="-266700"/>
            <a:r>
              <a:rPr lang="ja-JP" altLang="en-US" sz="1600" dirty="0">
                <a:latin typeface="メイリオ" panose="020B0604030504040204" pitchFamily="50" charset="-128"/>
                <a:ea typeface="メイリオ" panose="020B0604030504040204" pitchFamily="50" charset="-128"/>
              </a:rPr>
              <a:t>１．窒素や酸素の大気層がある</a:t>
            </a:r>
            <a:endParaRPr lang="en-US" altLang="ja-JP" sz="1600" dirty="0">
              <a:latin typeface="メイリオ" panose="020B0604030504040204" pitchFamily="50" charset="-128"/>
              <a:ea typeface="メイリオ" panose="020B0604030504040204" pitchFamily="50" charset="-128"/>
            </a:endParaRPr>
          </a:p>
          <a:p>
            <a:pPr marL="266700" indent="-266700"/>
            <a:r>
              <a:rPr lang="ja-JP" altLang="en-US" sz="1600" dirty="0">
                <a:latin typeface="メイリオ" panose="020B0604030504040204" pitchFamily="50" charset="-128"/>
                <a:ea typeface="メイリオ" panose="020B0604030504040204" pitchFamily="50" charset="-128"/>
              </a:rPr>
              <a:t>２．地球の内部（マントル）が動き、内部の熱を保つ</a:t>
            </a:r>
            <a:endParaRPr lang="en-US" altLang="ja-JP" sz="1600" dirty="0">
              <a:latin typeface="メイリオ" panose="020B0604030504040204" pitchFamily="50" charset="-128"/>
              <a:ea typeface="メイリオ" panose="020B0604030504040204" pitchFamily="50" charset="-128"/>
            </a:endParaRPr>
          </a:p>
          <a:p>
            <a:pPr marL="266700" indent="-266700"/>
            <a:r>
              <a:rPr lang="ja-JP" altLang="en-US" sz="1600" dirty="0">
                <a:latin typeface="メイリオ" panose="020B0604030504040204" pitchFamily="50" charset="-128"/>
                <a:ea typeface="メイリオ" panose="020B0604030504040204" pitchFamily="50" charset="-128"/>
              </a:rPr>
              <a:t>３．水素と酸素が存在し液体の水が存在する</a:t>
            </a:r>
            <a:endParaRPr lang="en-US" altLang="ja-JP" sz="1600" dirty="0">
              <a:latin typeface="メイリオ" panose="020B0604030504040204" pitchFamily="50" charset="-128"/>
              <a:ea typeface="メイリオ" panose="020B0604030504040204" pitchFamily="50" charset="-128"/>
            </a:endParaRPr>
          </a:p>
        </p:txBody>
      </p:sp>
      <p:sp>
        <p:nvSpPr>
          <p:cNvPr id="2" name="Text Box 5">
            <a:extLst>
              <a:ext uri="{FF2B5EF4-FFF2-40B4-BE49-F238E27FC236}">
                <a16:creationId xmlns:a16="http://schemas.microsoft.com/office/drawing/2014/main" id="{A4BB7343-7B75-FB09-0265-37424CDE80ED}"/>
              </a:ext>
            </a:extLst>
          </p:cNvPr>
          <p:cNvSpPr txBox="1">
            <a:spLocks noChangeArrowheads="1"/>
          </p:cNvSpPr>
          <p:nvPr/>
        </p:nvSpPr>
        <p:spPr bwMode="auto">
          <a:xfrm>
            <a:off x="463995" y="5281732"/>
            <a:ext cx="5173077" cy="1077218"/>
          </a:xfrm>
          <a:prstGeom prst="rect">
            <a:avLst/>
          </a:prstGeom>
          <a:noFill/>
          <a:ln w="2857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1600" dirty="0">
                <a:latin typeface="メイリオ" panose="020B0604030504040204" pitchFamily="50" charset="-128"/>
                <a:ea typeface="メイリオ" panose="020B0604030504040204" pitchFamily="50" charset="-128"/>
              </a:rPr>
              <a:t>電波望遠鏡などが開発される前までは、太陽系を含む惑星の誕生は、様々な理論があった。アルマ電波望遠鏡などの大型の観測機が開発された。近年では、微惑星誕生説が有力になっている。</a:t>
            </a:r>
          </a:p>
        </p:txBody>
      </p:sp>
      <p:sp>
        <p:nvSpPr>
          <p:cNvPr id="10" name="矢印: 下 9">
            <a:extLst>
              <a:ext uri="{FF2B5EF4-FFF2-40B4-BE49-F238E27FC236}">
                <a16:creationId xmlns:a16="http://schemas.microsoft.com/office/drawing/2014/main" id="{7A90C13E-A765-7038-3FDA-42C4A53CE937}"/>
              </a:ext>
            </a:extLst>
          </p:cNvPr>
          <p:cNvSpPr/>
          <p:nvPr/>
        </p:nvSpPr>
        <p:spPr>
          <a:xfrm rot="16200000">
            <a:off x="1916971" y="1390017"/>
            <a:ext cx="450005" cy="307382"/>
          </a:xfrm>
          <a:prstGeom prst="downArrow">
            <a:avLst/>
          </a:prstGeom>
          <a:solidFill>
            <a:schemeClr val="accent5">
              <a:lumMod val="90000"/>
              <a:alpha val="67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矢印: 下 10">
            <a:extLst>
              <a:ext uri="{FF2B5EF4-FFF2-40B4-BE49-F238E27FC236}">
                <a16:creationId xmlns:a16="http://schemas.microsoft.com/office/drawing/2014/main" id="{E9C2FA9E-74A8-258F-A32A-1B390D6EEB6E}"/>
              </a:ext>
            </a:extLst>
          </p:cNvPr>
          <p:cNvSpPr/>
          <p:nvPr/>
        </p:nvSpPr>
        <p:spPr>
          <a:xfrm rot="16200000">
            <a:off x="4239604" y="1377269"/>
            <a:ext cx="450005" cy="307382"/>
          </a:xfrm>
          <a:prstGeom prst="downArrow">
            <a:avLst/>
          </a:prstGeom>
          <a:solidFill>
            <a:schemeClr val="accent5">
              <a:lumMod val="90000"/>
              <a:alpha val="67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矢印: 下 11">
            <a:extLst>
              <a:ext uri="{FF2B5EF4-FFF2-40B4-BE49-F238E27FC236}">
                <a16:creationId xmlns:a16="http://schemas.microsoft.com/office/drawing/2014/main" id="{A8153CD1-EF44-5470-90E5-5AD10A815755}"/>
              </a:ext>
            </a:extLst>
          </p:cNvPr>
          <p:cNvSpPr/>
          <p:nvPr/>
        </p:nvSpPr>
        <p:spPr>
          <a:xfrm rot="16200000">
            <a:off x="1972608" y="3288056"/>
            <a:ext cx="450005" cy="307382"/>
          </a:xfrm>
          <a:prstGeom prst="downArrow">
            <a:avLst/>
          </a:prstGeom>
          <a:solidFill>
            <a:schemeClr val="accent5">
              <a:lumMod val="90000"/>
              <a:alpha val="67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矢印: 下 14">
            <a:extLst>
              <a:ext uri="{FF2B5EF4-FFF2-40B4-BE49-F238E27FC236}">
                <a16:creationId xmlns:a16="http://schemas.microsoft.com/office/drawing/2014/main" id="{DCAE67FF-8F77-5322-4B51-3DD74625A3A6}"/>
              </a:ext>
            </a:extLst>
          </p:cNvPr>
          <p:cNvSpPr/>
          <p:nvPr/>
        </p:nvSpPr>
        <p:spPr>
          <a:xfrm rot="16200000">
            <a:off x="4295241" y="3275308"/>
            <a:ext cx="450005" cy="307382"/>
          </a:xfrm>
          <a:prstGeom prst="downArrow">
            <a:avLst/>
          </a:prstGeom>
          <a:solidFill>
            <a:schemeClr val="accent5">
              <a:lumMod val="90000"/>
              <a:alpha val="67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560322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5CA44248-8E76-4262-8EDE-FEEAE473A7F1}"/>
              </a:ext>
            </a:extLst>
          </p:cNvPr>
          <p:cNvSpPr txBox="1">
            <a:spLocks noChangeArrowheads="1"/>
          </p:cNvSpPr>
          <p:nvPr/>
        </p:nvSpPr>
        <p:spPr bwMode="gray">
          <a:xfrm>
            <a:off x="-7077" y="151066"/>
            <a:ext cx="7772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1"/>
                </a:solidFill>
                <a:latin typeface="游ゴシック" panose="020B0400000000000000" pitchFamily="50" charset="-128"/>
                <a:ea typeface="+mj-ea"/>
                <a:cs typeface="+mj-cs"/>
              </a:defRPr>
            </a:lvl1pPr>
            <a:lvl2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2pPr>
            <a:lvl3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3pPr>
            <a:lvl4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4pPr>
            <a:lvl5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5pPr>
            <a:lvl6pPr marL="457200" algn="l" rtl="0" fontAlgn="base">
              <a:spcBef>
                <a:spcPct val="0"/>
              </a:spcBef>
              <a:spcAft>
                <a:spcPct val="0"/>
              </a:spcAft>
              <a:defRPr kumimoji="1" sz="2800">
                <a:solidFill>
                  <a:schemeClr val="tx1"/>
                </a:solidFill>
                <a:latin typeface="Arial" pitchFamily="34" charset="0"/>
                <a:ea typeface="ＭＳ Ｐゴシック" pitchFamily="50" charset="-128"/>
              </a:defRPr>
            </a:lvl6pPr>
            <a:lvl7pPr marL="914400" algn="l" rtl="0" fontAlgn="base">
              <a:spcBef>
                <a:spcPct val="0"/>
              </a:spcBef>
              <a:spcAft>
                <a:spcPct val="0"/>
              </a:spcAft>
              <a:defRPr kumimoji="1" sz="2800">
                <a:solidFill>
                  <a:schemeClr val="tx1"/>
                </a:solidFill>
                <a:latin typeface="Arial" pitchFamily="34" charset="0"/>
                <a:ea typeface="ＭＳ Ｐゴシック" pitchFamily="50" charset="-128"/>
              </a:defRPr>
            </a:lvl7pPr>
            <a:lvl8pPr marL="1371600" algn="l" rtl="0" fontAlgn="base">
              <a:spcBef>
                <a:spcPct val="0"/>
              </a:spcBef>
              <a:spcAft>
                <a:spcPct val="0"/>
              </a:spcAft>
              <a:defRPr kumimoji="1" sz="2800">
                <a:solidFill>
                  <a:schemeClr val="tx1"/>
                </a:solidFill>
                <a:latin typeface="Arial" pitchFamily="34" charset="0"/>
                <a:ea typeface="ＭＳ Ｐゴシック" pitchFamily="50" charset="-128"/>
              </a:defRPr>
            </a:lvl8pPr>
            <a:lvl9pPr marL="1828800" algn="l" rtl="0" fontAlgn="base">
              <a:spcBef>
                <a:spcPct val="0"/>
              </a:spcBef>
              <a:spcAft>
                <a:spcPct val="0"/>
              </a:spcAft>
              <a:defRPr kumimoji="1" sz="2800">
                <a:solidFill>
                  <a:schemeClr val="tx1"/>
                </a:solidFill>
                <a:latin typeface="Arial" pitchFamily="34" charset="0"/>
                <a:ea typeface="ＭＳ Ｐゴシック" pitchFamily="50" charset="-128"/>
              </a:defRPr>
            </a:lvl9pPr>
          </a:lstStyle>
          <a:p>
            <a:pPr eaLnBrk="1" hangingPunct="1"/>
            <a:r>
              <a:rPr lang="en-US" altLang="ja-JP" sz="3200" kern="0" dirty="0">
                <a:ea typeface="ＭＳ Ｐゴシック" panose="020B0600070205080204" pitchFamily="50" charset="-128"/>
              </a:rPr>
              <a:t>M31</a:t>
            </a:r>
            <a:r>
              <a:rPr lang="ja-JP" altLang="en-US" sz="3200" kern="0" dirty="0">
                <a:ea typeface="ＭＳ Ｐゴシック" panose="020B0600070205080204" pitchFamily="50" charset="-128"/>
              </a:rPr>
              <a:t>：アンドロメダ大銀河</a:t>
            </a:r>
          </a:p>
        </p:txBody>
      </p:sp>
      <p:pic>
        <p:nvPicPr>
          <p:cNvPr id="3" name="図 2" descr="ダイアグラム, 設計図&#10;&#10;自動的に生成された説明">
            <a:extLst>
              <a:ext uri="{FF2B5EF4-FFF2-40B4-BE49-F238E27FC236}">
                <a16:creationId xmlns:a16="http://schemas.microsoft.com/office/drawing/2014/main" id="{731DA3FC-9885-AF9C-1EB1-3A0ADB785EA8}"/>
              </a:ext>
            </a:extLst>
          </p:cNvPr>
          <p:cNvPicPr>
            <a:picLocks noChangeAspect="1"/>
          </p:cNvPicPr>
          <p:nvPr/>
        </p:nvPicPr>
        <p:blipFill rotWithShape="1">
          <a:blip r:embed="rId3">
            <a:extLst>
              <a:ext uri="{28A0092B-C50C-407E-A947-70E740481C1C}">
                <a14:useLocalDpi xmlns:a14="http://schemas.microsoft.com/office/drawing/2010/main" val="0"/>
              </a:ext>
            </a:extLst>
          </a:blip>
          <a:srcRect l="21911" r="10074"/>
          <a:stretch/>
        </p:blipFill>
        <p:spPr>
          <a:xfrm>
            <a:off x="198619" y="760957"/>
            <a:ext cx="2250026" cy="2160024"/>
          </a:xfrm>
          <a:prstGeom prst="rect">
            <a:avLst/>
          </a:prstGeom>
        </p:spPr>
      </p:pic>
      <p:sp>
        <p:nvSpPr>
          <p:cNvPr id="4" name="テキスト ボックス 3">
            <a:extLst>
              <a:ext uri="{FF2B5EF4-FFF2-40B4-BE49-F238E27FC236}">
                <a16:creationId xmlns:a16="http://schemas.microsoft.com/office/drawing/2014/main" id="{4409615C-9FDD-3BD4-371C-FD50FD17260C}"/>
              </a:ext>
            </a:extLst>
          </p:cNvPr>
          <p:cNvSpPr txBox="1"/>
          <p:nvPr/>
        </p:nvSpPr>
        <p:spPr>
          <a:xfrm>
            <a:off x="-7077" y="2935942"/>
            <a:ext cx="2440701" cy="307777"/>
          </a:xfrm>
          <a:prstGeom prst="rect">
            <a:avLst/>
          </a:prstGeom>
          <a:noFill/>
          <a:ln>
            <a:solidFill>
              <a:schemeClr val="tx2"/>
            </a:solidFill>
          </a:ln>
        </p:spPr>
        <p:txBody>
          <a:bodyPr wrap="square" rtlCol="0">
            <a:spAutoFit/>
          </a:bodyPr>
          <a:lstStyle/>
          <a:p>
            <a:r>
              <a:rPr lang="ja-JP" altLang="en-US" sz="1400" dirty="0">
                <a:latin typeface="メイリオ" panose="020B0604030504040204" pitchFamily="50" charset="-128"/>
                <a:ea typeface="メイリオ" panose="020B0604030504040204" pitchFamily="50" charset="-128"/>
              </a:rPr>
              <a:t>ファインディングチャート</a:t>
            </a:r>
            <a:endParaRPr lang="en-US" altLang="ja-JP" sz="1400" dirty="0">
              <a:latin typeface="メイリオ" panose="020B0604030504040204" pitchFamily="50" charset="-128"/>
              <a:ea typeface="メイリオ" panose="020B0604030504040204" pitchFamily="50" charset="-128"/>
            </a:endParaRPr>
          </a:p>
        </p:txBody>
      </p:sp>
      <p:pic>
        <p:nvPicPr>
          <p:cNvPr id="7" name="図 6" descr="ダイアグラム&#10;&#10;自動的に生成された説明">
            <a:extLst>
              <a:ext uri="{FF2B5EF4-FFF2-40B4-BE49-F238E27FC236}">
                <a16:creationId xmlns:a16="http://schemas.microsoft.com/office/drawing/2014/main" id="{F1852EDE-F092-C66D-39BF-D763079A8B46}"/>
              </a:ext>
            </a:extLst>
          </p:cNvPr>
          <p:cNvPicPr>
            <a:picLocks noChangeAspect="1"/>
          </p:cNvPicPr>
          <p:nvPr/>
        </p:nvPicPr>
        <p:blipFill rotWithShape="1">
          <a:blip r:embed="rId4">
            <a:extLst>
              <a:ext uri="{28A0092B-C50C-407E-A947-70E740481C1C}">
                <a14:useLocalDpi xmlns:a14="http://schemas.microsoft.com/office/drawing/2010/main" val="0"/>
              </a:ext>
            </a:extLst>
          </a:blip>
          <a:srcRect t="306" b="11852"/>
          <a:stretch/>
        </p:blipFill>
        <p:spPr>
          <a:xfrm>
            <a:off x="0" y="3966769"/>
            <a:ext cx="5429250" cy="3053940"/>
          </a:xfrm>
          <a:prstGeom prst="rect">
            <a:avLst/>
          </a:prstGeom>
        </p:spPr>
      </p:pic>
      <p:pic>
        <p:nvPicPr>
          <p:cNvPr id="5" name="図 4" descr="夜空の星雲&#10;&#10;自動的に生成された説明">
            <a:extLst>
              <a:ext uri="{FF2B5EF4-FFF2-40B4-BE49-F238E27FC236}">
                <a16:creationId xmlns:a16="http://schemas.microsoft.com/office/drawing/2014/main" id="{F223B64C-A76D-04EA-BD3C-CA829C7184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2404" y="778283"/>
            <a:ext cx="2760032" cy="2070023"/>
          </a:xfrm>
          <a:prstGeom prst="rect">
            <a:avLst/>
          </a:prstGeom>
        </p:spPr>
      </p:pic>
      <p:sp>
        <p:nvSpPr>
          <p:cNvPr id="8" name="テキスト ボックス 7">
            <a:extLst>
              <a:ext uri="{FF2B5EF4-FFF2-40B4-BE49-F238E27FC236}">
                <a16:creationId xmlns:a16="http://schemas.microsoft.com/office/drawing/2014/main" id="{8540A8CE-A898-7EFC-135F-DA0041F7E9BE}"/>
              </a:ext>
            </a:extLst>
          </p:cNvPr>
          <p:cNvSpPr txBox="1"/>
          <p:nvPr/>
        </p:nvSpPr>
        <p:spPr>
          <a:xfrm>
            <a:off x="5693856" y="2920981"/>
            <a:ext cx="3442199" cy="1384995"/>
          </a:xfrm>
          <a:prstGeom prst="rect">
            <a:avLst/>
          </a:prstGeom>
          <a:noFill/>
          <a:ln>
            <a:solidFill>
              <a:schemeClr val="tx2"/>
            </a:solidFill>
          </a:ln>
        </p:spPr>
        <p:txBody>
          <a:bodyPr wrap="square" rtlCol="0">
            <a:spAutoFit/>
          </a:bodyPr>
          <a:lstStyle/>
          <a:p>
            <a:pPr algn="ctr"/>
            <a:r>
              <a:rPr lang="ja-JP" altLang="en-US" sz="2000" dirty="0">
                <a:latin typeface="メイリオ" panose="020B0604030504040204" pitchFamily="50" charset="-128"/>
                <a:ea typeface="メイリオ" panose="020B0604030504040204" pitchFamily="50" charset="-128"/>
              </a:rPr>
              <a:t>天の川銀河</a:t>
            </a:r>
            <a:endParaRPr lang="en-US" altLang="ja-JP" sz="20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地球や太陽を含む天の川銀河は</a:t>
            </a:r>
            <a:r>
              <a:rPr lang="en-US" altLang="ja-JP" sz="1600" dirty="0">
                <a:latin typeface="メイリオ" panose="020B0604030504040204" pitchFamily="50" charset="-128"/>
                <a:ea typeface="メイリオ" panose="020B0604030504040204" pitchFamily="50" charset="-128"/>
              </a:rPr>
              <a:t>1,000</a:t>
            </a:r>
            <a:r>
              <a:rPr lang="ja-JP" altLang="en-US" sz="1600" dirty="0">
                <a:latin typeface="メイリオ" panose="020B0604030504040204" pitchFamily="50" charset="-128"/>
                <a:ea typeface="メイリオ" panose="020B0604030504040204" pitchFamily="50" charset="-128"/>
              </a:rPr>
              <a:t>憶以上の星が</a:t>
            </a:r>
            <a:r>
              <a:rPr lang="en-US" altLang="ja-JP" sz="1600" dirty="0">
                <a:latin typeface="メイリオ" panose="020B0604030504040204" pitchFamily="50" charset="-128"/>
                <a:ea typeface="メイリオ" panose="020B0604030504040204" pitchFamily="50" charset="-128"/>
              </a:rPr>
              <a:t>100,0000</a:t>
            </a:r>
            <a:r>
              <a:rPr lang="ja-JP" altLang="en-US" sz="1600" dirty="0">
                <a:latin typeface="メイリオ" panose="020B0604030504040204" pitchFamily="50" charset="-128"/>
                <a:ea typeface="メイリオ" panose="020B0604030504040204" pitchFamily="50" charset="-128"/>
              </a:rPr>
              <a:t>光年の幅の大きさで、中心を回っている。中心にはブラックホールがある。　</a:t>
            </a:r>
            <a:endParaRPr lang="en-US" altLang="ja-JP" sz="1200" dirty="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2979D023-4423-1CAF-8BAA-F1446624892D}"/>
              </a:ext>
            </a:extLst>
          </p:cNvPr>
          <p:cNvSpPr txBox="1"/>
          <p:nvPr/>
        </p:nvSpPr>
        <p:spPr>
          <a:xfrm>
            <a:off x="5031511" y="5568161"/>
            <a:ext cx="3960044" cy="1138773"/>
          </a:xfrm>
          <a:prstGeom prst="rect">
            <a:avLst/>
          </a:prstGeom>
          <a:noFill/>
          <a:ln>
            <a:solidFill>
              <a:schemeClr val="tx2"/>
            </a:solidFill>
          </a:ln>
        </p:spPr>
        <p:txBody>
          <a:bodyPr wrap="square" rtlCol="0">
            <a:spAutoFit/>
          </a:bodyPr>
          <a:lstStyle/>
          <a:p>
            <a:pPr algn="ctr"/>
            <a:r>
              <a:rPr lang="ja-JP" altLang="en-US" sz="2000" dirty="0">
                <a:latin typeface="メイリオ" panose="020B0604030504040204" pitchFamily="50" charset="-128"/>
                <a:ea typeface="メイリオ" panose="020B0604030504040204" pitchFamily="50" charset="-128"/>
              </a:rPr>
              <a:t>天の川銀河の周りの地図</a:t>
            </a:r>
            <a:endParaRPr lang="en-US" altLang="ja-JP" sz="20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約</a:t>
            </a:r>
            <a:r>
              <a:rPr lang="en-US" altLang="ja-JP" sz="1600" dirty="0">
                <a:latin typeface="メイリオ" panose="020B0604030504040204" pitchFamily="50" charset="-128"/>
                <a:ea typeface="メイリオ" panose="020B0604030504040204" pitchFamily="50" charset="-128"/>
              </a:rPr>
              <a:t>500</a:t>
            </a:r>
            <a:r>
              <a:rPr lang="ja-JP" altLang="en-US" sz="1600" dirty="0">
                <a:latin typeface="メイリオ" panose="020B0604030504040204" pitchFamily="50" charset="-128"/>
                <a:ea typeface="メイリオ" panose="020B0604030504040204" pitchFamily="50" charset="-128"/>
              </a:rPr>
              <a:t>憶光年の中に、</a:t>
            </a:r>
            <a:r>
              <a:rPr lang="en-US" altLang="ja-JP" sz="1600" dirty="0">
                <a:latin typeface="メイリオ" panose="020B0604030504040204" pitchFamily="50" charset="-128"/>
                <a:ea typeface="メイリオ" panose="020B0604030504040204" pitchFamily="50" charset="-128"/>
              </a:rPr>
              <a:t>M31</a:t>
            </a:r>
            <a:r>
              <a:rPr lang="ja-JP" altLang="en-US" sz="1600" dirty="0">
                <a:latin typeface="メイリオ" panose="020B0604030504040204" pitchFamily="50" charset="-128"/>
                <a:ea typeface="メイリオ" panose="020B0604030504040204" pitchFamily="50" charset="-128"/>
              </a:rPr>
              <a:t>を含む銀河がある。大マゼラン星雲、小マゼラン星雲も含む。（局部銀河団）</a:t>
            </a:r>
            <a:endParaRPr lang="en-US" altLang="ja-JP" sz="1200" dirty="0">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F01C7993-1139-C1C4-47E6-80C9C91631EF}"/>
              </a:ext>
            </a:extLst>
          </p:cNvPr>
          <p:cNvSpPr txBox="1"/>
          <p:nvPr/>
        </p:nvSpPr>
        <p:spPr>
          <a:xfrm>
            <a:off x="2621563" y="2920981"/>
            <a:ext cx="2760032" cy="1107996"/>
          </a:xfrm>
          <a:prstGeom prst="rect">
            <a:avLst/>
          </a:prstGeom>
          <a:noFill/>
          <a:ln>
            <a:solidFill>
              <a:schemeClr val="tx2"/>
            </a:solidFill>
          </a:ln>
        </p:spPr>
        <p:txBody>
          <a:bodyPr wrap="square" rtlCol="0">
            <a:spAutoFit/>
          </a:bodyPr>
          <a:lstStyle/>
          <a:p>
            <a:r>
              <a:rPr lang="en-US" altLang="ja-JP" sz="1800" dirty="0">
                <a:latin typeface="メイリオ" panose="020B0604030504040204" pitchFamily="50" charset="-128"/>
                <a:ea typeface="メイリオ" panose="020B0604030504040204" pitchFamily="50" charset="-128"/>
              </a:rPr>
              <a:t>M31</a:t>
            </a:r>
            <a:r>
              <a:rPr lang="ja-JP" altLang="en-US" sz="1800" dirty="0">
                <a:latin typeface="メイリオ" panose="020B0604030504040204" pitchFamily="50" charset="-128"/>
                <a:ea typeface="メイリオ" panose="020B0604030504040204" pitchFamily="50" charset="-128"/>
              </a:rPr>
              <a:t>アンドロメダ大銀河</a:t>
            </a:r>
            <a:endParaRPr lang="en-US" altLang="ja-JP" sz="18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　肉眼では約４等星。天の川銀河から約</a:t>
            </a:r>
            <a:r>
              <a:rPr lang="en-US" altLang="ja-JP" sz="1600" dirty="0">
                <a:latin typeface="メイリオ" panose="020B0604030504040204" pitchFamily="50" charset="-128"/>
                <a:ea typeface="メイリオ" panose="020B0604030504040204" pitchFamily="50" charset="-128"/>
              </a:rPr>
              <a:t>230</a:t>
            </a:r>
            <a:r>
              <a:rPr lang="ja-JP" altLang="en-US" sz="1600" dirty="0">
                <a:latin typeface="メイリオ" panose="020B0604030504040204" pitchFamily="50" charset="-128"/>
                <a:ea typeface="メイリオ" panose="020B0604030504040204" pitchFamily="50" charset="-128"/>
              </a:rPr>
              <a:t>憶光年離れている</a:t>
            </a:r>
            <a:endParaRPr lang="en-US" altLang="ja-JP" sz="1600" dirty="0">
              <a:latin typeface="メイリオ" panose="020B0604030504040204" pitchFamily="50" charset="-128"/>
              <a:ea typeface="メイリオ" panose="020B0604030504040204" pitchFamily="50" charset="-128"/>
            </a:endParaRPr>
          </a:p>
        </p:txBody>
      </p:sp>
      <p:pic>
        <p:nvPicPr>
          <p:cNvPr id="10" name="図 9" descr="ダイアグラム, 概略図&#10;&#10;自動的に生成された説明">
            <a:extLst>
              <a:ext uri="{FF2B5EF4-FFF2-40B4-BE49-F238E27FC236}">
                <a16:creationId xmlns:a16="http://schemas.microsoft.com/office/drawing/2014/main" id="{4949C26B-D1FE-40C7-C37F-DA5FA0F9F6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81595" y="756394"/>
            <a:ext cx="3762405" cy="2113802"/>
          </a:xfrm>
          <a:prstGeom prst="rect">
            <a:avLst/>
          </a:prstGeom>
        </p:spPr>
      </p:pic>
    </p:spTree>
    <p:extLst>
      <p:ext uri="{BB962C8B-B14F-4D97-AF65-F5344CB8AC3E}">
        <p14:creationId xmlns:p14="http://schemas.microsoft.com/office/powerpoint/2010/main" val="25027087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5CA44248-8E76-4262-8EDE-FEEAE473A7F1}"/>
              </a:ext>
            </a:extLst>
          </p:cNvPr>
          <p:cNvSpPr txBox="1">
            <a:spLocks noChangeArrowheads="1"/>
          </p:cNvSpPr>
          <p:nvPr/>
        </p:nvSpPr>
        <p:spPr bwMode="gray">
          <a:xfrm>
            <a:off x="-3350" y="70274"/>
            <a:ext cx="7772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1"/>
                </a:solidFill>
                <a:latin typeface="游ゴシック" panose="020B0400000000000000" pitchFamily="50" charset="-128"/>
                <a:ea typeface="+mj-ea"/>
                <a:cs typeface="+mj-cs"/>
              </a:defRPr>
            </a:lvl1pPr>
            <a:lvl2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2pPr>
            <a:lvl3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3pPr>
            <a:lvl4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4pPr>
            <a:lvl5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5pPr>
            <a:lvl6pPr marL="457200" algn="l" rtl="0" fontAlgn="base">
              <a:spcBef>
                <a:spcPct val="0"/>
              </a:spcBef>
              <a:spcAft>
                <a:spcPct val="0"/>
              </a:spcAft>
              <a:defRPr kumimoji="1" sz="2800">
                <a:solidFill>
                  <a:schemeClr val="tx1"/>
                </a:solidFill>
                <a:latin typeface="Arial" pitchFamily="34" charset="0"/>
                <a:ea typeface="ＭＳ Ｐゴシック" pitchFamily="50" charset="-128"/>
              </a:defRPr>
            </a:lvl6pPr>
            <a:lvl7pPr marL="914400" algn="l" rtl="0" fontAlgn="base">
              <a:spcBef>
                <a:spcPct val="0"/>
              </a:spcBef>
              <a:spcAft>
                <a:spcPct val="0"/>
              </a:spcAft>
              <a:defRPr kumimoji="1" sz="2800">
                <a:solidFill>
                  <a:schemeClr val="tx1"/>
                </a:solidFill>
                <a:latin typeface="Arial" pitchFamily="34" charset="0"/>
                <a:ea typeface="ＭＳ Ｐゴシック" pitchFamily="50" charset="-128"/>
              </a:defRPr>
            </a:lvl7pPr>
            <a:lvl8pPr marL="1371600" algn="l" rtl="0" fontAlgn="base">
              <a:spcBef>
                <a:spcPct val="0"/>
              </a:spcBef>
              <a:spcAft>
                <a:spcPct val="0"/>
              </a:spcAft>
              <a:defRPr kumimoji="1" sz="2800">
                <a:solidFill>
                  <a:schemeClr val="tx1"/>
                </a:solidFill>
                <a:latin typeface="Arial" pitchFamily="34" charset="0"/>
                <a:ea typeface="ＭＳ Ｐゴシック" pitchFamily="50" charset="-128"/>
              </a:defRPr>
            </a:lvl8pPr>
            <a:lvl9pPr marL="1828800" algn="l" rtl="0" fontAlgn="base">
              <a:spcBef>
                <a:spcPct val="0"/>
              </a:spcBef>
              <a:spcAft>
                <a:spcPct val="0"/>
              </a:spcAft>
              <a:defRPr kumimoji="1" sz="2800">
                <a:solidFill>
                  <a:schemeClr val="tx1"/>
                </a:solidFill>
                <a:latin typeface="Arial" pitchFamily="34" charset="0"/>
                <a:ea typeface="ＭＳ Ｐゴシック" pitchFamily="50" charset="-128"/>
              </a:defRPr>
            </a:lvl9pPr>
          </a:lstStyle>
          <a:p>
            <a:pPr eaLnBrk="1" hangingPunct="1"/>
            <a:r>
              <a:rPr lang="ja-JP" altLang="en-US" sz="3200" kern="0" dirty="0">
                <a:ea typeface="ＭＳ Ｐゴシック" panose="020B0600070205080204" pitchFamily="50" charset="-128"/>
              </a:rPr>
              <a:t>月のクレーター</a:t>
            </a:r>
          </a:p>
        </p:txBody>
      </p:sp>
      <p:pic>
        <p:nvPicPr>
          <p:cNvPr id="8" name="図 7" descr="座る, 写真, 瓶, 小さい が含まれている画像&#10;&#10;自動的に生成された説明">
            <a:extLst>
              <a:ext uri="{FF2B5EF4-FFF2-40B4-BE49-F238E27FC236}">
                <a16:creationId xmlns:a16="http://schemas.microsoft.com/office/drawing/2014/main" id="{6E3ED3CE-5098-9750-F7BF-12E2998DA7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10" y="667905"/>
            <a:ext cx="6039029" cy="6039029"/>
          </a:xfrm>
          <a:prstGeom prst="rect">
            <a:avLst/>
          </a:prstGeom>
        </p:spPr>
      </p:pic>
      <p:sp>
        <p:nvSpPr>
          <p:cNvPr id="2" name="Text Box 5">
            <a:extLst>
              <a:ext uri="{FF2B5EF4-FFF2-40B4-BE49-F238E27FC236}">
                <a16:creationId xmlns:a16="http://schemas.microsoft.com/office/drawing/2014/main" id="{2BA7A83C-A461-4F78-05AB-F3CFA19B2571}"/>
              </a:ext>
            </a:extLst>
          </p:cNvPr>
          <p:cNvSpPr txBox="1">
            <a:spLocks noChangeArrowheads="1"/>
          </p:cNvSpPr>
          <p:nvPr/>
        </p:nvSpPr>
        <p:spPr bwMode="auto">
          <a:xfrm>
            <a:off x="6155451" y="722350"/>
            <a:ext cx="2847997" cy="1631216"/>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2000" dirty="0">
                <a:latin typeface="メイリオ" panose="020B0604030504040204" pitchFamily="50" charset="-128"/>
                <a:ea typeface="メイリオ" panose="020B0604030504040204" pitchFamily="50" charset="-128"/>
              </a:rPr>
              <a:t>クレーターの例：</a:t>
            </a:r>
            <a:endParaRPr lang="en-US" altLang="ja-JP" sz="2000" dirty="0">
              <a:latin typeface="メイリオ" panose="020B0604030504040204" pitchFamily="50" charset="-128"/>
              <a:ea typeface="メイリオ" panose="020B0604030504040204" pitchFamily="50" charset="-128"/>
            </a:endParaRPr>
          </a:p>
          <a:p>
            <a:pPr eaLnBrk="1" hangingPunct="1">
              <a:spcBef>
                <a:spcPct val="50000"/>
              </a:spcBef>
            </a:pPr>
            <a:r>
              <a:rPr lang="ja-JP" altLang="en-US" sz="2000" dirty="0">
                <a:latin typeface="メイリオ" panose="020B0604030504040204" pitchFamily="50" charset="-128"/>
                <a:ea typeface="メイリオ" panose="020B0604030504040204" pitchFamily="50" charset="-128"/>
              </a:rPr>
              <a:t>クレオメデス：</a:t>
            </a:r>
            <a:r>
              <a:rPr lang="en-US" altLang="ja-JP" sz="2000" dirty="0">
                <a:latin typeface="メイリオ" panose="020B0604030504040204" pitchFamily="50" charset="-128"/>
                <a:ea typeface="メイリオ" panose="020B0604030504040204" pitchFamily="50" charset="-128"/>
              </a:rPr>
              <a:t>1</a:t>
            </a:r>
            <a:r>
              <a:rPr lang="ja-JP" altLang="en-US" sz="2000" dirty="0">
                <a:latin typeface="メイリオ" panose="020B0604030504040204" pitchFamily="50" charset="-128"/>
                <a:ea typeface="メイリオ" panose="020B0604030504040204" pitchFamily="50" charset="-128"/>
              </a:rPr>
              <a:t>世紀頃のギリシャの哲学者　</a:t>
            </a:r>
            <a:endParaRPr lang="en-US" altLang="ja-JP" sz="2000" dirty="0">
              <a:latin typeface="メイリオ" panose="020B0604030504040204" pitchFamily="50" charset="-128"/>
              <a:ea typeface="メイリオ" panose="020B0604030504040204" pitchFamily="50" charset="-128"/>
            </a:endParaRPr>
          </a:p>
          <a:p>
            <a:pPr eaLnBrk="1" hangingPunct="1">
              <a:spcBef>
                <a:spcPct val="50000"/>
              </a:spcBef>
            </a:pPr>
            <a:r>
              <a:rPr lang="ja-JP" altLang="en-US" sz="2000" dirty="0">
                <a:latin typeface="メイリオ" panose="020B0604030504040204" pitchFamily="50" charset="-128"/>
                <a:ea typeface="メイリオ" panose="020B0604030504040204" pitchFamily="50" charset="-128"/>
              </a:rPr>
              <a:t>直径：約</a:t>
            </a:r>
            <a:r>
              <a:rPr lang="en-US" altLang="ja-JP" sz="2000" dirty="0">
                <a:latin typeface="メイリオ" panose="020B0604030504040204" pitchFamily="50" charset="-128"/>
                <a:ea typeface="メイリオ" panose="020B0604030504040204" pitchFamily="50" charset="-128"/>
              </a:rPr>
              <a:t>130㎞</a:t>
            </a:r>
            <a:endParaRPr lang="en-US" altLang="ja-JP" sz="1800" dirty="0">
              <a:latin typeface="メイリオ" panose="020B0604030504040204" pitchFamily="50" charset="-128"/>
              <a:ea typeface="メイリオ" panose="020B0604030504040204" pitchFamily="50" charset="-128"/>
            </a:endParaRPr>
          </a:p>
        </p:txBody>
      </p:sp>
      <p:cxnSp>
        <p:nvCxnSpPr>
          <p:cNvPr id="3" name="直線矢印コネクタ 2">
            <a:extLst>
              <a:ext uri="{FF2B5EF4-FFF2-40B4-BE49-F238E27FC236}">
                <a16:creationId xmlns:a16="http://schemas.microsoft.com/office/drawing/2014/main" id="{589E47C3-7336-05CA-324F-31F8EB07085E}"/>
              </a:ext>
            </a:extLst>
          </p:cNvPr>
          <p:cNvCxnSpPr>
            <a:cxnSpLocks/>
          </p:cNvCxnSpPr>
          <p:nvPr/>
        </p:nvCxnSpPr>
        <p:spPr>
          <a:xfrm flipH="1">
            <a:off x="5199321" y="1797418"/>
            <a:ext cx="1000605" cy="708699"/>
          </a:xfrm>
          <a:prstGeom prst="straightConnector1">
            <a:avLst/>
          </a:prstGeom>
          <a:ln w="127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4" name="Text Box 5">
            <a:extLst>
              <a:ext uri="{FF2B5EF4-FFF2-40B4-BE49-F238E27FC236}">
                <a16:creationId xmlns:a16="http://schemas.microsoft.com/office/drawing/2014/main" id="{EB6966AB-47E0-000A-DBED-48CFCA7B9049}"/>
              </a:ext>
            </a:extLst>
          </p:cNvPr>
          <p:cNvSpPr txBox="1">
            <a:spLocks noChangeArrowheads="1"/>
          </p:cNvSpPr>
          <p:nvPr/>
        </p:nvSpPr>
        <p:spPr bwMode="auto">
          <a:xfrm>
            <a:off x="6219093" y="2936993"/>
            <a:ext cx="2847997" cy="2246769"/>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2000" dirty="0">
                <a:latin typeface="メイリオ" panose="020B0604030504040204" pitchFamily="50" charset="-128"/>
                <a:ea typeface="メイリオ" panose="020B0604030504040204" pitchFamily="50" charset="-128"/>
              </a:rPr>
              <a:t>月のクレーター：大きな隕石（いんせき）が衝突（衝突）してできたもの、数万個がある。衝突エネルギーで爆発し、丸い　くぼ地　を作る</a:t>
            </a:r>
            <a:endParaRPr lang="en-US" altLang="ja-JP" sz="2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6783527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1B0BF-E110-0426-AD04-0EE5EAF60F3D}"/>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5D027C6B-940D-E6E1-9D3E-E3CFEA319AB8}"/>
              </a:ext>
            </a:extLst>
          </p:cNvPr>
          <p:cNvSpPr>
            <a:spLocks noGrp="1"/>
          </p:cNvSpPr>
          <p:nvPr>
            <p:ph type="ctrTitle"/>
          </p:nvPr>
        </p:nvSpPr>
        <p:spPr>
          <a:xfrm>
            <a:off x="-198053" y="638969"/>
            <a:ext cx="7772400" cy="720725"/>
          </a:xfrm>
        </p:spPr>
        <p:txBody>
          <a:bodyPr/>
          <a:lstStyle/>
          <a:p>
            <a:r>
              <a:rPr lang="ja-JP" altLang="en-US" dirty="0"/>
              <a:t>以下は予備のページ</a:t>
            </a:r>
            <a:endParaRPr kumimoji="1" lang="ja-JP" altLang="en-US" dirty="0"/>
          </a:p>
        </p:txBody>
      </p:sp>
      <p:sp>
        <p:nvSpPr>
          <p:cNvPr id="4" name="字幕 3">
            <a:extLst>
              <a:ext uri="{FF2B5EF4-FFF2-40B4-BE49-F238E27FC236}">
                <a16:creationId xmlns:a16="http://schemas.microsoft.com/office/drawing/2014/main" id="{E4C58050-AEA5-0E7E-27CA-595013A54B66}"/>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42835285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BDADF-2B2B-BDD6-5B55-5F6316CBC2D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F87AC655-7D41-8788-A92C-D59C655E924D}"/>
              </a:ext>
            </a:extLst>
          </p:cNvPr>
          <p:cNvSpPr>
            <a:spLocks noGrp="1"/>
          </p:cNvSpPr>
          <p:nvPr>
            <p:ph type="ctrTitle"/>
          </p:nvPr>
        </p:nvSpPr>
        <p:spPr>
          <a:xfrm>
            <a:off x="-198053" y="638969"/>
            <a:ext cx="7772400" cy="720725"/>
          </a:xfrm>
        </p:spPr>
        <p:txBody>
          <a:bodyPr/>
          <a:lstStyle/>
          <a:p>
            <a:r>
              <a:rPr kumimoji="1" lang="ja-JP" altLang="en-US" dirty="0"/>
              <a:t>２．月の話</a:t>
            </a:r>
          </a:p>
        </p:txBody>
      </p:sp>
      <p:sp>
        <p:nvSpPr>
          <p:cNvPr id="4" name="字幕 3">
            <a:extLst>
              <a:ext uri="{FF2B5EF4-FFF2-40B4-BE49-F238E27FC236}">
                <a16:creationId xmlns:a16="http://schemas.microsoft.com/office/drawing/2014/main" id="{DF4445E4-2AFA-2E80-498A-5CD03A356578}"/>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40771271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06B731-8FDB-4220-84A0-130DBD4F20AA}"/>
              </a:ext>
            </a:extLst>
          </p:cNvPr>
          <p:cNvSpPr>
            <a:spLocks noGrp="1"/>
          </p:cNvSpPr>
          <p:nvPr>
            <p:ph type="ctrTitle"/>
          </p:nvPr>
        </p:nvSpPr>
        <p:spPr>
          <a:xfrm>
            <a:off x="-198053" y="638969"/>
            <a:ext cx="7772400" cy="720725"/>
          </a:xfrm>
        </p:spPr>
        <p:txBody>
          <a:bodyPr/>
          <a:lstStyle/>
          <a:p>
            <a:r>
              <a:rPr kumimoji="1" lang="ja-JP" altLang="en-US" dirty="0"/>
              <a:t>２．月の話</a:t>
            </a:r>
          </a:p>
        </p:txBody>
      </p:sp>
      <p:sp>
        <p:nvSpPr>
          <p:cNvPr id="4" name="字幕 3">
            <a:extLst>
              <a:ext uri="{FF2B5EF4-FFF2-40B4-BE49-F238E27FC236}">
                <a16:creationId xmlns:a16="http://schemas.microsoft.com/office/drawing/2014/main" id="{F6CE583D-CD41-2490-9615-A5815D2D0DF5}"/>
              </a:ext>
            </a:extLst>
          </p:cNvPr>
          <p:cNvSpPr>
            <a:spLocks noGrp="1"/>
          </p:cNvSpPr>
          <p:nvPr>
            <p:ph type="subTitle" idx="1"/>
          </p:nvPr>
        </p:nvSpPr>
        <p:spPr/>
        <p:txBody>
          <a:bodyPr/>
          <a:lstStyle/>
          <a:p>
            <a:endParaRPr kumimoji="1" lang="ja-JP" altLang="en-US"/>
          </a:p>
        </p:txBody>
      </p:sp>
    </p:spTree>
    <p:extLst>
      <p:ext uri="{BB962C8B-B14F-4D97-AF65-F5344CB8AC3E}">
        <p14:creationId xmlns:p14="http://schemas.microsoft.com/office/powerpoint/2010/main" val="11840616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5CA44248-8E76-4262-8EDE-FEEAE473A7F1}"/>
              </a:ext>
            </a:extLst>
          </p:cNvPr>
          <p:cNvSpPr txBox="1">
            <a:spLocks noChangeArrowheads="1"/>
          </p:cNvSpPr>
          <p:nvPr/>
        </p:nvSpPr>
        <p:spPr bwMode="gray">
          <a:xfrm>
            <a:off x="152143" y="-14867"/>
            <a:ext cx="9014049"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1"/>
                </a:solidFill>
                <a:latin typeface="游ゴシック" panose="020B0400000000000000" pitchFamily="50" charset="-128"/>
                <a:ea typeface="+mj-ea"/>
                <a:cs typeface="+mj-cs"/>
              </a:defRPr>
            </a:lvl1pPr>
            <a:lvl2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2pPr>
            <a:lvl3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3pPr>
            <a:lvl4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4pPr>
            <a:lvl5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5pPr>
            <a:lvl6pPr marL="457200" algn="l" rtl="0" fontAlgn="base">
              <a:spcBef>
                <a:spcPct val="0"/>
              </a:spcBef>
              <a:spcAft>
                <a:spcPct val="0"/>
              </a:spcAft>
              <a:defRPr kumimoji="1" sz="2800">
                <a:solidFill>
                  <a:schemeClr val="tx1"/>
                </a:solidFill>
                <a:latin typeface="Arial" pitchFamily="34" charset="0"/>
                <a:ea typeface="ＭＳ Ｐゴシック" pitchFamily="50" charset="-128"/>
              </a:defRPr>
            </a:lvl6pPr>
            <a:lvl7pPr marL="914400" algn="l" rtl="0" fontAlgn="base">
              <a:spcBef>
                <a:spcPct val="0"/>
              </a:spcBef>
              <a:spcAft>
                <a:spcPct val="0"/>
              </a:spcAft>
              <a:defRPr kumimoji="1" sz="2800">
                <a:solidFill>
                  <a:schemeClr val="tx1"/>
                </a:solidFill>
                <a:latin typeface="Arial" pitchFamily="34" charset="0"/>
                <a:ea typeface="ＭＳ Ｐゴシック" pitchFamily="50" charset="-128"/>
              </a:defRPr>
            </a:lvl7pPr>
            <a:lvl8pPr marL="1371600" algn="l" rtl="0" fontAlgn="base">
              <a:spcBef>
                <a:spcPct val="0"/>
              </a:spcBef>
              <a:spcAft>
                <a:spcPct val="0"/>
              </a:spcAft>
              <a:defRPr kumimoji="1" sz="2800">
                <a:solidFill>
                  <a:schemeClr val="tx1"/>
                </a:solidFill>
                <a:latin typeface="Arial" pitchFamily="34" charset="0"/>
                <a:ea typeface="ＭＳ Ｐゴシック" pitchFamily="50" charset="-128"/>
              </a:defRPr>
            </a:lvl8pPr>
            <a:lvl9pPr marL="1828800" algn="l" rtl="0" fontAlgn="base">
              <a:spcBef>
                <a:spcPct val="0"/>
              </a:spcBef>
              <a:spcAft>
                <a:spcPct val="0"/>
              </a:spcAft>
              <a:defRPr kumimoji="1" sz="2800">
                <a:solidFill>
                  <a:schemeClr val="tx1"/>
                </a:solidFill>
                <a:latin typeface="Arial" pitchFamily="34" charset="0"/>
                <a:ea typeface="ＭＳ Ｐゴシック" pitchFamily="50" charset="-128"/>
              </a:defRPr>
            </a:lvl9pPr>
          </a:lstStyle>
          <a:p>
            <a:pPr eaLnBrk="1" hangingPunct="1"/>
            <a:r>
              <a:rPr lang="ja-JP" altLang="en-US" sz="3200" kern="0" dirty="0">
                <a:ea typeface="ＭＳ Ｐゴシック" panose="020B0600070205080204" pitchFamily="50" charset="-128"/>
              </a:rPr>
              <a:t>月は東に動いていく　</a:t>
            </a:r>
            <a:r>
              <a:rPr lang="en-US" altLang="ja-JP" sz="2000" kern="0" dirty="0">
                <a:ea typeface="ＭＳ Ｐゴシック" panose="020B0600070205080204" pitchFamily="50" charset="-128"/>
              </a:rPr>
              <a:t>2024</a:t>
            </a:r>
            <a:r>
              <a:rPr lang="ja-JP" altLang="en-US" sz="2000" kern="0" dirty="0">
                <a:ea typeface="ＭＳ Ｐゴシック" panose="020B0600070205080204" pitchFamily="50" charset="-128"/>
              </a:rPr>
              <a:t>年</a:t>
            </a:r>
            <a:r>
              <a:rPr lang="en-US" altLang="ja-JP" sz="2000" kern="0" dirty="0">
                <a:ea typeface="ＭＳ Ｐゴシック" panose="020B0600070205080204" pitchFamily="50" charset="-128"/>
              </a:rPr>
              <a:t>8</a:t>
            </a:r>
            <a:r>
              <a:rPr lang="ja-JP" altLang="en-US" sz="2000" kern="0" dirty="0">
                <a:ea typeface="ＭＳ Ｐゴシック" panose="020B0600070205080204" pitchFamily="50" charset="-128"/>
              </a:rPr>
              <a:t>月</a:t>
            </a:r>
            <a:r>
              <a:rPr lang="en-US" altLang="ja-JP" sz="2000" kern="0" dirty="0">
                <a:ea typeface="ＭＳ Ｐゴシック" panose="020B0600070205080204" pitchFamily="50" charset="-128"/>
              </a:rPr>
              <a:t>10</a:t>
            </a:r>
            <a:r>
              <a:rPr lang="ja-JP" altLang="en-US" sz="2000" kern="0" dirty="0">
                <a:ea typeface="ＭＳ Ｐゴシック" panose="020B0600070205080204" pitchFamily="50" charset="-128"/>
              </a:rPr>
              <a:t>～</a:t>
            </a:r>
            <a:r>
              <a:rPr lang="en-US" altLang="ja-JP" sz="2000" kern="0" dirty="0">
                <a:ea typeface="ＭＳ Ｐゴシック" panose="020B0600070205080204" pitchFamily="50" charset="-128"/>
              </a:rPr>
              <a:t>15</a:t>
            </a:r>
            <a:r>
              <a:rPr lang="ja-JP" altLang="en-US" sz="2000" kern="0" dirty="0">
                <a:ea typeface="ＭＳ Ｐゴシック" panose="020B0600070205080204" pitchFamily="50" charset="-128"/>
              </a:rPr>
              <a:t>日　</a:t>
            </a:r>
            <a:r>
              <a:rPr lang="en-US" altLang="ja-JP" sz="2000" kern="0" dirty="0">
                <a:ea typeface="ＭＳ Ｐゴシック" panose="020B0600070205080204" pitchFamily="50" charset="-128"/>
              </a:rPr>
              <a:t>20</a:t>
            </a:r>
            <a:r>
              <a:rPr lang="ja-JP" altLang="en-US" sz="2000" kern="0" dirty="0">
                <a:ea typeface="ＭＳ Ｐゴシック" panose="020B0600070205080204" pitchFamily="50" charset="-128"/>
              </a:rPr>
              <a:t>：</a:t>
            </a:r>
            <a:r>
              <a:rPr lang="en-US" altLang="ja-JP" sz="2000" kern="0" dirty="0">
                <a:ea typeface="ＭＳ Ｐゴシック" panose="020B0600070205080204" pitchFamily="50" charset="-128"/>
              </a:rPr>
              <a:t>00</a:t>
            </a:r>
            <a:r>
              <a:rPr lang="ja-JP" altLang="en-US" sz="2000" kern="0" dirty="0">
                <a:ea typeface="ＭＳ Ｐゴシック" panose="020B0600070205080204" pitchFamily="50" charset="-128"/>
              </a:rPr>
              <a:t>　の　南の空</a:t>
            </a:r>
          </a:p>
        </p:txBody>
      </p:sp>
      <p:pic>
        <p:nvPicPr>
          <p:cNvPr id="3" name="図 2">
            <a:extLst>
              <a:ext uri="{FF2B5EF4-FFF2-40B4-BE49-F238E27FC236}">
                <a16:creationId xmlns:a16="http://schemas.microsoft.com/office/drawing/2014/main" id="{9C6EAE24-77FC-3D70-AEBC-4551B02EE64D}"/>
              </a:ext>
            </a:extLst>
          </p:cNvPr>
          <p:cNvPicPr>
            <a:picLocks noChangeAspect="1"/>
          </p:cNvPicPr>
          <p:nvPr/>
        </p:nvPicPr>
        <p:blipFill>
          <a:blip r:embed="rId3"/>
          <a:stretch>
            <a:fillRect/>
          </a:stretch>
        </p:blipFill>
        <p:spPr>
          <a:xfrm>
            <a:off x="71950" y="689835"/>
            <a:ext cx="8613235" cy="3549173"/>
          </a:xfrm>
          <a:prstGeom prst="rect">
            <a:avLst/>
          </a:prstGeom>
        </p:spPr>
      </p:pic>
      <p:sp>
        <p:nvSpPr>
          <p:cNvPr id="12" name="字幕 2">
            <a:extLst>
              <a:ext uri="{FF2B5EF4-FFF2-40B4-BE49-F238E27FC236}">
                <a16:creationId xmlns:a16="http://schemas.microsoft.com/office/drawing/2014/main" id="{72FED30C-5DEA-C614-B857-8C339B77E018}"/>
              </a:ext>
            </a:extLst>
          </p:cNvPr>
          <p:cNvSpPr>
            <a:spLocks noGrp="1"/>
          </p:cNvSpPr>
          <p:nvPr>
            <p:ph type="subTitle" idx="1"/>
          </p:nvPr>
        </p:nvSpPr>
        <p:spPr>
          <a:xfrm>
            <a:off x="7465154" y="4329010"/>
            <a:ext cx="1516029" cy="397332"/>
          </a:xfrm>
          <a:solidFill>
            <a:schemeClr val="bg1">
              <a:lumMod val="95000"/>
            </a:schemeClr>
          </a:solidFill>
        </p:spPr>
        <p:txBody>
          <a:bodyPr/>
          <a:lstStyle/>
          <a:p>
            <a:pPr algn="l"/>
            <a:r>
              <a:rPr kumimoji="1" lang="en-US" altLang="ja-JP" dirty="0"/>
              <a:t>8</a:t>
            </a:r>
            <a:r>
              <a:rPr kumimoji="1" lang="ja-JP" altLang="en-US" dirty="0"/>
              <a:t>月</a:t>
            </a:r>
            <a:r>
              <a:rPr kumimoji="1" lang="en-US" altLang="ja-JP" dirty="0"/>
              <a:t>10</a:t>
            </a:r>
            <a:r>
              <a:rPr kumimoji="1" lang="ja-JP" altLang="en-US" dirty="0"/>
              <a:t>日</a:t>
            </a:r>
          </a:p>
        </p:txBody>
      </p:sp>
      <p:sp>
        <p:nvSpPr>
          <p:cNvPr id="29" name="Text Box 5">
            <a:extLst>
              <a:ext uri="{FF2B5EF4-FFF2-40B4-BE49-F238E27FC236}">
                <a16:creationId xmlns:a16="http://schemas.microsoft.com/office/drawing/2014/main" id="{BD9C0C9C-DB7D-E34C-1D9A-C113E092EBC4}"/>
              </a:ext>
            </a:extLst>
          </p:cNvPr>
          <p:cNvSpPr txBox="1">
            <a:spLocks noChangeArrowheads="1"/>
          </p:cNvSpPr>
          <p:nvPr/>
        </p:nvSpPr>
        <p:spPr bwMode="auto">
          <a:xfrm>
            <a:off x="395953" y="4816344"/>
            <a:ext cx="8644032" cy="461665"/>
          </a:xfrm>
          <a:prstGeom prst="rect">
            <a:avLst/>
          </a:prstGeom>
          <a:solidFill>
            <a:srgbClr val="CCFFFF"/>
          </a:solidFill>
          <a:ln w="15875">
            <a:solidFill>
              <a:srgbClr val="000000"/>
            </a:solidFill>
            <a:miter lim="800000"/>
            <a:headEnd/>
            <a:tailEnd/>
          </a:ln>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dirty="0">
                <a:latin typeface="メイリオ" panose="020B0604030504040204" pitchFamily="50" charset="-128"/>
                <a:ea typeface="メイリオ" panose="020B0604030504040204" pitchFamily="50" charset="-128"/>
              </a:rPr>
              <a:t>1</a:t>
            </a:r>
            <a:r>
              <a:rPr lang="ja-JP" altLang="en-US" dirty="0">
                <a:latin typeface="メイリオ" panose="020B0604030504040204" pitchFamily="50" charset="-128"/>
                <a:ea typeface="メイリオ" panose="020B0604030504040204" pitchFamily="50" charset="-128"/>
              </a:rPr>
              <a:t>時間で約</a:t>
            </a:r>
            <a:r>
              <a:rPr lang="en-US" altLang="ja-JP" dirty="0">
                <a:latin typeface="メイリオ" panose="020B0604030504040204" pitchFamily="50" charset="-128"/>
                <a:ea typeface="メイリオ" panose="020B0604030504040204" pitchFamily="50" charset="-128"/>
              </a:rPr>
              <a:t>30</a:t>
            </a:r>
            <a:r>
              <a:rPr lang="ja-JP" altLang="en-US" dirty="0">
                <a:latin typeface="メイリオ" panose="020B0604030504040204" pitchFamily="50" charset="-128"/>
                <a:ea typeface="メイリオ" panose="020B0604030504040204" pitchFamily="50" charset="-128"/>
              </a:rPr>
              <a:t>秒の角度→</a:t>
            </a:r>
            <a:r>
              <a:rPr lang="en-US" altLang="ja-JP" dirty="0">
                <a:latin typeface="メイリオ" panose="020B0604030504040204" pitchFamily="50" charset="-128"/>
                <a:ea typeface="メイリオ" panose="020B0604030504040204" pitchFamily="50" charset="-128"/>
              </a:rPr>
              <a:t>1</a:t>
            </a:r>
            <a:r>
              <a:rPr lang="ja-JP" altLang="en-US" dirty="0">
                <a:latin typeface="メイリオ" panose="020B0604030504040204" pitchFamily="50" charset="-128"/>
                <a:ea typeface="メイリオ" panose="020B0604030504040204" pitchFamily="50" charset="-128"/>
              </a:rPr>
              <a:t>日で約</a:t>
            </a:r>
            <a:r>
              <a:rPr lang="en-US" altLang="ja-JP" dirty="0">
                <a:latin typeface="メイリオ" panose="020B0604030504040204" pitchFamily="50" charset="-128"/>
                <a:ea typeface="メイリオ" panose="020B0604030504040204" pitchFamily="50" charset="-128"/>
              </a:rPr>
              <a:t>50</a:t>
            </a:r>
            <a:r>
              <a:rPr lang="ja-JP" altLang="en-US" dirty="0">
                <a:latin typeface="メイリオ" panose="020B0604030504040204" pitchFamily="50" charset="-128"/>
                <a:ea typeface="メイリオ" panose="020B0604030504040204" pitchFamily="50" charset="-128"/>
              </a:rPr>
              <a:t>分ほど西へ進む　</a:t>
            </a:r>
            <a:endParaRPr lang="en-US" altLang="ja-JP" dirty="0">
              <a:latin typeface="メイリオ" panose="020B0604030504040204" pitchFamily="50" charset="-128"/>
              <a:ea typeface="メイリオ" panose="020B0604030504040204" pitchFamily="50" charset="-128"/>
            </a:endParaRPr>
          </a:p>
        </p:txBody>
      </p:sp>
      <p:sp>
        <p:nvSpPr>
          <p:cNvPr id="7" name="楕円 6">
            <a:extLst>
              <a:ext uri="{FF2B5EF4-FFF2-40B4-BE49-F238E27FC236}">
                <a16:creationId xmlns:a16="http://schemas.microsoft.com/office/drawing/2014/main" id="{15148D19-8B0D-9BF6-1530-6D1757A80FE4}"/>
              </a:ext>
            </a:extLst>
          </p:cNvPr>
          <p:cNvSpPr/>
          <p:nvPr/>
        </p:nvSpPr>
        <p:spPr>
          <a:xfrm>
            <a:off x="3941993" y="2369060"/>
            <a:ext cx="180002" cy="19072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月 10">
            <a:extLst>
              <a:ext uri="{FF2B5EF4-FFF2-40B4-BE49-F238E27FC236}">
                <a16:creationId xmlns:a16="http://schemas.microsoft.com/office/drawing/2014/main" id="{70707B57-AD7D-7D16-77D7-0F2A5D267622}"/>
              </a:ext>
            </a:extLst>
          </p:cNvPr>
          <p:cNvSpPr/>
          <p:nvPr/>
        </p:nvSpPr>
        <p:spPr>
          <a:xfrm flipH="1">
            <a:off x="6192018" y="2130847"/>
            <a:ext cx="117604" cy="190722"/>
          </a:xfrm>
          <a:prstGeom prst="moon">
            <a:avLst>
              <a:gd name="adj" fmla="val 87500"/>
            </a:avLst>
          </a:prstGeom>
          <a:solidFill>
            <a:srgbClr val="FFFF00">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月 12">
            <a:extLst>
              <a:ext uri="{FF2B5EF4-FFF2-40B4-BE49-F238E27FC236}">
                <a16:creationId xmlns:a16="http://schemas.microsoft.com/office/drawing/2014/main" id="{EAA58593-255C-BB1C-3122-83D95D38B5E1}"/>
              </a:ext>
            </a:extLst>
          </p:cNvPr>
          <p:cNvSpPr/>
          <p:nvPr/>
        </p:nvSpPr>
        <p:spPr>
          <a:xfrm flipH="1">
            <a:off x="6822025" y="1998752"/>
            <a:ext cx="117604" cy="190722"/>
          </a:xfrm>
          <a:prstGeom prst="moon">
            <a:avLst>
              <a:gd name="adj" fmla="val 87500"/>
            </a:avLst>
          </a:prstGeom>
          <a:solidFill>
            <a:srgbClr val="FFFF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月 13">
            <a:extLst>
              <a:ext uri="{FF2B5EF4-FFF2-40B4-BE49-F238E27FC236}">
                <a16:creationId xmlns:a16="http://schemas.microsoft.com/office/drawing/2014/main" id="{6C3F27B1-7E60-25A6-1F83-8264BB16E824}"/>
              </a:ext>
            </a:extLst>
          </p:cNvPr>
          <p:cNvSpPr/>
          <p:nvPr/>
        </p:nvSpPr>
        <p:spPr>
          <a:xfrm flipH="1">
            <a:off x="4659167" y="2340035"/>
            <a:ext cx="117604" cy="190722"/>
          </a:xfrm>
          <a:prstGeom prst="moon">
            <a:avLst>
              <a:gd name="adj" fmla="val 87500"/>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月 14">
            <a:extLst>
              <a:ext uri="{FF2B5EF4-FFF2-40B4-BE49-F238E27FC236}">
                <a16:creationId xmlns:a16="http://schemas.microsoft.com/office/drawing/2014/main" id="{20EA24DC-AE27-F09F-BD26-FB153366DDF9}"/>
              </a:ext>
            </a:extLst>
          </p:cNvPr>
          <p:cNvSpPr/>
          <p:nvPr/>
        </p:nvSpPr>
        <p:spPr>
          <a:xfrm flipH="1">
            <a:off x="5382009" y="2249290"/>
            <a:ext cx="117604" cy="190722"/>
          </a:xfrm>
          <a:prstGeom prst="moon">
            <a:avLst>
              <a:gd name="adj" fmla="val 87500"/>
            </a:avLst>
          </a:prstGeom>
          <a:solidFill>
            <a:srgbClr val="FFFF00">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字幕 2">
            <a:extLst>
              <a:ext uri="{FF2B5EF4-FFF2-40B4-BE49-F238E27FC236}">
                <a16:creationId xmlns:a16="http://schemas.microsoft.com/office/drawing/2014/main" id="{842ED3DE-2E72-890B-2564-3311CC3F955D}"/>
              </a:ext>
            </a:extLst>
          </p:cNvPr>
          <p:cNvSpPr txBox="1">
            <a:spLocks/>
          </p:cNvSpPr>
          <p:nvPr/>
        </p:nvSpPr>
        <p:spPr bwMode="gray">
          <a:xfrm>
            <a:off x="6552022" y="4346488"/>
            <a:ext cx="886022" cy="397332"/>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kumimoji="1" sz="2400">
                <a:solidFill>
                  <a:schemeClr val="tx1"/>
                </a:solidFill>
                <a:latin typeface="游ゴシック" panose="020B0400000000000000" pitchFamily="50" charset="-128"/>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游ゴシック" panose="020B0400000000000000" pitchFamily="50" charset="-128"/>
                <a:ea typeface="+mn-ea"/>
              </a:defRPr>
            </a:lvl2pPr>
            <a:lvl3pPr marL="1143000" indent="-228600" algn="l" rtl="0" eaLnBrk="0" fontAlgn="base" hangingPunct="0">
              <a:spcBef>
                <a:spcPct val="20000"/>
              </a:spcBef>
              <a:spcAft>
                <a:spcPct val="0"/>
              </a:spcAft>
              <a:buChar char="•"/>
              <a:defRPr kumimoji="1" sz="2400">
                <a:solidFill>
                  <a:schemeClr val="tx1"/>
                </a:solidFill>
                <a:latin typeface="游ゴシック" panose="020B0400000000000000" pitchFamily="50" charset="-128"/>
                <a:ea typeface="+mn-ea"/>
              </a:defRPr>
            </a:lvl3pPr>
            <a:lvl4pPr marL="1600200" indent="-228600" algn="l" rtl="0" eaLnBrk="0" fontAlgn="base" hangingPunct="0">
              <a:spcBef>
                <a:spcPct val="20000"/>
              </a:spcBef>
              <a:spcAft>
                <a:spcPct val="0"/>
              </a:spcAft>
              <a:buChar char="–"/>
              <a:defRPr kumimoji="1" sz="2000">
                <a:solidFill>
                  <a:schemeClr val="tx1"/>
                </a:solidFill>
                <a:latin typeface="游ゴシック" panose="020B0400000000000000" pitchFamily="50" charset="-128"/>
                <a:ea typeface="+mn-ea"/>
              </a:defRPr>
            </a:lvl4pPr>
            <a:lvl5pPr marL="2057400" indent="-228600" algn="l" rtl="0" eaLnBrk="0" fontAlgn="base" hangingPunct="0">
              <a:spcBef>
                <a:spcPct val="20000"/>
              </a:spcBef>
              <a:spcAft>
                <a:spcPct val="0"/>
              </a:spcAft>
              <a:buChar char="»"/>
              <a:defRPr kumimoji="1" sz="2000">
                <a:solidFill>
                  <a:schemeClr val="tx1"/>
                </a:solidFill>
                <a:latin typeface="游ゴシック" panose="020B0400000000000000" pitchFamily="50" charset="-128"/>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algn="l"/>
            <a:r>
              <a:rPr lang="en-US" altLang="ja-JP" kern="0" dirty="0"/>
              <a:t>11</a:t>
            </a:r>
            <a:r>
              <a:rPr lang="ja-JP" altLang="en-US" kern="0" dirty="0"/>
              <a:t>日</a:t>
            </a:r>
          </a:p>
        </p:txBody>
      </p:sp>
      <p:sp>
        <p:nvSpPr>
          <p:cNvPr id="28" name="字幕 2">
            <a:extLst>
              <a:ext uri="{FF2B5EF4-FFF2-40B4-BE49-F238E27FC236}">
                <a16:creationId xmlns:a16="http://schemas.microsoft.com/office/drawing/2014/main" id="{341A0C96-9EE7-FA3A-29B1-1C405A14A0D4}"/>
              </a:ext>
            </a:extLst>
          </p:cNvPr>
          <p:cNvSpPr txBox="1">
            <a:spLocks/>
          </p:cNvSpPr>
          <p:nvPr/>
        </p:nvSpPr>
        <p:spPr bwMode="gray">
          <a:xfrm>
            <a:off x="5632381" y="4346488"/>
            <a:ext cx="886022" cy="397332"/>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kumimoji="1" sz="2400">
                <a:solidFill>
                  <a:schemeClr val="tx1"/>
                </a:solidFill>
                <a:latin typeface="游ゴシック" panose="020B0400000000000000" pitchFamily="50" charset="-128"/>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游ゴシック" panose="020B0400000000000000" pitchFamily="50" charset="-128"/>
                <a:ea typeface="+mn-ea"/>
              </a:defRPr>
            </a:lvl2pPr>
            <a:lvl3pPr marL="1143000" indent="-228600" algn="l" rtl="0" eaLnBrk="0" fontAlgn="base" hangingPunct="0">
              <a:spcBef>
                <a:spcPct val="20000"/>
              </a:spcBef>
              <a:spcAft>
                <a:spcPct val="0"/>
              </a:spcAft>
              <a:buChar char="•"/>
              <a:defRPr kumimoji="1" sz="2400">
                <a:solidFill>
                  <a:schemeClr val="tx1"/>
                </a:solidFill>
                <a:latin typeface="游ゴシック" panose="020B0400000000000000" pitchFamily="50" charset="-128"/>
                <a:ea typeface="+mn-ea"/>
              </a:defRPr>
            </a:lvl3pPr>
            <a:lvl4pPr marL="1600200" indent="-228600" algn="l" rtl="0" eaLnBrk="0" fontAlgn="base" hangingPunct="0">
              <a:spcBef>
                <a:spcPct val="20000"/>
              </a:spcBef>
              <a:spcAft>
                <a:spcPct val="0"/>
              </a:spcAft>
              <a:buChar char="–"/>
              <a:defRPr kumimoji="1" sz="2000">
                <a:solidFill>
                  <a:schemeClr val="tx1"/>
                </a:solidFill>
                <a:latin typeface="游ゴシック" panose="020B0400000000000000" pitchFamily="50" charset="-128"/>
                <a:ea typeface="+mn-ea"/>
              </a:defRPr>
            </a:lvl4pPr>
            <a:lvl5pPr marL="2057400" indent="-228600" algn="l" rtl="0" eaLnBrk="0" fontAlgn="base" hangingPunct="0">
              <a:spcBef>
                <a:spcPct val="20000"/>
              </a:spcBef>
              <a:spcAft>
                <a:spcPct val="0"/>
              </a:spcAft>
              <a:buChar char="»"/>
              <a:defRPr kumimoji="1" sz="2000">
                <a:solidFill>
                  <a:schemeClr val="tx1"/>
                </a:solidFill>
                <a:latin typeface="游ゴシック" panose="020B0400000000000000" pitchFamily="50" charset="-128"/>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algn="l"/>
            <a:r>
              <a:rPr lang="en-US" altLang="ja-JP" kern="0" dirty="0"/>
              <a:t>12</a:t>
            </a:r>
            <a:r>
              <a:rPr lang="ja-JP" altLang="en-US" kern="0" dirty="0"/>
              <a:t>日</a:t>
            </a:r>
          </a:p>
        </p:txBody>
      </p:sp>
      <p:sp>
        <p:nvSpPr>
          <p:cNvPr id="30" name="字幕 2">
            <a:extLst>
              <a:ext uri="{FF2B5EF4-FFF2-40B4-BE49-F238E27FC236}">
                <a16:creationId xmlns:a16="http://schemas.microsoft.com/office/drawing/2014/main" id="{078368C4-DE3E-271E-F38A-3358ADB0E1F7}"/>
              </a:ext>
            </a:extLst>
          </p:cNvPr>
          <p:cNvSpPr txBox="1">
            <a:spLocks/>
          </p:cNvSpPr>
          <p:nvPr/>
        </p:nvSpPr>
        <p:spPr bwMode="gray">
          <a:xfrm>
            <a:off x="4708190" y="4346488"/>
            <a:ext cx="886022" cy="397332"/>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kumimoji="1" sz="2400">
                <a:solidFill>
                  <a:schemeClr val="tx1"/>
                </a:solidFill>
                <a:latin typeface="游ゴシック" panose="020B0400000000000000" pitchFamily="50" charset="-128"/>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游ゴシック" panose="020B0400000000000000" pitchFamily="50" charset="-128"/>
                <a:ea typeface="+mn-ea"/>
              </a:defRPr>
            </a:lvl2pPr>
            <a:lvl3pPr marL="1143000" indent="-228600" algn="l" rtl="0" eaLnBrk="0" fontAlgn="base" hangingPunct="0">
              <a:spcBef>
                <a:spcPct val="20000"/>
              </a:spcBef>
              <a:spcAft>
                <a:spcPct val="0"/>
              </a:spcAft>
              <a:buChar char="•"/>
              <a:defRPr kumimoji="1" sz="2400">
                <a:solidFill>
                  <a:schemeClr val="tx1"/>
                </a:solidFill>
                <a:latin typeface="游ゴシック" panose="020B0400000000000000" pitchFamily="50" charset="-128"/>
                <a:ea typeface="+mn-ea"/>
              </a:defRPr>
            </a:lvl3pPr>
            <a:lvl4pPr marL="1600200" indent="-228600" algn="l" rtl="0" eaLnBrk="0" fontAlgn="base" hangingPunct="0">
              <a:spcBef>
                <a:spcPct val="20000"/>
              </a:spcBef>
              <a:spcAft>
                <a:spcPct val="0"/>
              </a:spcAft>
              <a:buChar char="–"/>
              <a:defRPr kumimoji="1" sz="2000">
                <a:solidFill>
                  <a:schemeClr val="tx1"/>
                </a:solidFill>
                <a:latin typeface="游ゴシック" panose="020B0400000000000000" pitchFamily="50" charset="-128"/>
                <a:ea typeface="+mn-ea"/>
              </a:defRPr>
            </a:lvl4pPr>
            <a:lvl5pPr marL="2057400" indent="-228600" algn="l" rtl="0" eaLnBrk="0" fontAlgn="base" hangingPunct="0">
              <a:spcBef>
                <a:spcPct val="20000"/>
              </a:spcBef>
              <a:spcAft>
                <a:spcPct val="0"/>
              </a:spcAft>
              <a:buChar char="»"/>
              <a:defRPr kumimoji="1" sz="2000">
                <a:solidFill>
                  <a:schemeClr val="tx1"/>
                </a:solidFill>
                <a:latin typeface="游ゴシック" panose="020B0400000000000000" pitchFamily="50" charset="-128"/>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algn="l"/>
            <a:r>
              <a:rPr lang="en-US" altLang="ja-JP" kern="0" dirty="0"/>
              <a:t>13</a:t>
            </a:r>
            <a:r>
              <a:rPr lang="ja-JP" altLang="en-US" kern="0" dirty="0"/>
              <a:t>日</a:t>
            </a:r>
          </a:p>
        </p:txBody>
      </p:sp>
      <p:sp>
        <p:nvSpPr>
          <p:cNvPr id="31" name="字幕 2">
            <a:extLst>
              <a:ext uri="{FF2B5EF4-FFF2-40B4-BE49-F238E27FC236}">
                <a16:creationId xmlns:a16="http://schemas.microsoft.com/office/drawing/2014/main" id="{6B06A4D8-F858-5845-B397-974A0DB5F2F3}"/>
              </a:ext>
            </a:extLst>
          </p:cNvPr>
          <p:cNvSpPr txBox="1">
            <a:spLocks/>
          </p:cNvSpPr>
          <p:nvPr/>
        </p:nvSpPr>
        <p:spPr bwMode="gray">
          <a:xfrm>
            <a:off x="3773145" y="4346488"/>
            <a:ext cx="886022" cy="397332"/>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kumimoji="1" sz="2400">
                <a:solidFill>
                  <a:schemeClr val="tx1"/>
                </a:solidFill>
                <a:latin typeface="游ゴシック" panose="020B0400000000000000" pitchFamily="50" charset="-128"/>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游ゴシック" panose="020B0400000000000000" pitchFamily="50" charset="-128"/>
                <a:ea typeface="+mn-ea"/>
              </a:defRPr>
            </a:lvl2pPr>
            <a:lvl3pPr marL="1143000" indent="-228600" algn="l" rtl="0" eaLnBrk="0" fontAlgn="base" hangingPunct="0">
              <a:spcBef>
                <a:spcPct val="20000"/>
              </a:spcBef>
              <a:spcAft>
                <a:spcPct val="0"/>
              </a:spcAft>
              <a:buChar char="•"/>
              <a:defRPr kumimoji="1" sz="2400">
                <a:solidFill>
                  <a:schemeClr val="tx1"/>
                </a:solidFill>
                <a:latin typeface="游ゴシック" panose="020B0400000000000000" pitchFamily="50" charset="-128"/>
                <a:ea typeface="+mn-ea"/>
              </a:defRPr>
            </a:lvl3pPr>
            <a:lvl4pPr marL="1600200" indent="-228600" algn="l" rtl="0" eaLnBrk="0" fontAlgn="base" hangingPunct="0">
              <a:spcBef>
                <a:spcPct val="20000"/>
              </a:spcBef>
              <a:spcAft>
                <a:spcPct val="0"/>
              </a:spcAft>
              <a:buChar char="–"/>
              <a:defRPr kumimoji="1" sz="2000">
                <a:solidFill>
                  <a:schemeClr val="tx1"/>
                </a:solidFill>
                <a:latin typeface="游ゴシック" panose="020B0400000000000000" pitchFamily="50" charset="-128"/>
                <a:ea typeface="+mn-ea"/>
              </a:defRPr>
            </a:lvl4pPr>
            <a:lvl5pPr marL="2057400" indent="-228600" algn="l" rtl="0" eaLnBrk="0" fontAlgn="base" hangingPunct="0">
              <a:spcBef>
                <a:spcPct val="20000"/>
              </a:spcBef>
              <a:spcAft>
                <a:spcPct val="0"/>
              </a:spcAft>
              <a:buChar char="»"/>
              <a:defRPr kumimoji="1" sz="2000">
                <a:solidFill>
                  <a:schemeClr val="tx1"/>
                </a:solidFill>
                <a:latin typeface="游ゴシック" panose="020B0400000000000000" pitchFamily="50" charset="-128"/>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algn="l"/>
            <a:r>
              <a:rPr lang="en-US" altLang="ja-JP" kern="0" dirty="0"/>
              <a:t>14</a:t>
            </a:r>
            <a:r>
              <a:rPr lang="ja-JP" altLang="en-US" kern="0" dirty="0"/>
              <a:t>日</a:t>
            </a:r>
          </a:p>
        </p:txBody>
      </p:sp>
      <p:sp>
        <p:nvSpPr>
          <p:cNvPr id="32" name="字幕 2">
            <a:extLst>
              <a:ext uri="{FF2B5EF4-FFF2-40B4-BE49-F238E27FC236}">
                <a16:creationId xmlns:a16="http://schemas.microsoft.com/office/drawing/2014/main" id="{1F77BEAB-8C49-159F-2331-AEC5DE9DE7F3}"/>
              </a:ext>
            </a:extLst>
          </p:cNvPr>
          <p:cNvSpPr txBox="1">
            <a:spLocks/>
          </p:cNvSpPr>
          <p:nvPr/>
        </p:nvSpPr>
        <p:spPr bwMode="gray">
          <a:xfrm>
            <a:off x="2838100" y="4341295"/>
            <a:ext cx="886022" cy="397332"/>
          </a:xfrm>
          <a:prstGeom prst="rect">
            <a:avLst/>
          </a:prstGeom>
          <a:solidFill>
            <a:schemeClr val="bg1">
              <a:lumMod val="95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kumimoji="1" sz="2400">
                <a:solidFill>
                  <a:schemeClr val="tx1"/>
                </a:solidFill>
                <a:latin typeface="游ゴシック" panose="020B0400000000000000" pitchFamily="50" charset="-128"/>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游ゴシック" panose="020B0400000000000000" pitchFamily="50" charset="-128"/>
                <a:ea typeface="+mn-ea"/>
              </a:defRPr>
            </a:lvl2pPr>
            <a:lvl3pPr marL="1143000" indent="-228600" algn="l" rtl="0" eaLnBrk="0" fontAlgn="base" hangingPunct="0">
              <a:spcBef>
                <a:spcPct val="20000"/>
              </a:spcBef>
              <a:spcAft>
                <a:spcPct val="0"/>
              </a:spcAft>
              <a:buChar char="•"/>
              <a:defRPr kumimoji="1" sz="2400">
                <a:solidFill>
                  <a:schemeClr val="tx1"/>
                </a:solidFill>
                <a:latin typeface="游ゴシック" panose="020B0400000000000000" pitchFamily="50" charset="-128"/>
                <a:ea typeface="+mn-ea"/>
              </a:defRPr>
            </a:lvl3pPr>
            <a:lvl4pPr marL="1600200" indent="-228600" algn="l" rtl="0" eaLnBrk="0" fontAlgn="base" hangingPunct="0">
              <a:spcBef>
                <a:spcPct val="20000"/>
              </a:spcBef>
              <a:spcAft>
                <a:spcPct val="0"/>
              </a:spcAft>
              <a:buChar char="–"/>
              <a:defRPr kumimoji="1" sz="2000">
                <a:solidFill>
                  <a:schemeClr val="tx1"/>
                </a:solidFill>
                <a:latin typeface="游ゴシック" panose="020B0400000000000000" pitchFamily="50" charset="-128"/>
                <a:ea typeface="+mn-ea"/>
              </a:defRPr>
            </a:lvl4pPr>
            <a:lvl5pPr marL="2057400" indent="-228600" algn="l" rtl="0" eaLnBrk="0" fontAlgn="base" hangingPunct="0">
              <a:spcBef>
                <a:spcPct val="20000"/>
              </a:spcBef>
              <a:spcAft>
                <a:spcPct val="0"/>
              </a:spcAft>
              <a:buChar char="»"/>
              <a:defRPr kumimoji="1" sz="2000">
                <a:solidFill>
                  <a:schemeClr val="tx1"/>
                </a:solidFill>
                <a:latin typeface="游ゴシック" panose="020B0400000000000000" pitchFamily="50" charset="-128"/>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algn="l"/>
            <a:r>
              <a:rPr lang="en-US" altLang="ja-JP" kern="0" dirty="0"/>
              <a:t>15</a:t>
            </a:r>
            <a:r>
              <a:rPr lang="ja-JP" altLang="en-US" kern="0" dirty="0"/>
              <a:t>日</a:t>
            </a:r>
          </a:p>
        </p:txBody>
      </p:sp>
      <p:cxnSp>
        <p:nvCxnSpPr>
          <p:cNvPr id="33" name="直線矢印コネクタ 32">
            <a:extLst>
              <a:ext uri="{FF2B5EF4-FFF2-40B4-BE49-F238E27FC236}">
                <a16:creationId xmlns:a16="http://schemas.microsoft.com/office/drawing/2014/main" id="{0A911A1F-CAB4-65BA-A6ED-5FCDFC14D761}"/>
              </a:ext>
            </a:extLst>
          </p:cNvPr>
          <p:cNvCxnSpPr>
            <a:cxnSpLocks/>
          </p:cNvCxnSpPr>
          <p:nvPr/>
        </p:nvCxnSpPr>
        <p:spPr>
          <a:xfrm flipH="1" flipV="1">
            <a:off x="7542033" y="2058242"/>
            <a:ext cx="270003" cy="2270768"/>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矢印コネクタ 34">
            <a:extLst>
              <a:ext uri="{FF2B5EF4-FFF2-40B4-BE49-F238E27FC236}">
                <a16:creationId xmlns:a16="http://schemas.microsoft.com/office/drawing/2014/main" id="{B43683A4-11D7-F8ED-8AAA-C9DFF50FCCB7}"/>
              </a:ext>
            </a:extLst>
          </p:cNvPr>
          <p:cNvCxnSpPr>
            <a:cxnSpLocks/>
          </p:cNvCxnSpPr>
          <p:nvPr/>
        </p:nvCxnSpPr>
        <p:spPr>
          <a:xfrm flipV="1">
            <a:off x="6826623" y="2174659"/>
            <a:ext cx="22522" cy="2154351"/>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矢印コネクタ 37">
            <a:extLst>
              <a:ext uri="{FF2B5EF4-FFF2-40B4-BE49-F238E27FC236}">
                <a16:creationId xmlns:a16="http://schemas.microsoft.com/office/drawing/2014/main" id="{C0F4EDD7-05A0-584B-4FD7-173021B8000B}"/>
              </a:ext>
            </a:extLst>
          </p:cNvPr>
          <p:cNvCxnSpPr>
            <a:cxnSpLocks/>
            <a:stCxn id="28" idx="0"/>
          </p:cNvCxnSpPr>
          <p:nvPr/>
        </p:nvCxnSpPr>
        <p:spPr>
          <a:xfrm flipV="1">
            <a:off x="6075392" y="2321569"/>
            <a:ext cx="127887" cy="2024919"/>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線矢印コネクタ 39">
            <a:extLst>
              <a:ext uri="{FF2B5EF4-FFF2-40B4-BE49-F238E27FC236}">
                <a16:creationId xmlns:a16="http://schemas.microsoft.com/office/drawing/2014/main" id="{25FEAAC0-9571-0D52-42D0-9B9A9ED2806F}"/>
              </a:ext>
            </a:extLst>
          </p:cNvPr>
          <p:cNvCxnSpPr>
            <a:cxnSpLocks/>
          </p:cNvCxnSpPr>
          <p:nvPr/>
        </p:nvCxnSpPr>
        <p:spPr>
          <a:xfrm flipV="1">
            <a:off x="5090160" y="2464421"/>
            <a:ext cx="258109" cy="1856119"/>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41">
            <a:extLst>
              <a:ext uri="{FF2B5EF4-FFF2-40B4-BE49-F238E27FC236}">
                <a16:creationId xmlns:a16="http://schemas.microsoft.com/office/drawing/2014/main" id="{7A2C50FC-2B06-3842-CAD3-FBF7DD1A4A29}"/>
              </a:ext>
            </a:extLst>
          </p:cNvPr>
          <p:cNvCxnSpPr>
            <a:cxnSpLocks/>
          </p:cNvCxnSpPr>
          <p:nvPr/>
        </p:nvCxnSpPr>
        <p:spPr>
          <a:xfrm flipV="1">
            <a:off x="4038183" y="2500940"/>
            <a:ext cx="679786" cy="181960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矢印コネクタ 43">
            <a:extLst>
              <a:ext uri="{FF2B5EF4-FFF2-40B4-BE49-F238E27FC236}">
                <a16:creationId xmlns:a16="http://schemas.microsoft.com/office/drawing/2014/main" id="{087FFA1A-C64A-E6F8-15FF-FEDCA2F71AC1}"/>
              </a:ext>
            </a:extLst>
          </p:cNvPr>
          <p:cNvCxnSpPr>
            <a:cxnSpLocks/>
          </p:cNvCxnSpPr>
          <p:nvPr/>
        </p:nvCxnSpPr>
        <p:spPr>
          <a:xfrm flipV="1">
            <a:off x="3284840" y="2559782"/>
            <a:ext cx="679786" cy="181960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5" name="フッター プレースホルダー 4">
            <a:extLst>
              <a:ext uri="{FF2B5EF4-FFF2-40B4-BE49-F238E27FC236}">
                <a16:creationId xmlns:a16="http://schemas.microsoft.com/office/drawing/2014/main" id="{5BA7321D-ED68-34A3-7A66-1E1BDF1B2B03}"/>
              </a:ext>
            </a:extLst>
          </p:cNvPr>
          <p:cNvSpPr>
            <a:spLocks noGrp="1"/>
          </p:cNvSpPr>
          <p:nvPr>
            <p:ph type="ftr" sz="quarter" idx="11"/>
          </p:nvPr>
        </p:nvSpPr>
        <p:spPr>
          <a:xfrm>
            <a:off x="590575" y="4253312"/>
            <a:ext cx="2024155" cy="250772"/>
          </a:xfrm>
        </p:spPr>
        <p:txBody>
          <a:bodyPr/>
          <a:lstStyle/>
          <a:p>
            <a:pPr>
              <a:defRPr/>
            </a:pPr>
            <a:r>
              <a:rPr lang="ja-JP" altLang="en-US" dirty="0">
                <a:latin typeface="游ゴシック" panose="020B0400000000000000" pitchFamily="50" charset="-128"/>
              </a:rPr>
              <a:t>つるちゃんのプラネタリウムより</a:t>
            </a:r>
          </a:p>
        </p:txBody>
      </p:sp>
      <p:sp>
        <p:nvSpPr>
          <p:cNvPr id="2" name="フッター プレースホルダー 4">
            <a:extLst>
              <a:ext uri="{FF2B5EF4-FFF2-40B4-BE49-F238E27FC236}">
                <a16:creationId xmlns:a16="http://schemas.microsoft.com/office/drawing/2014/main" id="{9B2E0329-CF18-FAB0-E780-78DD1F3018DB}"/>
              </a:ext>
            </a:extLst>
          </p:cNvPr>
          <p:cNvSpPr txBox="1">
            <a:spLocks/>
          </p:cNvSpPr>
          <p:nvPr/>
        </p:nvSpPr>
        <p:spPr bwMode="gray">
          <a:xfrm>
            <a:off x="7091065" y="4635912"/>
            <a:ext cx="2024155" cy="250772"/>
          </a:xfrm>
          <a:prstGeom prst="rect">
            <a:avLst/>
          </a:prstGeom>
          <a:ln>
            <a:miter lim="800000"/>
            <a:headEnd/>
            <a:tailEnd/>
          </a:ln>
        </p:spPr>
        <p:txBody>
          <a:bodyPr vert="horz" wrap="square" lIns="91440" tIns="45720" rIns="91440" bIns="45720" numCol="1" anchor="t" anchorCtr="0" compatLnSpc="1">
            <a:prstTxWarp prst="textNoShape">
              <a:avLst/>
            </a:prstTxWarp>
          </a:bodyPr>
          <a:lstStyle>
            <a:defPPr>
              <a:defRPr lang="ja-JP"/>
            </a:defPPr>
            <a:lvl1pPr algn="ctr" rtl="0" eaLnBrk="1" fontAlgn="base" hangingPunct="1">
              <a:spcBef>
                <a:spcPct val="0"/>
              </a:spcBef>
              <a:spcAft>
                <a:spcPct val="0"/>
              </a:spcAft>
              <a:defRPr kumimoji="1" sz="1050"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9pPr>
          </a:lstStyle>
          <a:p>
            <a:pPr>
              <a:defRPr/>
            </a:pPr>
            <a:r>
              <a:rPr lang="ja-JP" altLang="en-US" dirty="0">
                <a:latin typeface="游ゴシック" panose="020B0400000000000000" pitchFamily="50" charset="-128"/>
              </a:rPr>
              <a:t>つるちゃんのプラネタリウムより</a:t>
            </a:r>
          </a:p>
        </p:txBody>
      </p:sp>
    </p:spTree>
    <p:extLst>
      <p:ext uri="{BB962C8B-B14F-4D97-AF65-F5344CB8AC3E}">
        <p14:creationId xmlns:p14="http://schemas.microsoft.com/office/powerpoint/2010/main" val="41444382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5CA44248-8E76-4262-8EDE-FEEAE473A7F1}"/>
              </a:ext>
            </a:extLst>
          </p:cNvPr>
          <p:cNvSpPr txBox="1">
            <a:spLocks noChangeArrowheads="1"/>
          </p:cNvSpPr>
          <p:nvPr/>
        </p:nvSpPr>
        <p:spPr bwMode="gray">
          <a:xfrm>
            <a:off x="192566" y="129041"/>
            <a:ext cx="7772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1"/>
                </a:solidFill>
                <a:latin typeface="游ゴシック" panose="020B0400000000000000" pitchFamily="50" charset="-128"/>
                <a:ea typeface="+mj-ea"/>
                <a:cs typeface="+mj-cs"/>
              </a:defRPr>
            </a:lvl1pPr>
            <a:lvl2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2pPr>
            <a:lvl3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3pPr>
            <a:lvl4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4pPr>
            <a:lvl5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5pPr>
            <a:lvl6pPr marL="457200" algn="l" rtl="0" fontAlgn="base">
              <a:spcBef>
                <a:spcPct val="0"/>
              </a:spcBef>
              <a:spcAft>
                <a:spcPct val="0"/>
              </a:spcAft>
              <a:defRPr kumimoji="1" sz="2800">
                <a:solidFill>
                  <a:schemeClr val="tx1"/>
                </a:solidFill>
                <a:latin typeface="Arial" pitchFamily="34" charset="0"/>
                <a:ea typeface="ＭＳ Ｐゴシック" pitchFamily="50" charset="-128"/>
              </a:defRPr>
            </a:lvl6pPr>
            <a:lvl7pPr marL="914400" algn="l" rtl="0" fontAlgn="base">
              <a:spcBef>
                <a:spcPct val="0"/>
              </a:spcBef>
              <a:spcAft>
                <a:spcPct val="0"/>
              </a:spcAft>
              <a:defRPr kumimoji="1" sz="2800">
                <a:solidFill>
                  <a:schemeClr val="tx1"/>
                </a:solidFill>
                <a:latin typeface="Arial" pitchFamily="34" charset="0"/>
                <a:ea typeface="ＭＳ Ｐゴシック" pitchFamily="50" charset="-128"/>
              </a:defRPr>
            </a:lvl7pPr>
            <a:lvl8pPr marL="1371600" algn="l" rtl="0" fontAlgn="base">
              <a:spcBef>
                <a:spcPct val="0"/>
              </a:spcBef>
              <a:spcAft>
                <a:spcPct val="0"/>
              </a:spcAft>
              <a:defRPr kumimoji="1" sz="2800">
                <a:solidFill>
                  <a:schemeClr val="tx1"/>
                </a:solidFill>
                <a:latin typeface="Arial" pitchFamily="34" charset="0"/>
                <a:ea typeface="ＭＳ Ｐゴシック" pitchFamily="50" charset="-128"/>
              </a:defRPr>
            </a:lvl8pPr>
            <a:lvl9pPr marL="1828800" algn="l" rtl="0" fontAlgn="base">
              <a:spcBef>
                <a:spcPct val="0"/>
              </a:spcBef>
              <a:spcAft>
                <a:spcPct val="0"/>
              </a:spcAft>
              <a:defRPr kumimoji="1" sz="2800">
                <a:solidFill>
                  <a:schemeClr val="tx1"/>
                </a:solidFill>
                <a:latin typeface="Arial" pitchFamily="34" charset="0"/>
                <a:ea typeface="ＭＳ Ｐゴシック" pitchFamily="50" charset="-128"/>
              </a:defRPr>
            </a:lvl9pPr>
          </a:lstStyle>
          <a:p>
            <a:pPr eaLnBrk="1" hangingPunct="1"/>
            <a:r>
              <a:rPr lang="ja-JP" altLang="en-US" sz="3600" kern="0" dirty="0">
                <a:ea typeface="ＭＳ Ｐゴシック" panose="020B0600070205080204" pitchFamily="50" charset="-128"/>
              </a:rPr>
              <a:t>月の満ち欠けと星食</a:t>
            </a:r>
          </a:p>
        </p:txBody>
      </p:sp>
      <p:sp>
        <p:nvSpPr>
          <p:cNvPr id="12" name="字幕 2">
            <a:extLst>
              <a:ext uri="{FF2B5EF4-FFF2-40B4-BE49-F238E27FC236}">
                <a16:creationId xmlns:a16="http://schemas.microsoft.com/office/drawing/2014/main" id="{72FED30C-5DEA-C614-B857-8C339B77E018}"/>
              </a:ext>
            </a:extLst>
          </p:cNvPr>
          <p:cNvSpPr>
            <a:spLocks noGrp="1"/>
          </p:cNvSpPr>
          <p:nvPr>
            <p:ph type="subTitle" idx="1"/>
          </p:nvPr>
        </p:nvSpPr>
        <p:spPr>
          <a:xfrm>
            <a:off x="28250" y="664523"/>
            <a:ext cx="3941846" cy="1710020"/>
          </a:xfrm>
        </p:spPr>
        <p:txBody>
          <a:bodyPr/>
          <a:lstStyle/>
          <a:p>
            <a:pPr algn="l"/>
            <a:r>
              <a:rPr lang="ja-JP" altLang="en-US" dirty="0">
                <a:latin typeface="ＭＳ ゴシック" panose="020B0609070205080204" pitchFamily="49" charset="-128"/>
                <a:ea typeface="ＭＳ ゴシック" panose="020B0609070205080204" pitchFamily="49" charset="-128"/>
              </a:rPr>
              <a:t>月の満ち欠け：地球からは月の形が変わって見える→月は地球のまわりを回っている。</a:t>
            </a:r>
            <a:r>
              <a:rPr lang="en-US" altLang="ja-JP" dirty="0">
                <a:latin typeface="ＭＳ ゴシック" panose="020B0609070205080204" pitchFamily="49" charset="-128"/>
                <a:ea typeface="ＭＳ ゴシック" panose="020B0609070205080204" pitchFamily="49" charset="-128"/>
              </a:rPr>
              <a:t>1㎞/</a:t>
            </a:r>
            <a:r>
              <a:rPr lang="ja-JP" altLang="en-US" dirty="0">
                <a:latin typeface="ＭＳ ゴシック" panose="020B0609070205080204" pitchFamily="49" charset="-128"/>
                <a:ea typeface="ＭＳ ゴシック" panose="020B0609070205080204" pitchFamily="49" charset="-128"/>
              </a:rPr>
              <a:t>秒</a:t>
            </a:r>
            <a:endParaRPr kumimoji="1" lang="ja-JP" altLang="en-US" dirty="0">
              <a:latin typeface="ＭＳ ゴシック" panose="020B0609070205080204" pitchFamily="49" charset="-128"/>
              <a:ea typeface="ＭＳ ゴシック" panose="020B0609070205080204" pitchFamily="49" charset="-128"/>
            </a:endParaRPr>
          </a:p>
        </p:txBody>
      </p:sp>
      <p:sp>
        <p:nvSpPr>
          <p:cNvPr id="4" name="字幕 2">
            <a:extLst>
              <a:ext uri="{FF2B5EF4-FFF2-40B4-BE49-F238E27FC236}">
                <a16:creationId xmlns:a16="http://schemas.microsoft.com/office/drawing/2014/main" id="{C9885082-E486-87AD-712D-695B664720AB}"/>
              </a:ext>
            </a:extLst>
          </p:cNvPr>
          <p:cNvSpPr txBox="1">
            <a:spLocks/>
          </p:cNvSpPr>
          <p:nvPr/>
        </p:nvSpPr>
        <p:spPr bwMode="gray">
          <a:xfrm>
            <a:off x="3851421" y="640530"/>
            <a:ext cx="3780042" cy="48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kumimoji="1" sz="2400">
                <a:solidFill>
                  <a:schemeClr val="tx1"/>
                </a:solidFill>
                <a:latin typeface="游ゴシック" panose="020B0400000000000000" pitchFamily="50" charset="-128"/>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游ゴシック" panose="020B0400000000000000" pitchFamily="50" charset="-128"/>
                <a:ea typeface="+mn-ea"/>
              </a:defRPr>
            </a:lvl2pPr>
            <a:lvl3pPr marL="1143000" indent="-228600" algn="l" rtl="0" eaLnBrk="0" fontAlgn="base" hangingPunct="0">
              <a:spcBef>
                <a:spcPct val="20000"/>
              </a:spcBef>
              <a:spcAft>
                <a:spcPct val="0"/>
              </a:spcAft>
              <a:buChar char="•"/>
              <a:defRPr kumimoji="1" sz="2400">
                <a:solidFill>
                  <a:schemeClr val="tx1"/>
                </a:solidFill>
                <a:latin typeface="游ゴシック" panose="020B0400000000000000" pitchFamily="50" charset="-128"/>
                <a:ea typeface="+mn-ea"/>
              </a:defRPr>
            </a:lvl3pPr>
            <a:lvl4pPr marL="1600200" indent="-228600" algn="l" rtl="0" eaLnBrk="0" fontAlgn="base" hangingPunct="0">
              <a:spcBef>
                <a:spcPct val="20000"/>
              </a:spcBef>
              <a:spcAft>
                <a:spcPct val="0"/>
              </a:spcAft>
              <a:buChar char="–"/>
              <a:defRPr kumimoji="1" sz="2000">
                <a:solidFill>
                  <a:schemeClr val="tx1"/>
                </a:solidFill>
                <a:latin typeface="游ゴシック" panose="020B0400000000000000" pitchFamily="50" charset="-128"/>
                <a:ea typeface="+mn-ea"/>
              </a:defRPr>
            </a:lvl4pPr>
            <a:lvl5pPr marL="2057400" indent="-228600" algn="l" rtl="0" eaLnBrk="0" fontAlgn="base" hangingPunct="0">
              <a:spcBef>
                <a:spcPct val="20000"/>
              </a:spcBef>
              <a:spcAft>
                <a:spcPct val="0"/>
              </a:spcAft>
              <a:buChar char="»"/>
              <a:defRPr kumimoji="1" sz="2000">
                <a:solidFill>
                  <a:schemeClr val="tx1"/>
                </a:solidFill>
                <a:latin typeface="游ゴシック" panose="020B0400000000000000" pitchFamily="50" charset="-128"/>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algn="l"/>
            <a:endParaRPr lang="ja-JP" altLang="en-US" kern="0" dirty="0">
              <a:latin typeface="ＭＳ ゴシック" panose="020B0609070205080204" pitchFamily="49" charset="-128"/>
              <a:ea typeface="ＭＳ ゴシック" panose="020B0609070205080204" pitchFamily="49" charset="-128"/>
            </a:endParaRPr>
          </a:p>
        </p:txBody>
      </p:sp>
      <p:pic>
        <p:nvPicPr>
          <p:cNvPr id="11" name="図 10" descr="マップ が含まれている画像&#10;&#10;自動的に生成された説明">
            <a:extLst>
              <a:ext uri="{FF2B5EF4-FFF2-40B4-BE49-F238E27FC236}">
                <a16:creationId xmlns:a16="http://schemas.microsoft.com/office/drawing/2014/main" id="{5550DE6C-654E-F92C-77EC-39150A841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480" y="2273872"/>
            <a:ext cx="3870616" cy="4557922"/>
          </a:xfrm>
          <a:prstGeom prst="rect">
            <a:avLst/>
          </a:prstGeom>
        </p:spPr>
      </p:pic>
      <p:pic>
        <p:nvPicPr>
          <p:cNvPr id="3" name="図 2">
            <a:extLst>
              <a:ext uri="{FF2B5EF4-FFF2-40B4-BE49-F238E27FC236}">
                <a16:creationId xmlns:a16="http://schemas.microsoft.com/office/drawing/2014/main" id="{24E7095B-EFD6-63B4-09D3-77AFD1B0FB64}"/>
              </a:ext>
            </a:extLst>
          </p:cNvPr>
          <p:cNvPicPr>
            <a:picLocks noChangeAspect="1"/>
          </p:cNvPicPr>
          <p:nvPr/>
        </p:nvPicPr>
        <p:blipFill>
          <a:blip r:embed="rId4"/>
          <a:stretch>
            <a:fillRect/>
          </a:stretch>
        </p:blipFill>
        <p:spPr>
          <a:xfrm>
            <a:off x="5741442" y="5202129"/>
            <a:ext cx="2952660" cy="1495756"/>
          </a:xfrm>
          <a:prstGeom prst="rect">
            <a:avLst/>
          </a:prstGeom>
        </p:spPr>
      </p:pic>
      <p:sp>
        <p:nvSpPr>
          <p:cNvPr id="10" name="Rectangle 2">
            <a:extLst>
              <a:ext uri="{FF2B5EF4-FFF2-40B4-BE49-F238E27FC236}">
                <a16:creationId xmlns:a16="http://schemas.microsoft.com/office/drawing/2014/main" id="{CDBAA543-5A5D-3388-247E-ED7E3B54205D}"/>
              </a:ext>
            </a:extLst>
          </p:cNvPr>
          <p:cNvSpPr>
            <a:spLocks noChangeArrowheads="1"/>
          </p:cNvSpPr>
          <p:nvPr/>
        </p:nvSpPr>
        <p:spPr bwMode="gray">
          <a:xfrm>
            <a:off x="19263" y="-117038"/>
            <a:ext cx="4822739"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400" b="1" dirty="0">
                <a:latin typeface="游ゴシック" panose="020B0400000000000000" pitchFamily="50" charset="-128"/>
              </a:rPr>
              <a:t> 　　</a:t>
            </a:r>
            <a:endParaRPr lang="en-US" altLang="ja-JP" sz="1400" b="1" dirty="0">
              <a:latin typeface="游ゴシック" panose="020B0400000000000000" pitchFamily="50" charset="-128"/>
            </a:endParaRPr>
          </a:p>
          <a:p>
            <a:pPr eaLnBrk="1" hangingPunct="1"/>
            <a:r>
              <a:rPr lang="ja-JP" altLang="en-US" sz="1400" b="1" dirty="0">
                <a:latin typeface="游ゴシック" panose="020B0400000000000000" pitchFamily="50" charset="-128"/>
              </a:rPr>
              <a:t>　　　つき　　　　み　　　　　か　　　　　　　　　せい　しょく　　　　　　　　</a:t>
            </a:r>
          </a:p>
        </p:txBody>
      </p:sp>
      <p:sp>
        <p:nvSpPr>
          <p:cNvPr id="5" name="字幕 2">
            <a:extLst>
              <a:ext uri="{FF2B5EF4-FFF2-40B4-BE49-F238E27FC236}">
                <a16:creationId xmlns:a16="http://schemas.microsoft.com/office/drawing/2014/main" id="{24F00FB5-5FC9-6948-2198-6A51FDB1602A}"/>
              </a:ext>
            </a:extLst>
          </p:cNvPr>
          <p:cNvSpPr txBox="1">
            <a:spLocks/>
          </p:cNvSpPr>
          <p:nvPr/>
        </p:nvSpPr>
        <p:spPr bwMode="gray">
          <a:xfrm>
            <a:off x="4089196" y="686076"/>
            <a:ext cx="5000905" cy="9698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kumimoji="1" sz="2400">
                <a:solidFill>
                  <a:schemeClr val="tx1"/>
                </a:solidFill>
                <a:latin typeface="游ゴシック" panose="020B0400000000000000" pitchFamily="50" charset="-128"/>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游ゴシック" panose="020B0400000000000000" pitchFamily="50" charset="-128"/>
                <a:ea typeface="+mn-ea"/>
              </a:defRPr>
            </a:lvl2pPr>
            <a:lvl3pPr marL="1143000" indent="-228600" algn="l" rtl="0" eaLnBrk="0" fontAlgn="base" hangingPunct="0">
              <a:spcBef>
                <a:spcPct val="20000"/>
              </a:spcBef>
              <a:spcAft>
                <a:spcPct val="0"/>
              </a:spcAft>
              <a:buChar char="•"/>
              <a:defRPr kumimoji="1" sz="2400">
                <a:solidFill>
                  <a:schemeClr val="tx1"/>
                </a:solidFill>
                <a:latin typeface="游ゴシック" panose="020B0400000000000000" pitchFamily="50" charset="-128"/>
                <a:ea typeface="+mn-ea"/>
              </a:defRPr>
            </a:lvl3pPr>
            <a:lvl4pPr marL="1600200" indent="-228600" algn="l" rtl="0" eaLnBrk="0" fontAlgn="base" hangingPunct="0">
              <a:spcBef>
                <a:spcPct val="20000"/>
              </a:spcBef>
              <a:spcAft>
                <a:spcPct val="0"/>
              </a:spcAft>
              <a:buChar char="–"/>
              <a:defRPr kumimoji="1" sz="2000">
                <a:solidFill>
                  <a:schemeClr val="tx1"/>
                </a:solidFill>
                <a:latin typeface="游ゴシック" panose="020B0400000000000000" pitchFamily="50" charset="-128"/>
                <a:ea typeface="+mn-ea"/>
              </a:defRPr>
            </a:lvl4pPr>
            <a:lvl5pPr marL="2057400" indent="-228600" algn="l" rtl="0" eaLnBrk="0" fontAlgn="base" hangingPunct="0">
              <a:spcBef>
                <a:spcPct val="20000"/>
              </a:spcBef>
              <a:spcAft>
                <a:spcPct val="0"/>
              </a:spcAft>
              <a:buChar char="»"/>
              <a:defRPr kumimoji="1" sz="2000">
                <a:solidFill>
                  <a:schemeClr val="tx1"/>
                </a:solidFill>
                <a:latin typeface="游ゴシック" panose="020B0400000000000000" pitchFamily="50" charset="-128"/>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algn="l"/>
            <a:r>
              <a:rPr lang="ja-JP" altLang="en-US" kern="0" dirty="0">
                <a:latin typeface="ＭＳ ゴシック" panose="020B0609070205080204" pitchFamily="49" charset="-128"/>
                <a:ea typeface="ＭＳ ゴシック" panose="020B0609070205080204" pitchFamily="49" charset="-128"/>
              </a:rPr>
              <a:t>星食とは？→星が月にかくされる現象）</a:t>
            </a:r>
          </a:p>
        </p:txBody>
      </p:sp>
      <p:pic>
        <p:nvPicPr>
          <p:cNvPr id="2050" name="Picture 2">
            <a:extLst>
              <a:ext uri="{FF2B5EF4-FFF2-40B4-BE49-F238E27FC236}">
                <a16:creationId xmlns:a16="http://schemas.microsoft.com/office/drawing/2014/main" id="{3777B981-E7C6-6004-C3CB-440341BE3E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81536" y="1124343"/>
            <a:ext cx="3602281" cy="4116893"/>
          </a:xfrm>
          <a:prstGeom prst="rect">
            <a:avLst/>
          </a:prstGeom>
          <a:noFill/>
          <a:extLst>
            <a:ext uri="{909E8E84-426E-40DD-AFC4-6F175D3DCCD1}">
              <a14:hiddenFill xmlns:a14="http://schemas.microsoft.com/office/drawing/2010/main">
                <a:solidFill>
                  <a:srgbClr val="FFFFFF"/>
                </a:solidFill>
              </a14:hiddenFill>
            </a:ext>
          </a:extLst>
        </p:spPr>
      </p:pic>
      <p:sp>
        <p:nvSpPr>
          <p:cNvPr id="16" name="フッター プレースホルダー 4">
            <a:extLst>
              <a:ext uri="{FF2B5EF4-FFF2-40B4-BE49-F238E27FC236}">
                <a16:creationId xmlns:a16="http://schemas.microsoft.com/office/drawing/2014/main" id="{AF63C298-7281-7E98-FD9F-A3FECFCEE34A}"/>
              </a:ext>
            </a:extLst>
          </p:cNvPr>
          <p:cNvSpPr>
            <a:spLocks noGrp="1"/>
          </p:cNvSpPr>
          <p:nvPr>
            <p:ph type="ftr" sz="quarter" idx="11"/>
          </p:nvPr>
        </p:nvSpPr>
        <p:spPr>
          <a:xfrm>
            <a:off x="7375750" y="5214023"/>
            <a:ext cx="1710019" cy="198784"/>
          </a:xfrm>
        </p:spPr>
        <p:txBody>
          <a:bodyPr/>
          <a:lstStyle/>
          <a:p>
            <a:pPr>
              <a:defRPr/>
            </a:pPr>
            <a:r>
              <a:rPr lang="ja-JP" altLang="en-US" dirty="0">
                <a:latin typeface="游ゴシック" panose="020B0400000000000000" pitchFamily="50" charset="-128"/>
              </a:rPr>
              <a:t>仙台天文台ホームページ</a:t>
            </a:r>
          </a:p>
        </p:txBody>
      </p:sp>
      <p:sp>
        <p:nvSpPr>
          <p:cNvPr id="9" name="円弧 8">
            <a:extLst>
              <a:ext uri="{FF2B5EF4-FFF2-40B4-BE49-F238E27FC236}">
                <a16:creationId xmlns:a16="http://schemas.microsoft.com/office/drawing/2014/main" id="{0B1BFCA1-5F68-21D6-6AA7-5E4E9D432D3E}"/>
              </a:ext>
            </a:extLst>
          </p:cNvPr>
          <p:cNvSpPr/>
          <p:nvPr/>
        </p:nvSpPr>
        <p:spPr>
          <a:xfrm rot="10371881" flipV="1">
            <a:off x="870521" y="4083099"/>
            <a:ext cx="2169465" cy="2341435"/>
          </a:xfrm>
          <a:prstGeom prst="arc">
            <a:avLst>
              <a:gd name="adj1" fmla="val 15756602"/>
              <a:gd name="adj2" fmla="val 15144784"/>
            </a:avLst>
          </a:prstGeom>
          <a:ln w="47625">
            <a:solidFill>
              <a:srgbClr val="FFC000">
                <a:alpha val="85000"/>
              </a:srgbClr>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404405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descr="図形 が含まれている画像&#10;&#10;自動的に生成された説明">
            <a:extLst>
              <a:ext uri="{FF2B5EF4-FFF2-40B4-BE49-F238E27FC236}">
                <a16:creationId xmlns:a16="http://schemas.microsoft.com/office/drawing/2014/main" id="{CB940681-179D-C5EF-9DCB-A639928342C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455" y="915730"/>
            <a:ext cx="4147852" cy="3948753"/>
          </a:xfrm>
          <a:prstGeom prst="rect">
            <a:avLst/>
          </a:prstGeom>
        </p:spPr>
      </p:pic>
      <p:pic>
        <p:nvPicPr>
          <p:cNvPr id="15" name="図 14" descr="グラフ&#10;&#10;自動的に生成された説明">
            <a:extLst>
              <a:ext uri="{FF2B5EF4-FFF2-40B4-BE49-F238E27FC236}">
                <a16:creationId xmlns:a16="http://schemas.microsoft.com/office/drawing/2014/main" id="{3AA0E3FB-BDBB-330A-D16E-B83A4C5146F5}"/>
              </a:ext>
            </a:extLst>
          </p:cNvPr>
          <p:cNvPicPr>
            <a:picLocks noChangeAspect="1"/>
          </p:cNvPicPr>
          <p:nvPr/>
        </p:nvPicPr>
        <p:blipFill rotWithShape="1">
          <a:blip r:embed="rId4">
            <a:extLst>
              <a:ext uri="{28A0092B-C50C-407E-A947-70E740481C1C}">
                <a14:useLocalDpi xmlns:a14="http://schemas.microsoft.com/office/drawing/2010/main" val="0"/>
              </a:ext>
            </a:extLst>
          </a:blip>
          <a:srcRect l="4277" t="11193" r="72054" b="47346"/>
          <a:stretch/>
        </p:blipFill>
        <p:spPr>
          <a:xfrm>
            <a:off x="3761987" y="954025"/>
            <a:ext cx="1741232" cy="1936081"/>
          </a:xfrm>
          <a:prstGeom prst="rect">
            <a:avLst/>
          </a:prstGeom>
        </p:spPr>
      </p:pic>
      <p:pic>
        <p:nvPicPr>
          <p:cNvPr id="19" name="図 18" descr="グラフ&#10;&#10;自動的に生成された説明">
            <a:extLst>
              <a:ext uri="{FF2B5EF4-FFF2-40B4-BE49-F238E27FC236}">
                <a16:creationId xmlns:a16="http://schemas.microsoft.com/office/drawing/2014/main" id="{DAC802D6-7719-716F-7094-63886398F12F}"/>
              </a:ext>
            </a:extLst>
          </p:cNvPr>
          <p:cNvPicPr>
            <a:picLocks noChangeAspect="1"/>
          </p:cNvPicPr>
          <p:nvPr/>
        </p:nvPicPr>
        <p:blipFill rotWithShape="1">
          <a:blip r:embed="rId4">
            <a:extLst>
              <a:ext uri="{28A0092B-C50C-407E-A947-70E740481C1C}">
                <a14:useLocalDpi xmlns:a14="http://schemas.microsoft.com/office/drawing/2010/main" val="0"/>
              </a:ext>
            </a:extLst>
          </a:blip>
          <a:srcRect l="49482" t="52654" r="27248" b="5884"/>
          <a:stretch/>
        </p:blipFill>
        <p:spPr>
          <a:xfrm>
            <a:off x="136731" y="758909"/>
            <a:ext cx="1711881" cy="1936081"/>
          </a:xfrm>
          <a:prstGeom prst="rect">
            <a:avLst/>
          </a:prstGeom>
        </p:spPr>
      </p:pic>
      <p:pic>
        <p:nvPicPr>
          <p:cNvPr id="20" name="図 19" descr="グラフ&#10;&#10;自動的に生成された説明">
            <a:extLst>
              <a:ext uri="{FF2B5EF4-FFF2-40B4-BE49-F238E27FC236}">
                <a16:creationId xmlns:a16="http://schemas.microsoft.com/office/drawing/2014/main" id="{6DDE7706-93AB-4CBF-7D7D-EA7ABDBC8612}"/>
              </a:ext>
            </a:extLst>
          </p:cNvPr>
          <p:cNvPicPr>
            <a:picLocks noChangeAspect="1"/>
          </p:cNvPicPr>
          <p:nvPr/>
        </p:nvPicPr>
        <p:blipFill rotWithShape="1">
          <a:blip r:embed="rId4">
            <a:extLst>
              <a:ext uri="{28A0092B-C50C-407E-A947-70E740481C1C}">
                <a14:useLocalDpi xmlns:a14="http://schemas.microsoft.com/office/drawing/2010/main" val="0"/>
              </a:ext>
            </a:extLst>
          </a:blip>
          <a:srcRect l="4277" t="52654" r="73087" b="5884"/>
          <a:stretch/>
        </p:blipFill>
        <p:spPr>
          <a:xfrm>
            <a:off x="3892739" y="3232134"/>
            <a:ext cx="1665234" cy="1936082"/>
          </a:xfrm>
          <a:prstGeom prst="rect">
            <a:avLst/>
          </a:prstGeom>
        </p:spPr>
      </p:pic>
      <p:pic>
        <p:nvPicPr>
          <p:cNvPr id="22" name="図 21" descr="グラフ&#10;&#10;自動的に生成された説明">
            <a:extLst>
              <a:ext uri="{FF2B5EF4-FFF2-40B4-BE49-F238E27FC236}">
                <a16:creationId xmlns:a16="http://schemas.microsoft.com/office/drawing/2014/main" id="{113A52E7-955C-D7EC-2E05-C48C179A40F0}"/>
              </a:ext>
            </a:extLst>
          </p:cNvPr>
          <p:cNvPicPr>
            <a:picLocks noChangeAspect="1"/>
          </p:cNvPicPr>
          <p:nvPr/>
        </p:nvPicPr>
        <p:blipFill rotWithShape="1">
          <a:blip r:embed="rId4">
            <a:extLst>
              <a:ext uri="{28A0092B-C50C-407E-A947-70E740481C1C}">
                <a14:useLocalDpi xmlns:a14="http://schemas.microsoft.com/office/drawing/2010/main" val="0"/>
              </a:ext>
            </a:extLst>
          </a:blip>
          <a:srcRect l="72013" t="51924" r="5351" b="5884"/>
          <a:stretch/>
        </p:blipFill>
        <p:spPr>
          <a:xfrm>
            <a:off x="213995" y="4672918"/>
            <a:ext cx="1665234" cy="1970178"/>
          </a:xfrm>
          <a:prstGeom prst="rect">
            <a:avLst/>
          </a:prstGeom>
        </p:spPr>
      </p:pic>
      <p:sp>
        <p:nvSpPr>
          <p:cNvPr id="6" name="Rectangle 2">
            <a:extLst>
              <a:ext uri="{FF2B5EF4-FFF2-40B4-BE49-F238E27FC236}">
                <a16:creationId xmlns:a16="http://schemas.microsoft.com/office/drawing/2014/main" id="{5CA44248-8E76-4262-8EDE-FEEAE473A7F1}"/>
              </a:ext>
            </a:extLst>
          </p:cNvPr>
          <p:cNvSpPr txBox="1">
            <a:spLocks noChangeArrowheads="1"/>
          </p:cNvSpPr>
          <p:nvPr/>
        </p:nvSpPr>
        <p:spPr bwMode="gray">
          <a:xfrm>
            <a:off x="175279" y="0"/>
            <a:ext cx="7772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1"/>
                </a:solidFill>
                <a:latin typeface="游ゴシック" panose="020B0400000000000000" pitchFamily="50" charset="-128"/>
                <a:ea typeface="+mj-ea"/>
                <a:cs typeface="+mj-cs"/>
              </a:defRPr>
            </a:lvl1pPr>
            <a:lvl2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2pPr>
            <a:lvl3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3pPr>
            <a:lvl4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4pPr>
            <a:lvl5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5pPr>
            <a:lvl6pPr marL="457200" algn="l" rtl="0" fontAlgn="base">
              <a:spcBef>
                <a:spcPct val="0"/>
              </a:spcBef>
              <a:spcAft>
                <a:spcPct val="0"/>
              </a:spcAft>
              <a:defRPr kumimoji="1" sz="2800">
                <a:solidFill>
                  <a:schemeClr val="tx1"/>
                </a:solidFill>
                <a:latin typeface="Arial" pitchFamily="34" charset="0"/>
                <a:ea typeface="ＭＳ Ｐゴシック" pitchFamily="50" charset="-128"/>
              </a:defRPr>
            </a:lvl6pPr>
            <a:lvl7pPr marL="914400" algn="l" rtl="0" fontAlgn="base">
              <a:spcBef>
                <a:spcPct val="0"/>
              </a:spcBef>
              <a:spcAft>
                <a:spcPct val="0"/>
              </a:spcAft>
              <a:defRPr kumimoji="1" sz="2800">
                <a:solidFill>
                  <a:schemeClr val="tx1"/>
                </a:solidFill>
                <a:latin typeface="Arial" pitchFamily="34" charset="0"/>
                <a:ea typeface="ＭＳ Ｐゴシック" pitchFamily="50" charset="-128"/>
              </a:defRPr>
            </a:lvl7pPr>
            <a:lvl8pPr marL="1371600" algn="l" rtl="0" fontAlgn="base">
              <a:spcBef>
                <a:spcPct val="0"/>
              </a:spcBef>
              <a:spcAft>
                <a:spcPct val="0"/>
              </a:spcAft>
              <a:defRPr kumimoji="1" sz="2800">
                <a:solidFill>
                  <a:schemeClr val="tx1"/>
                </a:solidFill>
                <a:latin typeface="Arial" pitchFamily="34" charset="0"/>
                <a:ea typeface="ＭＳ Ｐゴシック" pitchFamily="50" charset="-128"/>
              </a:defRPr>
            </a:lvl8pPr>
            <a:lvl9pPr marL="1828800" algn="l" rtl="0" fontAlgn="base">
              <a:spcBef>
                <a:spcPct val="0"/>
              </a:spcBef>
              <a:spcAft>
                <a:spcPct val="0"/>
              </a:spcAft>
              <a:defRPr kumimoji="1" sz="2800">
                <a:solidFill>
                  <a:schemeClr val="tx1"/>
                </a:solidFill>
                <a:latin typeface="Arial" pitchFamily="34" charset="0"/>
                <a:ea typeface="ＭＳ Ｐゴシック" pitchFamily="50" charset="-128"/>
              </a:defRPr>
            </a:lvl9pPr>
          </a:lstStyle>
          <a:p>
            <a:pPr eaLnBrk="1" hangingPunct="1"/>
            <a:r>
              <a:rPr lang="ja-JP" altLang="en-US" sz="3200" kern="0" dirty="0">
                <a:ea typeface="ＭＳ Ｐゴシック" panose="020B0600070205080204" pitchFamily="50" charset="-128"/>
              </a:rPr>
              <a:t>広島以外の見え方</a:t>
            </a:r>
          </a:p>
        </p:txBody>
      </p:sp>
      <p:sp>
        <p:nvSpPr>
          <p:cNvPr id="5" name="字幕 2">
            <a:extLst>
              <a:ext uri="{FF2B5EF4-FFF2-40B4-BE49-F238E27FC236}">
                <a16:creationId xmlns:a16="http://schemas.microsoft.com/office/drawing/2014/main" id="{A72830CD-934F-56AB-3652-588F6229E064}"/>
              </a:ext>
            </a:extLst>
          </p:cNvPr>
          <p:cNvSpPr txBox="1">
            <a:spLocks/>
          </p:cNvSpPr>
          <p:nvPr/>
        </p:nvSpPr>
        <p:spPr bwMode="gray">
          <a:xfrm>
            <a:off x="3945119" y="605024"/>
            <a:ext cx="1516029" cy="397332"/>
          </a:xfrm>
          <a:prstGeom prst="rect">
            <a:avLst/>
          </a:prstGeom>
          <a:solidFill>
            <a:srgbClr val="FFC000">
              <a:alpha val="90000"/>
            </a:srgbClr>
          </a:solidFill>
          <a:ln>
            <a:noFill/>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kumimoji="1" sz="2400">
                <a:solidFill>
                  <a:schemeClr val="tx1"/>
                </a:solidFill>
                <a:latin typeface="游ゴシック" panose="020B0400000000000000" pitchFamily="50" charset="-128"/>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游ゴシック" panose="020B0400000000000000" pitchFamily="50" charset="-128"/>
                <a:ea typeface="+mn-ea"/>
              </a:defRPr>
            </a:lvl2pPr>
            <a:lvl3pPr marL="1143000" indent="-228600" algn="l" rtl="0" eaLnBrk="0" fontAlgn="base" hangingPunct="0">
              <a:spcBef>
                <a:spcPct val="20000"/>
              </a:spcBef>
              <a:spcAft>
                <a:spcPct val="0"/>
              </a:spcAft>
              <a:buChar char="•"/>
              <a:defRPr kumimoji="1" sz="2400">
                <a:solidFill>
                  <a:schemeClr val="tx1"/>
                </a:solidFill>
                <a:latin typeface="游ゴシック" panose="020B0400000000000000" pitchFamily="50" charset="-128"/>
                <a:ea typeface="+mn-ea"/>
              </a:defRPr>
            </a:lvl3pPr>
            <a:lvl4pPr marL="1600200" indent="-228600" algn="l" rtl="0" eaLnBrk="0" fontAlgn="base" hangingPunct="0">
              <a:spcBef>
                <a:spcPct val="20000"/>
              </a:spcBef>
              <a:spcAft>
                <a:spcPct val="0"/>
              </a:spcAft>
              <a:buChar char="–"/>
              <a:defRPr kumimoji="1" sz="2000">
                <a:solidFill>
                  <a:schemeClr val="tx1"/>
                </a:solidFill>
                <a:latin typeface="游ゴシック" panose="020B0400000000000000" pitchFamily="50" charset="-128"/>
                <a:ea typeface="+mn-ea"/>
              </a:defRPr>
            </a:lvl4pPr>
            <a:lvl5pPr marL="2057400" indent="-228600" algn="l" rtl="0" eaLnBrk="0" fontAlgn="base" hangingPunct="0">
              <a:spcBef>
                <a:spcPct val="20000"/>
              </a:spcBef>
              <a:spcAft>
                <a:spcPct val="0"/>
              </a:spcAft>
              <a:buChar char="»"/>
              <a:defRPr kumimoji="1" sz="2000">
                <a:solidFill>
                  <a:schemeClr val="tx1"/>
                </a:solidFill>
                <a:latin typeface="游ゴシック" panose="020B0400000000000000" pitchFamily="50" charset="-128"/>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algn="l"/>
            <a:r>
              <a:rPr lang="en-US" altLang="ja-JP" kern="0" dirty="0"/>
              <a:t>20</a:t>
            </a:r>
            <a:r>
              <a:rPr lang="ja-JP" altLang="en-US" kern="0" dirty="0"/>
              <a:t>：</a:t>
            </a:r>
            <a:r>
              <a:rPr lang="en-US" altLang="ja-JP" kern="0" dirty="0"/>
              <a:t>25</a:t>
            </a:r>
            <a:endParaRPr lang="ja-JP" altLang="en-US" kern="0" dirty="0"/>
          </a:p>
        </p:txBody>
      </p:sp>
      <p:sp>
        <p:nvSpPr>
          <p:cNvPr id="7" name="字幕 2">
            <a:extLst>
              <a:ext uri="{FF2B5EF4-FFF2-40B4-BE49-F238E27FC236}">
                <a16:creationId xmlns:a16="http://schemas.microsoft.com/office/drawing/2014/main" id="{EA93DD27-51BF-9A04-517C-E6954B9A2A14}"/>
              </a:ext>
            </a:extLst>
          </p:cNvPr>
          <p:cNvSpPr txBox="1">
            <a:spLocks/>
          </p:cNvSpPr>
          <p:nvPr/>
        </p:nvSpPr>
        <p:spPr bwMode="gray">
          <a:xfrm>
            <a:off x="4127210" y="2871456"/>
            <a:ext cx="1516029" cy="397332"/>
          </a:xfrm>
          <a:prstGeom prst="rect">
            <a:avLst/>
          </a:prstGeom>
          <a:solidFill>
            <a:srgbClr val="FFC000">
              <a:alpha val="90000"/>
            </a:srgbClr>
          </a:solidFill>
          <a:ln>
            <a:noFill/>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kumimoji="1" sz="2400">
                <a:solidFill>
                  <a:schemeClr val="tx1"/>
                </a:solidFill>
                <a:latin typeface="游ゴシック" panose="020B0400000000000000" pitchFamily="50" charset="-128"/>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游ゴシック" panose="020B0400000000000000" pitchFamily="50" charset="-128"/>
                <a:ea typeface="+mn-ea"/>
              </a:defRPr>
            </a:lvl2pPr>
            <a:lvl3pPr marL="1143000" indent="-228600" algn="l" rtl="0" eaLnBrk="0" fontAlgn="base" hangingPunct="0">
              <a:spcBef>
                <a:spcPct val="20000"/>
              </a:spcBef>
              <a:spcAft>
                <a:spcPct val="0"/>
              </a:spcAft>
              <a:buChar char="•"/>
              <a:defRPr kumimoji="1" sz="2400">
                <a:solidFill>
                  <a:schemeClr val="tx1"/>
                </a:solidFill>
                <a:latin typeface="游ゴシック" panose="020B0400000000000000" pitchFamily="50" charset="-128"/>
                <a:ea typeface="+mn-ea"/>
              </a:defRPr>
            </a:lvl3pPr>
            <a:lvl4pPr marL="1600200" indent="-228600" algn="l" rtl="0" eaLnBrk="0" fontAlgn="base" hangingPunct="0">
              <a:spcBef>
                <a:spcPct val="20000"/>
              </a:spcBef>
              <a:spcAft>
                <a:spcPct val="0"/>
              </a:spcAft>
              <a:buChar char="–"/>
              <a:defRPr kumimoji="1" sz="2000">
                <a:solidFill>
                  <a:schemeClr val="tx1"/>
                </a:solidFill>
                <a:latin typeface="游ゴシック" panose="020B0400000000000000" pitchFamily="50" charset="-128"/>
                <a:ea typeface="+mn-ea"/>
              </a:defRPr>
            </a:lvl4pPr>
            <a:lvl5pPr marL="2057400" indent="-228600" algn="l" rtl="0" eaLnBrk="0" fontAlgn="base" hangingPunct="0">
              <a:spcBef>
                <a:spcPct val="20000"/>
              </a:spcBef>
              <a:spcAft>
                <a:spcPct val="0"/>
              </a:spcAft>
              <a:buChar char="»"/>
              <a:defRPr kumimoji="1" sz="2000">
                <a:solidFill>
                  <a:schemeClr val="tx1"/>
                </a:solidFill>
                <a:latin typeface="游ゴシック" panose="020B0400000000000000" pitchFamily="50" charset="-128"/>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algn="l"/>
            <a:r>
              <a:rPr lang="en-US" altLang="ja-JP" kern="0" dirty="0"/>
              <a:t>20</a:t>
            </a:r>
            <a:r>
              <a:rPr lang="ja-JP" altLang="en-US" kern="0" dirty="0"/>
              <a:t>：</a:t>
            </a:r>
            <a:r>
              <a:rPr lang="en-US" altLang="ja-JP" kern="0" dirty="0"/>
              <a:t>34</a:t>
            </a:r>
            <a:endParaRPr lang="ja-JP" altLang="en-US" kern="0" dirty="0"/>
          </a:p>
        </p:txBody>
      </p:sp>
      <p:sp>
        <p:nvSpPr>
          <p:cNvPr id="11" name="字幕 2">
            <a:extLst>
              <a:ext uri="{FF2B5EF4-FFF2-40B4-BE49-F238E27FC236}">
                <a16:creationId xmlns:a16="http://schemas.microsoft.com/office/drawing/2014/main" id="{B269CC50-85E3-6B0F-002C-9351E04CE3FA}"/>
              </a:ext>
            </a:extLst>
          </p:cNvPr>
          <p:cNvSpPr txBox="1">
            <a:spLocks/>
          </p:cNvSpPr>
          <p:nvPr/>
        </p:nvSpPr>
        <p:spPr bwMode="gray">
          <a:xfrm>
            <a:off x="817468" y="717064"/>
            <a:ext cx="1363628" cy="397332"/>
          </a:xfrm>
          <a:prstGeom prst="rect">
            <a:avLst/>
          </a:prstGeom>
          <a:solidFill>
            <a:srgbClr val="FFC000">
              <a:alpha val="90000"/>
            </a:srgbClr>
          </a:solidFill>
          <a:ln>
            <a:noFill/>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kumimoji="1" sz="2400">
                <a:solidFill>
                  <a:schemeClr val="tx1"/>
                </a:solidFill>
                <a:latin typeface="游ゴシック" panose="020B0400000000000000" pitchFamily="50" charset="-128"/>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游ゴシック" panose="020B0400000000000000" pitchFamily="50" charset="-128"/>
                <a:ea typeface="+mn-ea"/>
              </a:defRPr>
            </a:lvl2pPr>
            <a:lvl3pPr marL="1143000" indent="-228600" algn="l" rtl="0" eaLnBrk="0" fontAlgn="base" hangingPunct="0">
              <a:spcBef>
                <a:spcPct val="20000"/>
              </a:spcBef>
              <a:spcAft>
                <a:spcPct val="0"/>
              </a:spcAft>
              <a:buChar char="•"/>
              <a:defRPr kumimoji="1" sz="2400">
                <a:solidFill>
                  <a:schemeClr val="tx1"/>
                </a:solidFill>
                <a:latin typeface="游ゴシック" panose="020B0400000000000000" pitchFamily="50" charset="-128"/>
                <a:ea typeface="+mn-ea"/>
              </a:defRPr>
            </a:lvl3pPr>
            <a:lvl4pPr marL="1600200" indent="-228600" algn="l" rtl="0" eaLnBrk="0" fontAlgn="base" hangingPunct="0">
              <a:spcBef>
                <a:spcPct val="20000"/>
              </a:spcBef>
              <a:spcAft>
                <a:spcPct val="0"/>
              </a:spcAft>
              <a:buChar char="–"/>
              <a:defRPr kumimoji="1" sz="2000">
                <a:solidFill>
                  <a:schemeClr val="tx1"/>
                </a:solidFill>
                <a:latin typeface="游ゴシック" panose="020B0400000000000000" pitchFamily="50" charset="-128"/>
                <a:ea typeface="+mn-ea"/>
              </a:defRPr>
            </a:lvl4pPr>
            <a:lvl5pPr marL="2057400" indent="-228600" algn="l" rtl="0" eaLnBrk="0" fontAlgn="base" hangingPunct="0">
              <a:spcBef>
                <a:spcPct val="20000"/>
              </a:spcBef>
              <a:spcAft>
                <a:spcPct val="0"/>
              </a:spcAft>
              <a:buChar char="»"/>
              <a:defRPr kumimoji="1" sz="2000">
                <a:solidFill>
                  <a:schemeClr val="tx1"/>
                </a:solidFill>
                <a:latin typeface="游ゴシック" panose="020B0400000000000000" pitchFamily="50" charset="-128"/>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algn="l"/>
            <a:r>
              <a:rPr lang="en-US" altLang="ja-JP" kern="0" dirty="0"/>
              <a:t>20</a:t>
            </a:r>
            <a:r>
              <a:rPr lang="ja-JP" altLang="en-US" kern="0" dirty="0"/>
              <a:t>：</a:t>
            </a:r>
            <a:r>
              <a:rPr lang="en-US" altLang="ja-JP" kern="0" dirty="0"/>
              <a:t>34</a:t>
            </a:r>
            <a:endParaRPr lang="ja-JP" altLang="en-US" kern="0" dirty="0"/>
          </a:p>
        </p:txBody>
      </p:sp>
      <p:sp>
        <p:nvSpPr>
          <p:cNvPr id="13" name="字幕 2">
            <a:extLst>
              <a:ext uri="{FF2B5EF4-FFF2-40B4-BE49-F238E27FC236}">
                <a16:creationId xmlns:a16="http://schemas.microsoft.com/office/drawing/2014/main" id="{5E0039B0-6BD6-2CAF-EF47-1D8FE0BF3365}"/>
              </a:ext>
            </a:extLst>
          </p:cNvPr>
          <p:cNvSpPr txBox="1">
            <a:spLocks/>
          </p:cNvSpPr>
          <p:nvPr/>
        </p:nvSpPr>
        <p:spPr bwMode="gray">
          <a:xfrm>
            <a:off x="797401" y="4275586"/>
            <a:ext cx="1363628" cy="397332"/>
          </a:xfrm>
          <a:prstGeom prst="rect">
            <a:avLst/>
          </a:prstGeom>
          <a:solidFill>
            <a:srgbClr val="FFC000">
              <a:alpha val="90000"/>
            </a:srgbClr>
          </a:solidFill>
          <a:ln>
            <a:noFill/>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kumimoji="1" sz="2400">
                <a:solidFill>
                  <a:schemeClr val="tx1"/>
                </a:solidFill>
                <a:latin typeface="游ゴシック" panose="020B0400000000000000" pitchFamily="50" charset="-128"/>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游ゴシック" panose="020B0400000000000000" pitchFamily="50" charset="-128"/>
                <a:ea typeface="+mn-ea"/>
              </a:defRPr>
            </a:lvl2pPr>
            <a:lvl3pPr marL="1143000" indent="-228600" algn="l" rtl="0" eaLnBrk="0" fontAlgn="base" hangingPunct="0">
              <a:spcBef>
                <a:spcPct val="20000"/>
              </a:spcBef>
              <a:spcAft>
                <a:spcPct val="0"/>
              </a:spcAft>
              <a:buChar char="•"/>
              <a:defRPr kumimoji="1" sz="2400">
                <a:solidFill>
                  <a:schemeClr val="tx1"/>
                </a:solidFill>
                <a:latin typeface="游ゴシック" panose="020B0400000000000000" pitchFamily="50" charset="-128"/>
                <a:ea typeface="+mn-ea"/>
              </a:defRPr>
            </a:lvl3pPr>
            <a:lvl4pPr marL="1600200" indent="-228600" algn="l" rtl="0" eaLnBrk="0" fontAlgn="base" hangingPunct="0">
              <a:spcBef>
                <a:spcPct val="20000"/>
              </a:spcBef>
              <a:spcAft>
                <a:spcPct val="0"/>
              </a:spcAft>
              <a:buChar char="–"/>
              <a:defRPr kumimoji="1" sz="2000">
                <a:solidFill>
                  <a:schemeClr val="tx1"/>
                </a:solidFill>
                <a:latin typeface="游ゴシック" panose="020B0400000000000000" pitchFamily="50" charset="-128"/>
                <a:ea typeface="+mn-ea"/>
              </a:defRPr>
            </a:lvl4pPr>
            <a:lvl5pPr marL="2057400" indent="-228600" algn="l" rtl="0" eaLnBrk="0" fontAlgn="base" hangingPunct="0">
              <a:spcBef>
                <a:spcPct val="20000"/>
              </a:spcBef>
              <a:spcAft>
                <a:spcPct val="0"/>
              </a:spcAft>
              <a:buChar char="»"/>
              <a:defRPr kumimoji="1" sz="2000">
                <a:solidFill>
                  <a:schemeClr val="tx1"/>
                </a:solidFill>
                <a:latin typeface="游ゴシック" panose="020B0400000000000000" pitchFamily="50" charset="-128"/>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algn="l"/>
            <a:r>
              <a:rPr lang="en-US" altLang="ja-JP" kern="0" dirty="0"/>
              <a:t>20</a:t>
            </a:r>
            <a:r>
              <a:rPr lang="ja-JP" altLang="en-US" kern="0" dirty="0"/>
              <a:t>：</a:t>
            </a:r>
            <a:r>
              <a:rPr lang="en-US" altLang="ja-JP" kern="0" dirty="0"/>
              <a:t>44</a:t>
            </a:r>
            <a:endParaRPr lang="ja-JP" altLang="en-US" kern="0" dirty="0"/>
          </a:p>
        </p:txBody>
      </p:sp>
      <p:cxnSp>
        <p:nvCxnSpPr>
          <p:cNvPr id="17" name="直線矢印コネクタ 16">
            <a:extLst>
              <a:ext uri="{FF2B5EF4-FFF2-40B4-BE49-F238E27FC236}">
                <a16:creationId xmlns:a16="http://schemas.microsoft.com/office/drawing/2014/main" id="{8CE0809C-9C43-7B93-394E-A066C564F507}"/>
              </a:ext>
            </a:extLst>
          </p:cNvPr>
          <p:cNvCxnSpPr>
            <a:cxnSpLocks/>
          </p:cNvCxnSpPr>
          <p:nvPr/>
        </p:nvCxnSpPr>
        <p:spPr>
          <a:xfrm flipH="1" flipV="1">
            <a:off x="377208" y="4447021"/>
            <a:ext cx="101468" cy="392747"/>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70489D12-63B3-26E1-EE1C-0A8B391FEB07}"/>
              </a:ext>
            </a:extLst>
          </p:cNvPr>
          <p:cNvCxnSpPr>
            <a:cxnSpLocks/>
            <a:endCxn id="19" idx="2"/>
          </p:cNvCxnSpPr>
          <p:nvPr/>
        </p:nvCxnSpPr>
        <p:spPr>
          <a:xfrm flipH="1" flipV="1">
            <a:off x="992672" y="2694990"/>
            <a:ext cx="106260" cy="400690"/>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100E7C54-BDF7-400C-2076-A817B68C10CD}"/>
              </a:ext>
            </a:extLst>
          </p:cNvPr>
          <p:cNvCxnSpPr>
            <a:cxnSpLocks/>
          </p:cNvCxnSpPr>
          <p:nvPr/>
        </p:nvCxnSpPr>
        <p:spPr>
          <a:xfrm>
            <a:off x="2205319" y="2963474"/>
            <a:ext cx="120080" cy="310527"/>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 Box 5">
            <a:extLst>
              <a:ext uri="{FF2B5EF4-FFF2-40B4-BE49-F238E27FC236}">
                <a16:creationId xmlns:a16="http://schemas.microsoft.com/office/drawing/2014/main" id="{8F2EEA76-D38C-C30D-2FCC-F493CD849AD3}"/>
              </a:ext>
            </a:extLst>
          </p:cNvPr>
          <p:cNvSpPr txBox="1">
            <a:spLocks noChangeArrowheads="1"/>
          </p:cNvSpPr>
          <p:nvPr/>
        </p:nvSpPr>
        <p:spPr bwMode="auto">
          <a:xfrm>
            <a:off x="2357525" y="5867665"/>
            <a:ext cx="3317251" cy="830997"/>
          </a:xfrm>
          <a:prstGeom prst="rect">
            <a:avLst/>
          </a:prstGeom>
          <a:solidFill>
            <a:schemeClr val="accent2">
              <a:lumMod val="20000"/>
              <a:lumOff val="80000"/>
            </a:schemeClr>
          </a:solidFill>
          <a:ln w="15875">
            <a:solidFill>
              <a:srgbClr val="000000"/>
            </a:solidFill>
            <a:miter lim="800000"/>
            <a:headEnd/>
            <a:tailEnd/>
          </a:ln>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dirty="0">
                <a:latin typeface="メイリオ" panose="020B0604030504040204" pitchFamily="50" charset="-128"/>
                <a:ea typeface="メイリオ" panose="020B0604030504040204" pitchFamily="50" charset="-128"/>
              </a:rPr>
              <a:t>北海道は、スピカ食が起こらない</a:t>
            </a:r>
            <a:endParaRPr lang="en-US" altLang="ja-JP" dirty="0">
              <a:latin typeface="メイリオ" panose="020B0604030504040204" pitchFamily="50" charset="-128"/>
              <a:ea typeface="メイリオ" panose="020B0604030504040204" pitchFamily="50" charset="-128"/>
            </a:endParaRPr>
          </a:p>
        </p:txBody>
      </p:sp>
      <p:pic>
        <p:nvPicPr>
          <p:cNvPr id="18" name="図 17" descr="グラフ&#10;&#10;自動的に生成された説明">
            <a:extLst>
              <a:ext uri="{FF2B5EF4-FFF2-40B4-BE49-F238E27FC236}">
                <a16:creationId xmlns:a16="http://schemas.microsoft.com/office/drawing/2014/main" id="{5141EC34-3619-C883-DFD3-F2952D2C935F}"/>
              </a:ext>
            </a:extLst>
          </p:cNvPr>
          <p:cNvPicPr>
            <a:picLocks noChangeAspect="1"/>
          </p:cNvPicPr>
          <p:nvPr/>
        </p:nvPicPr>
        <p:blipFill rotWithShape="1">
          <a:blip r:embed="rId4">
            <a:extLst>
              <a:ext uri="{28A0092B-C50C-407E-A947-70E740481C1C}">
                <a14:useLocalDpi xmlns:a14="http://schemas.microsoft.com/office/drawing/2010/main" val="0"/>
              </a:ext>
            </a:extLst>
          </a:blip>
          <a:srcRect l="26883" t="11193" r="49847" b="47346"/>
          <a:stretch/>
        </p:blipFill>
        <p:spPr>
          <a:xfrm>
            <a:off x="2099951" y="3729783"/>
            <a:ext cx="1711881" cy="1936080"/>
          </a:xfrm>
          <a:prstGeom prst="rect">
            <a:avLst/>
          </a:prstGeom>
        </p:spPr>
      </p:pic>
      <p:sp>
        <p:nvSpPr>
          <p:cNvPr id="10" name="字幕 2">
            <a:extLst>
              <a:ext uri="{FF2B5EF4-FFF2-40B4-BE49-F238E27FC236}">
                <a16:creationId xmlns:a16="http://schemas.microsoft.com/office/drawing/2014/main" id="{4607212B-EB34-24AB-8069-35DB46EC168E}"/>
              </a:ext>
            </a:extLst>
          </p:cNvPr>
          <p:cNvSpPr txBox="1">
            <a:spLocks/>
          </p:cNvSpPr>
          <p:nvPr/>
        </p:nvSpPr>
        <p:spPr bwMode="gray">
          <a:xfrm>
            <a:off x="2265359" y="3326570"/>
            <a:ext cx="1363628" cy="397332"/>
          </a:xfrm>
          <a:prstGeom prst="rect">
            <a:avLst/>
          </a:prstGeom>
          <a:solidFill>
            <a:srgbClr val="FFC000">
              <a:alpha val="90000"/>
            </a:srgbClr>
          </a:solidFill>
          <a:ln>
            <a:noFill/>
          </a:ln>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kumimoji="1" sz="2400">
                <a:solidFill>
                  <a:schemeClr val="tx1"/>
                </a:solidFill>
                <a:latin typeface="游ゴシック" panose="020B0400000000000000" pitchFamily="50" charset="-128"/>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游ゴシック" panose="020B0400000000000000" pitchFamily="50" charset="-128"/>
                <a:ea typeface="+mn-ea"/>
              </a:defRPr>
            </a:lvl2pPr>
            <a:lvl3pPr marL="1143000" indent="-228600" algn="l" rtl="0" eaLnBrk="0" fontAlgn="base" hangingPunct="0">
              <a:spcBef>
                <a:spcPct val="20000"/>
              </a:spcBef>
              <a:spcAft>
                <a:spcPct val="0"/>
              </a:spcAft>
              <a:buChar char="•"/>
              <a:defRPr kumimoji="1" sz="2400">
                <a:solidFill>
                  <a:schemeClr val="tx1"/>
                </a:solidFill>
                <a:latin typeface="游ゴシック" panose="020B0400000000000000" pitchFamily="50" charset="-128"/>
                <a:ea typeface="+mn-ea"/>
              </a:defRPr>
            </a:lvl3pPr>
            <a:lvl4pPr marL="1600200" indent="-228600" algn="l" rtl="0" eaLnBrk="0" fontAlgn="base" hangingPunct="0">
              <a:spcBef>
                <a:spcPct val="20000"/>
              </a:spcBef>
              <a:spcAft>
                <a:spcPct val="0"/>
              </a:spcAft>
              <a:buChar char="–"/>
              <a:defRPr kumimoji="1" sz="2000">
                <a:solidFill>
                  <a:schemeClr val="tx1"/>
                </a:solidFill>
                <a:latin typeface="游ゴシック" panose="020B0400000000000000" pitchFamily="50" charset="-128"/>
                <a:ea typeface="+mn-ea"/>
              </a:defRPr>
            </a:lvl4pPr>
            <a:lvl5pPr marL="2057400" indent="-228600" algn="l" rtl="0" eaLnBrk="0" fontAlgn="base" hangingPunct="0">
              <a:spcBef>
                <a:spcPct val="20000"/>
              </a:spcBef>
              <a:spcAft>
                <a:spcPct val="0"/>
              </a:spcAft>
              <a:buChar char="»"/>
              <a:defRPr kumimoji="1" sz="2000">
                <a:solidFill>
                  <a:schemeClr val="tx1"/>
                </a:solidFill>
                <a:latin typeface="游ゴシック" panose="020B0400000000000000" pitchFamily="50" charset="-128"/>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algn="l"/>
            <a:r>
              <a:rPr lang="en-US" altLang="ja-JP" kern="0" dirty="0"/>
              <a:t>20</a:t>
            </a:r>
            <a:r>
              <a:rPr lang="ja-JP" altLang="en-US" kern="0" dirty="0"/>
              <a:t>：</a:t>
            </a:r>
            <a:r>
              <a:rPr lang="en-US" altLang="ja-JP" kern="0" dirty="0"/>
              <a:t>38</a:t>
            </a:r>
            <a:endParaRPr lang="ja-JP" altLang="en-US" kern="0" dirty="0"/>
          </a:p>
        </p:txBody>
      </p:sp>
      <p:cxnSp>
        <p:nvCxnSpPr>
          <p:cNvPr id="33" name="直線矢印コネクタ 32">
            <a:extLst>
              <a:ext uri="{FF2B5EF4-FFF2-40B4-BE49-F238E27FC236}">
                <a16:creationId xmlns:a16="http://schemas.microsoft.com/office/drawing/2014/main" id="{94C083B8-539F-6F54-58BB-3262D058C290}"/>
              </a:ext>
            </a:extLst>
          </p:cNvPr>
          <p:cNvCxnSpPr>
            <a:cxnSpLocks/>
          </p:cNvCxnSpPr>
          <p:nvPr/>
        </p:nvCxnSpPr>
        <p:spPr>
          <a:xfrm>
            <a:off x="2488775" y="2392300"/>
            <a:ext cx="1306039" cy="497807"/>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B00C1E23-E620-36B0-C868-9E070C69AA32}"/>
              </a:ext>
            </a:extLst>
          </p:cNvPr>
          <p:cNvCxnSpPr>
            <a:cxnSpLocks/>
          </p:cNvCxnSpPr>
          <p:nvPr/>
        </p:nvCxnSpPr>
        <p:spPr>
          <a:xfrm flipV="1">
            <a:off x="2503306" y="1081403"/>
            <a:ext cx="1179578" cy="406019"/>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4" name="フッター プレースホルダー 4">
            <a:extLst>
              <a:ext uri="{FF2B5EF4-FFF2-40B4-BE49-F238E27FC236}">
                <a16:creationId xmlns:a16="http://schemas.microsoft.com/office/drawing/2014/main" id="{3F833E85-9433-ABD9-B08F-59D02D952AF5}"/>
              </a:ext>
            </a:extLst>
          </p:cNvPr>
          <p:cNvSpPr>
            <a:spLocks noGrp="1"/>
          </p:cNvSpPr>
          <p:nvPr>
            <p:ph type="ftr" sz="quarter" idx="11"/>
          </p:nvPr>
        </p:nvSpPr>
        <p:spPr>
          <a:xfrm>
            <a:off x="7433981" y="3566868"/>
            <a:ext cx="1710019" cy="198784"/>
          </a:xfrm>
        </p:spPr>
        <p:txBody>
          <a:bodyPr/>
          <a:lstStyle/>
          <a:p>
            <a:pPr>
              <a:defRPr/>
            </a:pPr>
            <a:r>
              <a:rPr lang="ja-JP" altLang="en-US" dirty="0">
                <a:latin typeface="游ゴシック" panose="020B0400000000000000" pitchFamily="50" charset="-128"/>
              </a:rPr>
              <a:t>仙台天文台ホームページ</a:t>
            </a:r>
          </a:p>
        </p:txBody>
      </p:sp>
      <p:sp>
        <p:nvSpPr>
          <p:cNvPr id="23" name="フッター プレースホルダー 4">
            <a:extLst>
              <a:ext uri="{FF2B5EF4-FFF2-40B4-BE49-F238E27FC236}">
                <a16:creationId xmlns:a16="http://schemas.microsoft.com/office/drawing/2014/main" id="{A3A85FC6-DDB8-7DDE-CCF5-46EF6A718E68}"/>
              </a:ext>
            </a:extLst>
          </p:cNvPr>
          <p:cNvSpPr txBox="1">
            <a:spLocks/>
          </p:cNvSpPr>
          <p:nvPr/>
        </p:nvSpPr>
        <p:spPr bwMode="gray">
          <a:xfrm>
            <a:off x="3724397" y="5207799"/>
            <a:ext cx="2024155" cy="250772"/>
          </a:xfrm>
          <a:prstGeom prst="rect">
            <a:avLst/>
          </a:prstGeom>
          <a:ln>
            <a:miter lim="800000"/>
            <a:headEnd/>
            <a:tailEnd/>
          </a:ln>
        </p:spPr>
        <p:txBody>
          <a:bodyPr vert="horz" wrap="square" lIns="91440" tIns="45720" rIns="91440" bIns="45720" numCol="1" anchor="t" anchorCtr="0" compatLnSpc="1">
            <a:prstTxWarp prst="textNoShape">
              <a:avLst/>
            </a:prstTxWarp>
          </a:bodyPr>
          <a:lstStyle>
            <a:defPPr>
              <a:defRPr lang="ja-JP"/>
            </a:defPPr>
            <a:lvl1pPr algn="ctr" rtl="0" eaLnBrk="1" fontAlgn="base" hangingPunct="1">
              <a:spcBef>
                <a:spcPct val="0"/>
              </a:spcBef>
              <a:spcAft>
                <a:spcPct val="0"/>
              </a:spcAft>
              <a:defRPr kumimoji="1" sz="1050" kern="1200">
                <a:solidFill>
                  <a:schemeClr val="tx1"/>
                </a:solidFill>
                <a:latin typeface="Arial" panose="020B0604020202020204" pitchFamily="34" charset="0"/>
                <a:ea typeface="ＭＳ Ｐゴシック" panose="020B0600070205080204" pitchFamily="50" charset="-128"/>
                <a:cs typeface="+mn-cs"/>
              </a:defRPr>
            </a:lvl1pPr>
            <a:lvl2pPr marL="457200" algn="l" rtl="0" fontAlgn="base">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2pPr>
            <a:lvl3pPr marL="914400" algn="l" rtl="0" fontAlgn="base">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371600" algn="l" rtl="0" fontAlgn="base">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4pPr>
            <a:lvl5pPr marL="1828800" algn="l" rtl="0" fontAlgn="base">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9pPr>
          </a:lstStyle>
          <a:p>
            <a:pPr>
              <a:defRPr/>
            </a:pPr>
            <a:r>
              <a:rPr lang="ja-JP" altLang="en-US" dirty="0">
                <a:latin typeface="游ゴシック" panose="020B0400000000000000" pitchFamily="50" charset="-128"/>
              </a:rPr>
              <a:t>つるちゃんのプラネタリウムより</a:t>
            </a:r>
          </a:p>
        </p:txBody>
      </p:sp>
      <p:pic>
        <p:nvPicPr>
          <p:cNvPr id="3074" name="Picture 2">
            <a:extLst>
              <a:ext uri="{FF2B5EF4-FFF2-40B4-BE49-F238E27FC236}">
                <a16:creationId xmlns:a16="http://schemas.microsoft.com/office/drawing/2014/main" id="{E13E53F2-001A-703B-CA2D-CC6F32C0F2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8452" y="351074"/>
            <a:ext cx="3476768" cy="28067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5">
            <a:extLst>
              <a:ext uri="{FF2B5EF4-FFF2-40B4-BE49-F238E27FC236}">
                <a16:creationId xmlns:a16="http://schemas.microsoft.com/office/drawing/2014/main" id="{4B1BDE47-3CF2-D83A-B4CD-1592B8D86BD3}"/>
              </a:ext>
            </a:extLst>
          </p:cNvPr>
          <p:cNvSpPr txBox="1">
            <a:spLocks noChangeArrowheads="1"/>
          </p:cNvSpPr>
          <p:nvPr/>
        </p:nvSpPr>
        <p:spPr bwMode="auto">
          <a:xfrm>
            <a:off x="5840889" y="5505504"/>
            <a:ext cx="3374267" cy="1200329"/>
          </a:xfrm>
          <a:prstGeom prst="rect">
            <a:avLst/>
          </a:prstGeom>
          <a:solidFill>
            <a:schemeClr val="accent2">
              <a:lumMod val="20000"/>
              <a:lumOff val="80000"/>
            </a:schemeClr>
          </a:solidFill>
          <a:ln w="15875">
            <a:solidFill>
              <a:srgbClr val="000000"/>
            </a:solidFill>
            <a:miter lim="800000"/>
            <a:headEnd/>
            <a:tailEnd/>
          </a:ln>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dirty="0">
                <a:latin typeface="メイリオ" panose="020B0604030504040204" pitchFamily="50" charset="-128"/>
                <a:ea typeface="メイリオ" panose="020B0604030504040204" pitchFamily="50" charset="-128"/>
              </a:rPr>
              <a:t>見る場所、月や星の位置によって、見え方が変わってくる。</a:t>
            </a:r>
            <a:endParaRPr lang="en-US" altLang="ja-JP" dirty="0">
              <a:latin typeface="メイリオ" panose="020B0604030504040204" pitchFamily="50" charset="-128"/>
              <a:ea typeface="メイリオ" panose="020B0604030504040204" pitchFamily="50" charset="-128"/>
            </a:endParaRPr>
          </a:p>
        </p:txBody>
      </p:sp>
      <p:sp>
        <p:nvSpPr>
          <p:cNvPr id="2" name="フリーフォーム: 図形 1">
            <a:extLst>
              <a:ext uri="{FF2B5EF4-FFF2-40B4-BE49-F238E27FC236}">
                <a16:creationId xmlns:a16="http://schemas.microsoft.com/office/drawing/2014/main" id="{EA33F43D-F728-38EB-4628-4325113FCAA8}"/>
              </a:ext>
            </a:extLst>
          </p:cNvPr>
          <p:cNvSpPr/>
          <p:nvPr/>
        </p:nvSpPr>
        <p:spPr>
          <a:xfrm>
            <a:off x="6210221" y="373446"/>
            <a:ext cx="1793307" cy="1409700"/>
          </a:xfrm>
          <a:custGeom>
            <a:avLst/>
            <a:gdLst>
              <a:gd name="connsiteX0" fmla="*/ 0 w 1793307"/>
              <a:gd name="connsiteY0" fmla="*/ 1409700 h 1409700"/>
              <a:gd name="connsiteX1" fmla="*/ 203200 w 1793307"/>
              <a:gd name="connsiteY1" fmla="*/ 552450 h 1409700"/>
              <a:gd name="connsiteX2" fmla="*/ 717550 w 1793307"/>
              <a:gd name="connsiteY2" fmla="*/ 209550 h 1409700"/>
              <a:gd name="connsiteX3" fmla="*/ 717550 w 1793307"/>
              <a:gd name="connsiteY3" fmla="*/ 209550 h 1409700"/>
              <a:gd name="connsiteX4" fmla="*/ 1301750 w 1793307"/>
              <a:gd name="connsiteY4" fmla="*/ 0 h 1409700"/>
              <a:gd name="connsiteX5" fmla="*/ 1670050 w 1793307"/>
              <a:gd name="connsiteY5" fmla="*/ 95250 h 1409700"/>
              <a:gd name="connsiteX6" fmla="*/ 1784350 w 1793307"/>
              <a:gd name="connsiteY6" fmla="*/ 247650 h 1409700"/>
              <a:gd name="connsiteX7" fmla="*/ 1784350 w 1793307"/>
              <a:gd name="connsiteY7" fmla="*/ 215900 h 1409700"/>
              <a:gd name="connsiteX8" fmla="*/ 1771650 w 1793307"/>
              <a:gd name="connsiteY8" fmla="*/ 215900 h 1409700"/>
              <a:gd name="connsiteX9" fmla="*/ 1758950 w 1793307"/>
              <a:gd name="connsiteY9" fmla="*/ 241300 h 1409700"/>
              <a:gd name="connsiteX10" fmla="*/ 1784350 w 1793307"/>
              <a:gd name="connsiteY10" fmla="*/ 203200 h 140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3307" h="1409700">
                <a:moveTo>
                  <a:pt x="0" y="1409700"/>
                </a:moveTo>
                <a:lnTo>
                  <a:pt x="203200" y="552450"/>
                </a:lnTo>
                <a:lnTo>
                  <a:pt x="717550" y="209550"/>
                </a:lnTo>
                <a:lnTo>
                  <a:pt x="717550" y="209550"/>
                </a:lnTo>
                <a:lnTo>
                  <a:pt x="1301750" y="0"/>
                </a:lnTo>
                <a:lnTo>
                  <a:pt x="1670050" y="95250"/>
                </a:lnTo>
                <a:cubicBezTo>
                  <a:pt x="1708150" y="146050"/>
                  <a:pt x="1765300" y="227542"/>
                  <a:pt x="1784350" y="247650"/>
                </a:cubicBezTo>
                <a:cubicBezTo>
                  <a:pt x="1803400" y="267758"/>
                  <a:pt x="1786467" y="221192"/>
                  <a:pt x="1784350" y="215900"/>
                </a:cubicBezTo>
                <a:cubicBezTo>
                  <a:pt x="1782233" y="210608"/>
                  <a:pt x="1771650" y="215900"/>
                  <a:pt x="1771650" y="215900"/>
                </a:cubicBezTo>
                <a:cubicBezTo>
                  <a:pt x="1767417" y="220133"/>
                  <a:pt x="1756833" y="243417"/>
                  <a:pt x="1758950" y="241300"/>
                </a:cubicBezTo>
                <a:cubicBezTo>
                  <a:pt x="1761067" y="239183"/>
                  <a:pt x="1792817" y="209550"/>
                  <a:pt x="1784350" y="20320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フリーフォーム: 図形 2">
            <a:extLst>
              <a:ext uri="{FF2B5EF4-FFF2-40B4-BE49-F238E27FC236}">
                <a16:creationId xmlns:a16="http://schemas.microsoft.com/office/drawing/2014/main" id="{60CAEE9E-14D3-7B06-B9A7-7F18018F3D03}"/>
              </a:ext>
            </a:extLst>
          </p:cNvPr>
          <p:cNvSpPr/>
          <p:nvPr/>
        </p:nvSpPr>
        <p:spPr>
          <a:xfrm>
            <a:off x="7135184" y="754112"/>
            <a:ext cx="666750" cy="1035384"/>
          </a:xfrm>
          <a:custGeom>
            <a:avLst/>
            <a:gdLst>
              <a:gd name="connsiteX0" fmla="*/ 0 w 666750"/>
              <a:gd name="connsiteY0" fmla="*/ 1035384 h 1035384"/>
              <a:gd name="connsiteX1" fmla="*/ 50800 w 666750"/>
              <a:gd name="connsiteY1" fmla="*/ 584534 h 1035384"/>
              <a:gd name="connsiteX2" fmla="*/ 177800 w 666750"/>
              <a:gd name="connsiteY2" fmla="*/ 216234 h 1035384"/>
              <a:gd name="connsiteX3" fmla="*/ 323850 w 666750"/>
              <a:gd name="connsiteY3" fmla="*/ 19384 h 1035384"/>
              <a:gd name="connsiteX4" fmla="*/ 527050 w 666750"/>
              <a:gd name="connsiteY4" fmla="*/ 13034 h 1035384"/>
              <a:gd name="connsiteX5" fmla="*/ 622300 w 666750"/>
              <a:gd name="connsiteY5" fmla="*/ 70184 h 1035384"/>
              <a:gd name="connsiteX6" fmla="*/ 622300 w 666750"/>
              <a:gd name="connsiteY6" fmla="*/ 70184 h 1035384"/>
              <a:gd name="connsiteX7" fmla="*/ 647700 w 666750"/>
              <a:gd name="connsiteY7" fmla="*/ 76534 h 1035384"/>
              <a:gd name="connsiteX8" fmla="*/ 666750 w 666750"/>
              <a:gd name="connsiteY8" fmla="*/ 89234 h 1035384"/>
              <a:gd name="connsiteX9" fmla="*/ 647700 w 666750"/>
              <a:gd name="connsiteY9" fmla="*/ 89234 h 1035384"/>
              <a:gd name="connsiteX10" fmla="*/ 647700 w 666750"/>
              <a:gd name="connsiteY10" fmla="*/ 89234 h 1035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66750" h="1035384">
                <a:moveTo>
                  <a:pt x="0" y="1035384"/>
                </a:moveTo>
                <a:cubicBezTo>
                  <a:pt x="10583" y="878221"/>
                  <a:pt x="21167" y="721059"/>
                  <a:pt x="50800" y="584534"/>
                </a:cubicBezTo>
                <a:cubicBezTo>
                  <a:pt x="80433" y="448009"/>
                  <a:pt x="132292" y="310426"/>
                  <a:pt x="177800" y="216234"/>
                </a:cubicBezTo>
                <a:cubicBezTo>
                  <a:pt x="223308" y="122042"/>
                  <a:pt x="265642" y="53251"/>
                  <a:pt x="323850" y="19384"/>
                </a:cubicBezTo>
                <a:cubicBezTo>
                  <a:pt x="382058" y="-14483"/>
                  <a:pt x="477308" y="4567"/>
                  <a:pt x="527050" y="13034"/>
                </a:cubicBezTo>
                <a:cubicBezTo>
                  <a:pt x="576792" y="21501"/>
                  <a:pt x="622300" y="70184"/>
                  <a:pt x="622300" y="70184"/>
                </a:cubicBezTo>
                <a:lnTo>
                  <a:pt x="622300" y="70184"/>
                </a:lnTo>
                <a:cubicBezTo>
                  <a:pt x="626533" y="71242"/>
                  <a:pt x="640292" y="73359"/>
                  <a:pt x="647700" y="76534"/>
                </a:cubicBezTo>
                <a:cubicBezTo>
                  <a:pt x="655108" y="79709"/>
                  <a:pt x="666750" y="89234"/>
                  <a:pt x="666750" y="89234"/>
                </a:cubicBezTo>
                <a:cubicBezTo>
                  <a:pt x="666750" y="91351"/>
                  <a:pt x="647700" y="89234"/>
                  <a:pt x="647700" y="89234"/>
                </a:cubicBezTo>
                <a:lnTo>
                  <a:pt x="647700" y="89234"/>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リーフォーム: 図形 7">
            <a:extLst>
              <a:ext uri="{FF2B5EF4-FFF2-40B4-BE49-F238E27FC236}">
                <a16:creationId xmlns:a16="http://schemas.microsoft.com/office/drawing/2014/main" id="{808B0333-46C2-B567-664E-D1A1E592A839}"/>
              </a:ext>
            </a:extLst>
          </p:cNvPr>
          <p:cNvSpPr/>
          <p:nvPr/>
        </p:nvSpPr>
        <p:spPr>
          <a:xfrm>
            <a:off x="7528023" y="1235058"/>
            <a:ext cx="498298" cy="805491"/>
          </a:xfrm>
          <a:custGeom>
            <a:avLst/>
            <a:gdLst>
              <a:gd name="connsiteX0" fmla="*/ 498298 w 498298"/>
              <a:gd name="connsiteY0" fmla="*/ 805491 h 805491"/>
              <a:gd name="connsiteX1" fmla="*/ 85548 w 498298"/>
              <a:gd name="connsiteY1" fmla="*/ 557841 h 805491"/>
              <a:gd name="connsiteX2" fmla="*/ 2998 w 498298"/>
              <a:gd name="connsiteY2" fmla="*/ 278441 h 805491"/>
              <a:gd name="connsiteX3" fmla="*/ 142698 w 498298"/>
              <a:gd name="connsiteY3" fmla="*/ 24441 h 805491"/>
              <a:gd name="connsiteX4" fmla="*/ 244298 w 498298"/>
              <a:gd name="connsiteY4" fmla="*/ 24441 h 805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298" h="805491">
                <a:moveTo>
                  <a:pt x="498298" y="805491"/>
                </a:moveTo>
                <a:cubicBezTo>
                  <a:pt x="333198" y="725587"/>
                  <a:pt x="168098" y="645683"/>
                  <a:pt x="85548" y="557841"/>
                </a:cubicBezTo>
                <a:cubicBezTo>
                  <a:pt x="2998" y="469999"/>
                  <a:pt x="-6527" y="367341"/>
                  <a:pt x="2998" y="278441"/>
                </a:cubicBezTo>
                <a:cubicBezTo>
                  <a:pt x="12523" y="189541"/>
                  <a:pt x="102481" y="66774"/>
                  <a:pt x="142698" y="24441"/>
                </a:cubicBezTo>
                <a:cubicBezTo>
                  <a:pt x="182915" y="-17892"/>
                  <a:pt x="213606" y="3274"/>
                  <a:pt x="244298" y="24441"/>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5619647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字幕 2">
            <a:extLst>
              <a:ext uri="{FF2B5EF4-FFF2-40B4-BE49-F238E27FC236}">
                <a16:creationId xmlns:a16="http://schemas.microsoft.com/office/drawing/2014/main" id="{72FED30C-5DEA-C614-B857-8C339B77E018}"/>
              </a:ext>
            </a:extLst>
          </p:cNvPr>
          <p:cNvSpPr>
            <a:spLocks noGrp="1"/>
          </p:cNvSpPr>
          <p:nvPr>
            <p:ph type="subTitle" idx="1"/>
          </p:nvPr>
        </p:nvSpPr>
        <p:spPr>
          <a:xfrm>
            <a:off x="143459" y="139070"/>
            <a:ext cx="6774167" cy="646450"/>
          </a:xfrm>
        </p:spPr>
        <p:txBody>
          <a:bodyPr/>
          <a:lstStyle/>
          <a:p>
            <a:pPr algn="l"/>
            <a:r>
              <a:rPr kumimoji="1" lang="en-US" altLang="ja-JP" sz="3600" dirty="0"/>
              <a:t>2025</a:t>
            </a:r>
            <a:r>
              <a:rPr kumimoji="1" lang="ja-JP" altLang="en-US" sz="3600" dirty="0"/>
              <a:t>年もスピカ食がおきるか？？</a:t>
            </a:r>
          </a:p>
        </p:txBody>
      </p:sp>
      <p:grpSp>
        <p:nvGrpSpPr>
          <p:cNvPr id="7" name="グループ化 6">
            <a:extLst>
              <a:ext uri="{FF2B5EF4-FFF2-40B4-BE49-F238E27FC236}">
                <a16:creationId xmlns:a16="http://schemas.microsoft.com/office/drawing/2014/main" id="{AAD56E94-8C48-E72E-32A9-FA5E95B7D272}"/>
              </a:ext>
            </a:extLst>
          </p:cNvPr>
          <p:cNvGrpSpPr/>
          <p:nvPr/>
        </p:nvGrpSpPr>
        <p:grpSpPr>
          <a:xfrm>
            <a:off x="168859" y="756420"/>
            <a:ext cx="6944142" cy="2742523"/>
            <a:chOff x="168859" y="756420"/>
            <a:chExt cx="6944142" cy="2742523"/>
          </a:xfrm>
        </p:grpSpPr>
        <p:pic>
          <p:nvPicPr>
            <p:cNvPr id="2" name="図 1">
              <a:extLst>
                <a:ext uri="{FF2B5EF4-FFF2-40B4-BE49-F238E27FC236}">
                  <a16:creationId xmlns:a16="http://schemas.microsoft.com/office/drawing/2014/main" id="{A03A7D6F-FF84-538E-4968-3C70DDF8DAAC}"/>
                </a:ext>
              </a:extLst>
            </p:cNvPr>
            <p:cNvPicPr>
              <a:picLocks noChangeAspect="1"/>
            </p:cNvPicPr>
            <p:nvPr/>
          </p:nvPicPr>
          <p:blipFill>
            <a:blip r:embed="rId3"/>
            <a:stretch>
              <a:fillRect/>
            </a:stretch>
          </p:blipFill>
          <p:spPr>
            <a:xfrm>
              <a:off x="5022005" y="1273189"/>
              <a:ext cx="2090996" cy="2186041"/>
            </a:xfrm>
            <a:prstGeom prst="rect">
              <a:avLst/>
            </a:prstGeom>
          </p:spPr>
        </p:pic>
        <p:pic>
          <p:nvPicPr>
            <p:cNvPr id="8" name="図 7">
              <a:extLst>
                <a:ext uri="{FF2B5EF4-FFF2-40B4-BE49-F238E27FC236}">
                  <a16:creationId xmlns:a16="http://schemas.microsoft.com/office/drawing/2014/main" id="{A90F39F0-8639-BA0A-B5CF-B30AFD9FC217}"/>
                </a:ext>
              </a:extLst>
            </p:cNvPr>
            <p:cNvPicPr>
              <a:picLocks noChangeAspect="1"/>
            </p:cNvPicPr>
            <p:nvPr/>
          </p:nvPicPr>
          <p:blipFill>
            <a:blip r:embed="rId4"/>
            <a:stretch>
              <a:fillRect/>
            </a:stretch>
          </p:blipFill>
          <p:spPr>
            <a:xfrm>
              <a:off x="168859" y="756420"/>
              <a:ext cx="4672271" cy="2742523"/>
            </a:xfrm>
            <a:prstGeom prst="rect">
              <a:avLst/>
            </a:prstGeom>
          </p:spPr>
        </p:pic>
        <p:sp>
          <p:nvSpPr>
            <p:cNvPr id="10" name="字幕 2">
              <a:extLst>
                <a:ext uri="{FF2B5EF4-FFF2-40B4-BE49-F238E27FC236}">
                  <a16:creationId xmlns:a16="http://schemas.microsoft.com/office/drawing/2014/main" id="{7D6B434A-0EFA-C97A-B647-1FB9788731E2}"/>
                </a:ext>
              </a:extLst>
            </p:cNvPr>
            <p:cNvSpPr txBox="1">
              <a:spLocks/>
            </p:cNvSpPr>
            <p:nvPr/>
          </p:nvSpPr>
          <p:spPr bwMode="gray">
            <a:xfrm>
              <a:off x="203908" y="785520"/>
              <a:ext cx="4548093" cy="397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kumimoji="1" sz="2400">
                  <a:solidFill>
                    <a:schemeClr val="tx1"/>
                  </a:solidFill>
                  <a:latin typeface="游ゴシック" panose="020B0400000000000000" pitchFamily="50" charset="-128"/>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游ゴシック" panose="020B0400000000000000" pitchFamily="50" charset="-128"/>
                  <a:ea typeface="+mn-ea"/>
                </a:defRPr>
              </a:lvl2pPr>
              <a:lvl3pPr marL="1143000" indent="-228600" algn="l" rtl="0" eaLnBrk="0" fontAlgn="base" hangingPunct="0">
                <a:spcBef>
                  <a:spcPct val="20000"/>
                </a:spcBef>
                <a:spcAft>
                  <a:spcPct val="0"/>
                </a:spcAft>
                <a:buChar char="•"/>
                <a:defRPr kumimoji="1" sz="2400">
                  <a:solidFill>
                    <a:schemeClr val="tx1"/>
                  </a:solidFill>
                  <a:latin typeface="游ゴシック" panose="020B0400000000000000" pitchFamily="50" charset="-128"/>
                  <a:ea typeface="+mn-ea"/>
                </a:defRPr>
              </a:lvl3pPr>
              <a:lvl4pPr marL="1600200" indent="-228600" algn="l" rtl="0" eaLnBrk="0" fontAlgn="base" hangingPunct="0">
                <a:spcBef>
                  <a:spcPct val="20000"/>
                </a:spcBef>
                <a:spcAft>
                  <a:spcPct val="0"/>
                </a:spcAft>
                <a:buChar char="–"/>
                <a:defRPr kumimoji="1" sz="2000">
                  <a:solidFill>
                    <a:schemeClr val="tx1"/>
                  </a:solidFill>
                  <a:latin typeface="游ゴシック" panose="020B0400000000000000" pitchFamily="50" charset="-128"/>
                  <a:ea typeface="+mn-ea"/>
                </a:defRPr>
              </a:lvl4pPr>
              <a:lvl5pPr marL="2057400" indent="-228600" algn="l" rtl="0" eaLnBrk="0" fontAlgn="base" hangingPunct="0">
                <a:spcBef>
                  <a:spcPct val="20000"/>
                </a:spcBef>
                <a:spcAft>
                  <a:spcPct val="0"/>
                </a:spcAft>
                <a:buChar char="»"/>
                <a:defRPr kumimoji="1" sz="2000">
                  <a:solidFill>
                    <a:schemeClr val="tx1"/>
                  </a:solidFill>
                  <a:latin typeface="游ゴシック" panose="020B0400000000000000" pitchFamily="50" charset="-128"/>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algn="l"/>
              <a:r>
                <a:rPr lang="en-US" altLang="ja-JP" kern="0" dirty="0"/>
                <a:t>2024</a:t>
              </a:r>
              <a:r>
                <a:rPr lang="ja-JP" altLang="en-US" kern="0" dirty="0"/>
                <a:t>年</a:t>
              </a:r>
              <a:r>
                <a:rPr lang="en-US" altLang="ja-JP" kern="0" dirty="0"/>
                <a:t>8</a:t>
              </a:r>
              <a:r>
                <a:rPr lang="ja-JP" altLang="en-US" kern="0" dirty="0"/>
                <a:t>月</a:t>
              </a:r>
              <a:r>
                <a:rPr lang="en-US" altLang="ja-JP" kern="0" dirty="0"/>
                <a:t>10</a:t>
              </a:r>
              <a:r>
                <a:rPr lang="ja-JP" altLang="en-US" kern="0" dirty="0"/>
                <a:t>日　</a:t>
              </a:r>
              <a:r>
                <a:rPr lang="en-US" altLang="ja-JP" kern="0" dirty="0"/>
                <a:t>20</a:t>
              </a:r>
              <a:r>
                <a:rPr lang="ja-JP" altLang="en-US" kern="0" dirty="0"/>
                <a:t>：</a:t>
              </a:r>
              <a:r>
                <a:rPr lang="en-US" altLang="ja-JP" kern="0" dirty="0"/>
                <a:t>00</a:t>
              </a:r>
              <a:r>
                <a:rPr lang="ja-JP" altLang="en-US" kern="0" dirty="0"/>
                <a:t>　南西</a:t>
              </a:r>
            </a:p>
          </p:txBody>
        </p:sp>
      </p:grpSp>
      <p:grpSp>
        <p:nvGrpSpPr>
          <p:cNvPr id="13" name="グループ化 12">
            <a:extLst>
              <a:ext uri="{FF2B5EF4-FFF2-40B4-BE49-F238E27FC236}">
                <a16:creationId xmlns:a16="http://schemas.microsoft.com/office/drawing/2014/main" id="{04C3348C-C8E9-A973-FFE2-E9AF59EC2C93}"/>
              </a:ext>
            </a:extLst>
          </p:cNvPr>
          <p:cNvGrpSpPr/>
          <p:nvPr/>
        </p:nvGrpSpPr>
        <p:grpSpPr>
          <a:xfrm>
            <a:off x="128514" y="4044086"/>
            <a:ext cx="8290149" cy="2770744"/>
            <a:chOff x="128514" y="4044086"/>
            <a:chExt cx="8290149" cy="2770744"/>
          </a:xfrm>
        </p:grpSpPr>
        <p:pic>
          <p:nvPicPr>
            <p:cNvPr id="3" name="図 2">
              <a:extLst>
                <a:ext uri="{FF2B5EF4-FFF2-40B4-BE49-F238E27FC236}">
                  <a16:creationId xmlns:a16="http://schemas.microsoft.com/office/drawing/2014/main" id="{AA8BEFA0-4666-7B1D-F766-5A78DC2095FA}"/>
                </a:ext>
              </a:extLst>
            </p:cNvPr>
            <p:cNvPicPr>
              <a:picLocks noChangeAspect="1"/>
            </p:cNvPicPr>
            <p:nvPr/>
          </p:nvPicPr>
          <p:blipFill>
            <a:blip r:embed="rId5"/>
            <a:stretch>
              <a:fillRect/>
            </a:stretch>
          </p:blipFill>
          <p:spPr>
            <a:xfrm>
              <a:off x="5105293" y="4070118"/>
              <a:ext cx="1639993" cy="2744712"/>
            </a:xfrm>
            <a:prstGeom prst="rect">
              <a:avLst/>
            </a:prstGeom>
          </p:spPr>
        </p:pic>
        <p:pic>
          <p:nvPicPr>
            <p:cNvPr id="5" name="図 4">
              <a:extLst>
                <a:ext uri="{FF2B5EF4-FFF2-40B4-BE49-F238E27FC236}">
                  <a16:creationId xmlns:a16="http://schemas.microsoft.com/office/drawing/2014/main" id="{655C91DA-0D72-80D9-5682-5636F2B20E86}"/>
                </a:ext>
              </a:extLst>
            </p:cNvPr>
            <p:cNvPicPr>
              <a:picLocks noChangeAspect="1"/>
            </p:cNvPicPr>
            <p:nvPr/>
          </p:nvPicPr>
          <p:blipFill>
            <a:blip r:embed="rId6"/>
            <a:stretch>
              <a:fillRect/>
            </a:stretch>
          </p:blipFill>
          <p:spPr>
            <a:xfrm>
              <a:off x="128514" y="4044086"/>
              <a:ext cx="4727996" cy="2742523"/>
            </a:xfrm>
            <a:prstGeom prst="rect">
              <a:avLst/>
            </a:prstGeom>
          </p:spPr>
        </p:pic>
        <p:sp>
          <p:nvSpPr>
            <p:cNvPr id="11" name="字幕 2">
              <a:extLst>
                <a:ext uri="{FF2B5EF4-FFF2-40B4-BE49-F238E27FC236}">
                  <a16:creationId xmlns:a16="http://schemas.microsoft.com/office/drawing/2014/main" id="{447EB266-E3ED-A430-C19D-40397FC6FD48}"/>
                </a:ext>
              </a:extLst>
            </p:cNvPr>
            <p:cNvSpPr txBox="1">
              <a:spLocks/>
            </p:cNvSpPr>
            <p:nvPr/>
          </p:nvSpPr>
          <p:spPr bwMode="gray">
            <a:xfrm>
              <a:off x="168859" y="4070118"/>
              <a:ext cx="4647306" cy="397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kumimoji="1" sz="2400">
                  <a:solidFill>
                    <a:schemeClr val="tx1"/>
                  </a:solidFill>
                  <a:latin typeface="游ゴシック" panose="020B0400000000000000" pitchFamily="50" charset="-128"/>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游ゴシック" panose="020B0400000000000000" pitchFamily="50" charset="-128"/>
                  <a:ea typeface="+mn-ea"/>
                </a:defRPr>
              </a:lvl2pPr>
              <a:lvl3pPr marL="1143000" indent="-228600" algn="l" rtl="0" eaLnBrk="0" fontAlgn="base" hangingPunct="0">
                <a:spcBef>
                  <a:spcPct val="20000"/>
                </a:spcBef>
                <a:spcAft>
                  <a:spcPct val="0"/>
                </a:spcAft>
                <a:buChar char="•"/>
                <a:defRPr kumimoji="1" sz="2400">
                  <a:solidFill>
                    <a:schemeClr val="tx1"/>
                  </a:solidFill>
                  <a:latin typeface="游ゴシック" panose="020B0400000000000000" pitchFamily="50" charset="-128"/>
                  <a:ea typeface="+mn-ea"/>
                </a:defRPr>
              </a:lvl3pPr>
              <a:lvl4pPr marL="1600200" indent="-228600" algn="l" rtl="0" eaLnBrk="0" fontAlgn="base" hangingPunct="0">
                <a:spcBef>
                  <a:spcPct val="20000"/>
                </a:spcBef>
                <a:spcAft>
                  <a:spcPct val="0"/>
                </a:spcAft>
                <a:buChar char="–"/>
                <a:defRPr kumimoji="1" sz="2000">
                  <a:solidFill>
                    <a:schemeClr val="tx1"/>
                  </a:solidFill>
                  <a:latin typeface="游ゴシック" panose="020B0400000000000000" pitchFamily="50" charset="-128"/>
                  <a:ea typeface="+mn-ea"/>
                </a:defRPr>
              </a:lvl4pPr>
              <a:lvl5pPr marL="2057400" indent="-228600" algn="l" rtl="0" eaLnBrk="0" fontAlgn="base" hangingPunct="0">
                <a:spcBef>
                  <a:spcPct val="20000"/>
                </a:spcBef>
                <a:spcAft>
                  <a:spcPct val="0"/>
                </a:spcAft>
                <a:buChar char="»"/>
                <a:defRPr kumimoji="1" sz="2000">
                  <a:solidFill>
                    <a:schemeClr val="tx1"/>
                  </a:solidFill>
                  <a:latin typeface="游ゴシック" panose="020B0400000000000000" pitchFamily="50" charset="-128"/>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algn="l"/>
              <a:r>
                <a:rPr lang="en-US" altLang="ja-JP" kern="0" dirty="0"/>
                <a:t>2024</a:t>
              </a:r>
              <a:r>
                <a:rPr lang="ja-JP" altLang="en-US" kern="0" dirty="0"/>
                <a:t>年</a:t>
              </a:r>
              <a:r>
                <a:rPr lang="en-US" altLang="ja-JP" kern="0" dirty="0"/>
                <a:t>7</a:t>
              </a:r>
              <a:r>
                <a:rPr lang="ja-JP" altLang="en-US" kern="0" dirty="0"/>
                <a:t>月</a:t>
              </a:r>
              <a:r>
                <a:rPr lang="en-US" altLang="ja-JP" kern="0" dirty="0"/>
                <a:t>31</a:t>
              </a:r>
              <a:r>
                <a:rPr lang="ja-JP" altLang="en-US" kern="0" dirty="0"/>
                <a:t>日　</a:t>
              </a:r>
              <a:r>
                <a:rPr lang="en-US" altLang="ja-JP" kern="0" dirty="0"/>
                <a:t>19</a:t>
              </a:r>
              <a:r>
                <a:rPr lang="ja-JP" altLang="en-US" kern="0" dirty="0"/>
                <a:t>：</a:t>
              </a:r>
              <a:r>
                <a:rPr lang="en-US" altLang="ja-JP" kern="0" dirty="0"/>
                <a:t>30</a:t>
              </a:r>
              <a:r>
                <a:rPr lang="ja-JP" altLang="en-US" kern="0" dirty="0"/>
                <a:t>　南西</a:t>
              </a:r>
            </a:p>
          </p:txBody>
        </p:sp>
        <p:pic>
          <p:nvPicPr>
            <p:cNvPr id="15" name="図 14">
              <a:extLst>
                <a:ext uri="{FF2B5EF4-FFF2-40B4-BE49-F238E27FC236}">
                  <a16:creationId xmlns:a16="http://schemas.microsoft.com/office/drawing/2014/main" id="{5F2D1523-4B05-FF9B-F499-6217F49A3179}"/>
                </a:ext>
              </a:extLst>
            </p:cNvPr>
            <p:cNvPicPr>
              <a:picLocks noChangeAspect="1"/>
            </p:cNvPicPr>
            <p:nvPr/>
          </p:nvPicPr>
          <p:blipFill rotWithShape="1">
            <a:blip r:embed="rId5"/>
            <a:srcRect l="28745" r="35522" b="80446"/>
            <a:stretch/>
          </p:blipFill>
          <p:spPr>
            <a:xfrm>
              <a:off x="6856907" y="4082141"/>
              <a:ext cx="1561756" cy="1430312"/>
            </a:xfrm>
            <a:prstGeom prst="rect">
              <a:avLst/>
            </a:prstGeom>
          </p:spPr>
        </p:pic>
      </p:grpSp>
      <p:sp>
        <p:nvSpPr>
          <p:cNvPr id="4" name="字幕 2">
            <a:extLst>
              <a:ext uri="{FF2B5EF4-FFF2-40B4-BE49-F238E27FC236}">
                <a16:creationId xmlns:a16="http://schemas.microsoft.com/office/drawing/2014/main" id="{57D09B4D-7C1B-1B85-6613-156972485854}"/>
              </a:ext>
            </a:extLst>
          </p:cNvPr>
          <p:cNvSpPr txBox="1">
            <a:spLocks/>
          </p:cNvSpPr>
          <p:nvPr/>
        </p:nvSpPr>
        <p:spPr bwMode="gray">
          <a:xfrm>
            <a:off x="7120774" y="139069"/>
            <a:ext cx="2024155" cy="1269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kumimoji="1" sz="2400">
                <a:solidFill>
                  <a:schemeClr val="tx1"/>
                </a:solidFill>
                <a:latin typeface="游ゴシック" panose="020B0400000000000000" pitchFamily="50" charset="-128"/>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游ゴシック" panose="020B0400000000000000" pitchFamily="50" charset="-128"/>
                <a:ea typeface="+mn-ea"/>
              </a:defRPr>
            </a:lvl2pPr>
            <a:lvl3pPr marL="1143000" indent="-228600" algn="l" rtl="0" eaLnBrk="0" fontAlgn="base" hangingPunct="0">
              <a:spcBef>
                <a:spcPct val="20000"/>
              </a:spcBef>
              <a:spcAft>
                <a:spcPct val="0"/>
              </a:spcAft>
              <a:buChar char="•"/>
              <a:defRPr kumimoji="1" sz="2400">
                <a:solidFill>
                  <a:schemeClr val="tx1"/>
                </a:solidFill>
                <a:latin typeface="游ゴシック" panose="020B0400000000000000" pitchFamily="50" charset="-128"/>
                <a:ea typeface="+mn-ea"/>
              </a:defRPr>
            </a:lvl3pPr>
            <a:lvl4pPr marL="1600200" indent="-228600" algn="l" rtl="0" eaLnBrk="0" fontAlgn="base" hangingPunct="0">
              <a:spcBef>
                <a:spcPct val="20000"/>
              </a:spcBef>
              <a:spcAft>
                <a:spcPct val="0"/>
              </a:spcAft>
              <a:buChar char="–"/>
              <a:defRPr kumimoji="1" sz="2000">
                <a:solidFill>
                  <a:schemeClr val="tx1"/>
                </a:solidFill>
                <a:latin typeface="游ゴシック" panose="020B0400000000000000" pitchFamily="50" charset="-128"/>
                <a:ea typeface="+mn-ea"/>
              </a:defRPr>
            </a:lvl4pPr>
            <a:lvl5pPr marL="2057400" indent="-228600" algn="l" rtl="0" eaLnBrk="0" fontAlgn="base" hangingPunct="0">
              <a:spcBef>
                <a:spcPct val="20000"/>
              </a:spcBef>
              <a:spcAft>
                <a:spcPct val="0"/>
              </a:spcAft>
              <a:buChar char="»"/>
              <a:defRPr kumimoji="1" sz="2000">
                <a:solidFill>
                  <a:schemeClr val="tx1"/>
                </a:solidFill>
                <a:latin typeface="游ゴシック" panose="020B0400000000000000" pitchFamily="50" charset="-128"/>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algn="l"/>
            <a:r>
              <a:rPr lang="ja-JP" altLang="en-US" kern="0" dirty="0"/>
              <a:t>約１年後のスピカ近くにある月は？</a:t>
            </a:r>
          </a:p>
        </p:txBody>
      </p:sp>
      <p:grpSp>
        <p:nvGrpSpPr>
          <p:cNvPr id="14" name="グループ化 13">
            <a:extLst>
              <a:ext uri="{FF2B5EF4-FFF2-40B4-BE49-F238E27FC236}">
                <a16:creationId xmlns:a16="http://schemas.microsoft.com/office/drawing/2014/main" id="{EBE46328-7982-DAA2-6C05-4A5E0E275E70}"/>
              </a:ext>
            </a:extLst>
          </p:cNvPr>
          <p:cNvGrpSpPr/>
          <p:nvPr/>
        </p:nvGrpSpPr>
        <p:grpSpPr>
          <a:xfrm>
            <a:off x="6868352" y="1408431"/>
            <a:ext cx="2147133" cy="5465597"/>
            <a:chOff x="6868352" y="1408431"/>
            <a:chExt cx="2147133" cy="5465597"/>
          </a:xfrm>
        </p:grpSpPr>
        <p:sp>
          <p:nvSpPr>
            <p:cNvPr id="9" name="Text Box 5">
              <a:extLst>
                <a:ext uri="{FF2B5EF4-FFF2-40B4-BE49-F238E27FC236}">
                  <a16:creationId xmlns:a16="http://schemas.microsoft.com/office/drawing/2014/main" id="{C61FA30B-79A9-6489-F1DC-9DBC0924500C}"/>
                </a:ext>
              </a:extLst>
            </p:cNvPr>
            <p:cNvSpPr txBox="1">
              <a:spLocks noChangeArrowheads="1"/>
            </p:cNvSpPr>
            <p:nvPr/>
          </p:nvSpPr>
          <p:spPr bwMode="auto">
            <a:xfrm>
              <a:off x="6868352" y="5673699"/>
              <a:ext cx="2147133" cy="1200329"/>
            </a:xfrm>
            <a:prstGeom prst="rect">
              <a:avLst/>
            </a:prstGeom>
            <a:solidFill>
              <a:schemeClr val="accent2">
                <a:lumMod val="20000"/>
                <a:lumOff val="80000"/>
              </a:schemeClr>
            </a:solidFill>
            <a:ln w="15875">
              <a:solidFill>
                <a:srgbClr val="000000"/>
              </a:solidFill>
              <a:miter lim="800000"/>
              <a:headEnd/>
              <a:tailEnd/>
            </a:ln>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dirty="0">
                  <a:latin typeface="メイリオ" panose="020B0604030504040204" pitchFamily="50" charset="-128"/>
                  <a:ea typeface="メイリオ" panose="020B0604030504040204" pitchFamily="50" charset="-128"/>
                </a:rPr>
                <a:t>月がスピカの南にあり、起こらない</a:t>
              </a:r>
              <a:endParaRPr lang="en-US" altLang="ja-JP" dirty="0">
                <a:latin typeface="メイリオ" panose="020B0604030504040204" pitchFamily="50" charset="-128"/>
                <a:ea typeface="メイリオ" panose="020B0604030504040204" pitchFamily="50" charset="-128"/>
              </a:endParaRPr>
            </a:p>
          </p:txBody>
        </p:sp>
        <p:sp>
          <p:nvSpPr>
            <p:cNvPr id="6" name="矢印: 右 5">
              <a:extLst>
                <a:ext uri="{FF2B5EF4-FFF2-40B4-BE49-F238E27FC236}">
                  <a16:creationId xmlns:a16="http://schemas.microsoft.com/office/drawing/2014/main" id="{97BA737E-A00F-917D-D1F8-69486D9462D9}"/>
                </a:ext>
              </a:extLst>
            </p:cNvPr>
            <p:cNvSpPr/>
            <p:nvPr/>
          </p:nvSpPr>
          <p:spPr>
            <a:xfrm rot="5400000">
              <a:off x="6666474" y="3238835"/>
              <a:ext cx="4104021" cy="443213"/>
            </a:xfrm>
            <a:prstGeom prst="rightArrow">
              <a:avLst/>
            </a:prstGeom>
            <a:solidFill>
              <a:schemeClr val="accent1">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6" name="フッター プレースホルダー 4">
            <a:extLst>
              <a:ext uri="{FF2B5EF4-FFF2-40B4-BE49-F238E27FC236}">
                <a16:creationId xmlns:a16="http://schemas.microsoft.com/office/drawing/2014/main" id="{D7DD9417-A49A-B1F5-AE29-BF50F2CC02A2}"/>
              </a:ext>
            </a:extLst>
          </p:cNvPr>
          <p:cNvSpPr>
            <a:spLocks noGrp="1"/>
          </p:cNvSpPr>
          <p:nvPr>
            <p:ph type="ftr" sz="quarter" idx="11"/>
          </p:nvPr>
        </p:nvSpPr>
        <p:spPr>
          <a:xfrm>
            <a:off x="5022005" y="986557"/>
            <a:ext cx="2024155" cy="250772"/>
          </a:xfrm>
        </p:spPr>
        <p:txBody>
          <a:bodyPr/>
          <a:lstStyle/>
          <a:p>
            <a:pPr>
              <a:defRPr/>
            </a:pPr>
            <a:r>
              <a:rPr lang="ja-JP" altLang="en-US" dirty="0">
                <a:latin typeface="游ゴシック" panose="020B0400000000000000" pitchFamily="50" charset="-128"/>
              </a:rPr>
              <a:t>つるちゃんのプラネタリウムより</a:t>
            </a:r>
          </a:p>
        </p:txBody>
      </p:sp>
    </p:spTree>
    <p:extLst>
      <p:ext uri="{BB962C8B-B14F-4D97-AF65-F5344CB8AC3E}">
        <p14:creationId xmlns:p14="http://schemas.microsoft.com/office/powerpoint/2010/main" val="247520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5CA44248-8E76-4262-8EDE-FEEAE473A7F1}"/>
              </a:ext>
            </a:extLst>
          </p:cNvPr>
          <p:cNvSpPr txBox="1">
            <a:spLocks noChangeArrowheads="1"/>
          </p:cNvSpPr>
          <p:nvPr/>
        </p:nvSpPr>
        <p:spPr bwMode="gray">
          <a:xfrm>
            <a:off x="31093" y="-78207"/>
            <a:ext cx="6547419"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1"/>
                </a:solidFill>
                <a:latin typeface="游ゴシック" panose="020B0400000000000000" pitchFamily="50" charset="-128"/>
                <a:ea typeface="+mj-ea"/>
                <a:cs typeface="+mj-cs"/>
              </a:defRPr>
            </a:lvl1pPr>
            <a:lvl2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2pPr>
            <a:lvl3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3pPr>
            <a:lvl4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4pPr>
            <a:lvl5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5pPr>
            <a:lvl6pPr marL="457200" algn="l" rtl="0" fontAlgn="base">
              <a:spcBef>
                <a:spcPct val="0"/>
              </a:spcBef>
              <a:spcAft>
                <a:spcPct val="0"/>
              </a:spcAft>
              <a:defRPr kumimoji="1" sz="2800">
                <a:solidFill>
                  <a:schemeClr val="tx1"/>
                </a:solidFill>
                <a:latin typeface="Arial" pitchFamily="34" charset="0"/>
                <a:ea typeface="ＭＳ Ｐゴシック" pitchFamily="50" charset="-128"/>
              </a:defRPr>
            </a:lvl6pPr>
            <a:lvl7pPr marL="914400" algn="l" rtl="0" fontAlgn="base">
              <a:spcBef>
                <a:spcPct val="0"/>
              </a:spcBef>
              <a:spcAft>
                <a:spcPct val="0"/>
              </a:spcAft>
              <a:defRPr kumimoji="1" sz="2800">
                <a:solidFill>
                  <a:schemeClr val="tx1"/>
                </a:solidFill>
                <a:latin typeface="Arial" pitchFamily="34" charset="0"/>
                <a:ea typeface="ＭＳ Ｐゴシック" pitchFamily="50" charset="-128"/>
              </a:defRPr>
            </a:lvl7pPr>
            <a:lvl8pPr marL="1371600" algn="l" rtl="0" fontAlgn="base">
              <a:spcBef>
                <a:spcPct val="0"/>
              </a:spcBef>
              <a:spcAft>
                <a:spcPct val="0"/>
              </a:spcAft>
              <a:defRPr kumimoji="1" sz="2800">
                <a:solidFill>
                  <a:schemeClr val="tx1"/>
                </a:solidFill>
                <a:latin typeface="Arial" pitchFamily="34" charset="0"/>
                <a:ea typeface="ＭＳ Ｐゴシック" pitchFamily="50" charset="-128"/>
              </a:defRPr>
            </a:lvl8pPr>
            <a:lvl9pPr marL="1828800" algn="l" rtl="0" fontAlgn="base">
              <a:spcBef>
                <a:spcPct val="0"/>
              </a:spcBef>
              <a:spcAft>
                <a:spcPct val="0"/>
              </a:spcAft>
              <a:defRPr kumimoji="1" sz="2800">
                <a:solidFill>
                  <a:schemeClr val="tx1"/>
                </a:solidFill>
                <a:latin typeface="Arial" pitchFamily="34" charset="0"/>
                <a:ea typeface="ＭＳ Ｐゴシック" pitchFamily="50" charset="-128"/>
              </a:defRPr>
            </a:lvl9pPr>
          </a:lstStyle>
          <a:p>
            <a:pPr eaLnBrk="1" hangingPunct="1"/>
            <a:r>
              <a:rPr lang="ja-JP" altLang="en-US" sz="3200" kern="0" dirty="0">
                <a:ea typeface="ＭＳ Ｐゴシック" panose="020B0600070205080204" pitchFamily="50" charset="-128"/>
              </a:rPr>
              <a:t>１年の間に星食がおきる星の数は？</a:t>
            </a:r>
          </a:p>
        </p:txBody>
      </p:sp>
      <p:grpSp>
        <p:nvGrpSpPr>
          <p:cNvPr id="3" name="グループ化 2">
            <a:extLst>
              <a:ext uri="{FF2B5EF4-FFF2-40B4-BE49-F238E27FC236}">
                <a16:creationId xmlns:a16="http://schemas.microsoft.com/office/drawing/2014/main" id="{D80B65E0-04D3-7370-AFFB-85A4156BB1B7}"/>
              </a:ext>
            </a:extLst>
          </p:cNvPr>
          <p:cNvGrpSpPr/>
          <p:nvPr/>
        </p:nvGrpSpPr>
        <p:grpSpPr>
          <a:xfrm>
            <a:off x="-13672" y="587985"/>
            <a:ext cx="2223546" cy="2703447"/>
            <a:chOff x="-13672" y="587985"/>
            <a:chExt cx="2223546" cy="2703447"/>
          </a:xfrm>
        </p:grpSpPr>
        <p:pic>
          <p:nvPicPr>
            <p:cNvPr id="2" name="図 1">
              <a:extLst>
                <a:ext uri="{FF2B5EF4-FFF2-40B4-BE49-F238E27FC236}">
                  <a16:creationId xmlns:a16="http://schemas.microsoft.com/office/drawing/2014/main" id="{B767F97C-10D0-4452-CF3C-5BAC16F58974}"/>
                </a:ext>
              </a:extLst>
            </p:cNvPr>
            <p:cNvPicPr>
              <a:picLocks noChangeAspect="1"/>
            </p:cNvPicPr>
            <p:nvPr/>
          </p:nvPicPr>
          <p:blipFill>
            <a:blip r:embed="rId3"/>
            <a:stretch>
              <a:fillRect/>
            </a:stretch>
          </p:blipFill>
          <p:spPr>
            <a:xfrm>
              <a:off x="151366" y="1427427"/>
              <a:ext cx="1836260" cy="1864005"/>
            </a:xfrm>
            <a:prstGeom prst="rect">
              <a:avLst/>
            </a:prstGeom>
            <a:ln w="12700">
              <a:solidFill>
                <a:schemeClr val="tx1"/>
              </a:solidFill>
            </a:ln>
          </p:spPr>
        </p:pic>
        <p:sp>
          <p:nvSpPr>
            <p:cNvPr id="13" name="字幕 2">
              <a:extLst>
                <a:ext uri="{FF2B5EF4-FFF2-40B4-BE49-F238E27FC236}">
                  <a16:creationId xmlns:a16="http://schemas.microsoft.com/office/drawing/2014/main" id="{12DC63FF-496A-5522-11C8-F261A42EEF54}"/>
                </a:ext>
              </a:extLst>
            </p:cNvPr>
            <p:cNvSpPr txBox="1">
              <a:spLocks/>
            </p:cNvSpPr>
            <p:nvPr/>
          </p:nvSpPr>
          <p:spPr bwMode="gray">
            <a:xfrm>
              <a:off x="-13672" y="587985"/>
              <a:ext cx="2223546" cy="72072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kumimoji="1" sz="2400">
                  <a:solidFill>
                    <a:schemeClr val="tx1"/>
                  </a:solidFill>
                  <a:latin typeface="游ゴシック" panose="020B0400000000000000" pitchFamily="50" charset="-128"/>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游ゴシック" panose="020B0400000000000000" pitchFamily="50" charset="-128"/>
                  <a:ea typeface="+mn-ea"/>
                </a:defRPr>
              </a:lvl2pPr>
              <a:lvl3pPr marL="1143000" indent="-228600" algn="l" rtl="0" eaLnBrk="0" fontAlgn="base" hangingPunct="0">
                <a:spcBef>
                  <a:spcPct val="20000"/>
                </a:spcBef>
                <a:spcAft>
                  <a:spcPct val="0"/>
                </a:spcAft>
                <a:buChar char="•"/>
                <a:defRPr kumimoji="1" sz="2400">
                  <a:solidFill>
                    <a:schemeClr val="tx1"/>
                  </a:solidFill>
                  <a:latin typeface="游ゴシック" panose="020B0400000000000000" pitchFamily="50" charset="-128"/>
                  <a:ea typeface="+mn-ea"/>
                </a:defRPr>
              </a:lvl3pPr>
              <a:lvl4pPr marL="1600200" indent="-228600" algn="l" rtl="0" eaLnBrk="0" fontAlgn="base" hangingPunct="0">
                <a:spcBef>
                  <a:spcPct val="20000"/>
                </a:spcBef>
                <a:spcAft>
                  <a:spcPct val="0"/>
                </a:spcAft>
                <a:buChar char="–"/>
                <a:defRPr kumimoji="1" sz="2000">
                  <a:solidFill>
                    <a:schemeClr val="tx1"/>
                  </a:solidFill>
                  <a:latin typeface="游ゴシック" panose="020B0400000000000000" pitchFamily="50" charset="-128"/>
                  <a:ea typeface="+mn-ea"/>
                </a:defRPr>
              </a:lvl4pPr>
              <a:lvl5pPr marL="2057400" indent="-228600" algn="l" rtl="0" eaLnBrk="0" fontAlgn="base" hangingPunct="0">
                <a:spcBef>
                  <a:spcPct val="20000"/>
                </a:spcBef>
                <a:spcAft>
                  <a:spcPct val="0"/>
                </a:spcAft>
                <a:buChar char="»"/>
                <a:defRPr kumimoji="1" sz="2000">
                  <a:solidFill>
                    <a:schemeClr val="tx1"/>
                  </a:solidFill>
                  <a:latin typeface="游ゴシック" panose="020B0400000000000000" pitchFamily="50" charset="-128"/>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algn="l"/>
              <a:r>
                <a:rPr lang="ja-JP" altLang="en-US" kern="0" dirty="0"/>
                <a:t>肉眼で見える星　約</a:t>
              </a:r>
              <a:r>
                <a:rPr lang="en-US" altLang="ja-JP" kern="0" dirty="0"/>
                <a:t>6000</a:t>
              </a:r>
              <a:r>
                <a:rPr lang="ja-JP" altLang="en-US" kern="0" dirty="0"/>
                <a:t>個</a:t>
              </a:r>
            </a:p>
          </p:txBody>
        </p:sp>
      </p:grpSp>
      <p:grpSp>
        <p:nvGrpSpPr>
          <p:cNvPr id="21" name="グループ化 20">
            <a:extLst>
              <a:ext uri="{FF2B5EF4-FFF2-40B4-BE49-F238E27FC236}">
                <a16:creationId xmlns:a16="http://schemas.microsoft.com/office/drawing/2014/main" id="{C14FCC1F-9913-0F5C-C5B7-41FC8D338218}"/>
              </a:ext>
            </a:extLst>
          </p:cNvPr>
          <p:cNvGrpSpPr/>
          <p:nvPr/>
        </p:nvGrpSpPr>
        <p:grpSpPr>
          <a:xfrm>
            <a:off x="402769" y="4737202"/>
            <a:ext cx="4826545" cy="2120798"/>
            <a:chOff x="402769" y="4737202"/>
            <a:chExt cx="4826545" cy="2120798"/>
          </a:xfrm>
        </p:grpSpPr>
        <p:sp>
          <p:nvSpPr>
            <p:cNvPr id="62" name="月 61">
              <a:extLst>
                <a:ext uri="{FF2B5EF4-FFF2-40B4-BE49-F238E27FC236}">
                  <a16:creationId xmlns:a16="http://schemas.microsoft.com/office/drawing/2014/main" id="{D4E67C78-329B-EFC2-4245-8626C91C66E5}"/>
                </a:ext>
              </a:extLst>
            </p:cNvPr>
            <p:cNvSpPr/>
            <p:nvPr/>
          </p:nvSpPr>
          <p:spPr>
            <a:xfrm>
              <a:off x="402769" y="5488572"/>
              <a:ext cx="249416" cy="489583"/>
            </a:xfrm>
            <a:prstGeom prst="moon">
              <a:avLst>
                <a:gd name="adj" fmla="val 875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楕円 58">
              <a:extLst>
                <a:ext uri="{FF2B5EF4-FFF2-40B4-BE49-F238E27FC236}">
                  <a16:creationId xmlns:a16="http://schemas.microsoft.com/office/drawing/2014/main" id="{281E9248-DDBA-08E2-93EB-5A2E90D25CE4}"/>
                </a:ext>
              </a:extLst>
            </p:cNvPr>
            <p:cNvSpPr/>
            <p:nvPr/>
          </p:nvSpPr>
          <p:spPr>
            <a:xfrm>
              <a:off x="507694" y="6177646"/>
              <a:ext cx="461822" cy="46268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月 59">
              <a:extLst>
                <a:ext uri="{FF2B5EF4-FFF2-40B4-BE49-F238E27FC236}">
                  <a16:creationId xmlns:a16="http://schemas.microsoft.com/office/drawing/2014/main" id="{5B5D44B0-AF32-5D19-A09E-8B57F228A43C}"/>
                </a:ext>
              </a:extLst>
            </p:cNvPr>
            <p:cNvSpPr/>
            <p:nvPr/>
          </p:nvSpPr>
          <p:spPr>
            <a:xfrm rot="11122951">
              <a:off x="721314" y="5512194"/>
              <a:ext cx="249416" cy="489583"/>
            </a:xfrm>
            <a:prstGeom prst="moon">
              <a:avLst>
                <a:gd name="adj" fmla="val 875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61" name="楕円 60">
              <a:extLst>
                <a:ext uri="{FF2B5EF4-FFF2-40B4-BE49-F238E27FC236}">
                  <a16:creationId xmlns:a16="http://schemas.microsoft.com/office/drawing/2014/main" id="{8C61A9A9-3DCE-C49A-4F69-A608062CDDCC}"/>
                </a:ext>
              </a:extLst>
            </p:cNvPr>
            <p:cNvSpPr/>
            <p:nvPr/>
          </p:nvSpPr>
          <p:spPr>
            <a:xfrm>
              <a:off x="486002" y="4926137"/>
              <a:ext cx="461822" cy="462689"/>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字幕 2">
              <a:extLst>
                <a:ext uri="{FF2B5EF4-FFF2-40B4-BE49-F238E27FC236}">
                  <a16:creationId xmlns:a16="http://schemas.microsoft.com/office/drawing/2014/main" id="{ACBD2A90-AE14-D1AE-E6BB-F23AB10DBF20}"/>
                </a:ext>
              </a:extLst>
            </p:cNvPr>
            <p:cNvSpPr txBox="1">
              <a:spLocks/>
            </p:cNvSpPr>
            <p:nvPr/>
          </p:nvSpPr>
          <p:spPr bwMode="gray">
            <a:xfrm>
              <a:off x="991368" y="4737202"/>
              <a:ext cx="4237946" cy="212079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kumimoji="1" sz="2400">
                  <a:solidFill>
                    <a:schemeClr val="tx1"/>
                  </a:solidFill>
                  <a:latin typeface="游ゴシック" panose="020B0400000000000000" pitchFamily="50" charset="-128"/>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游ゴシック" panose="020B0400000000000000" pitchFamily="50" charset="-128"/>
                  <a:ea typeface="+mn-ea"/>
                </a:defRPr>
              </a:lvl2pPr>
              <a:lvl3pPr marL="1143000" indent="-228600" algn="l" rtl="0" eaLnBrk="0" fontAlgn="base" hangingPunct="0">
                <a:spcBef>
                  <a:spcPct val="20000"/>
                </a:spcBef>
                <a:spcAft>
                  <a:spcPct val="0"/>
                </a:spcAft>
                <a:buChar char="•"/>
                <a:defRPr kumimoji="1" sz="2400">
                  <a:solidFill>
                    <a:schemeClr val="tx1"/>
                  </a:solidFill>
                  <a:latin typeface="游ゴシック" panose="020B0400000000000000" pitchFamily="50" charset="-128"/>
                  <a:ea typeface="+mn-ea"/>
                </a:defRPr>
              </a:lvl3pPr>
              <a:lvl4pPr marL="1600200" indent="-228600" algn="l" rtl="0" eaLnBrk="0" fontAlgn="base" hangingPunct="0">
                <a:spcBef>
                  <a:spcPct val="20000"/>
                </a:spcBef>
                <a:spcAft>
                  <a:spcPct val="0"/>
                </a:spcAft>
                <a:buChar char="–"/>
                <a:defRPr kumimoji="1" sz="2000">
                  <a:solidFill>
                    <a:schemeClr val="tx1"/>
                  </a:solidFill>
                  <a:latin typeface="游ゴシック" panose="020B0400000000000000" pitchFamily="50" charset="-128"/>
                  <a:ea typeface="+mn-ea"/>
                </a:defRPr>
              </a:lvl4pPr>
              <a:lvl5pPr marL="2057400" indent="-228600" algn="l" rtl="0" eaLnBrk="0" fontAlgn="base" hangingPunct="0">
                <a:spcBef>
                  <a:spcPct val="20000"/>
                </a:spcBef>
                <a:spcAft>
                  <a:spcPct val="0"/>
                </a:spcAft>
                <a:buChar char="»"/>
                <a:defRPr kumimoji="1" sz="2000">
                  <a:solidFill>
                    <a:schemeClr val="tx1"/>
                  </a:solidFill>
                  <a:latin typeface="游ゴシック" panose="020B0400000000000000" pitchFamily="50" charset="-128"/>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algn="l"/>
              <a:r>
                <a:rPr lang="ja-JP" altLang="en-US" kern="0" dirty="0"/>
                <a:t>満月：夕方～明け方　→〇</a:t>
              </a:r>
              <a:endParaRPr lang="en-US" altLang="ja-JP" kern="0" dirty="0"/>
            </a:p>
            <a:p>
              <a:pPr algn="l"/>
              <a:r>
                <a:rPr lang="ja-JP" altLang="en-US" kern="0" dirty="0"/>
                <a:t>半月：夜の半分　</a:t>
              </a:r>
              <a:r>
                <a:rPr lang="en-US" altLang="ja-JP" kern="0" dirty="0"/>
                <a:t>1/</a:t>
              </a:r>
              <a:r>
                <a:rPr lang="ja-JP" altLang="en-US" kern="0" dirty="0"/>
                <a:t>２→△</a:t>
              </a:r>
              <a:endParaRPr lang="en-US" altLang="ja-JP" kern="0" dirty="0"/>
            </a:p>
            <a:p>
              <a:pPr algn="l"/>
              <a:r>
                <a:rPr lang="ja-JP" altLang="en-US" kern="0" dirty="0"/>
                <a:t>新月：見えない　　　→</a:t>
              </a:r>
              <a:r>
                <a:rPr lang="en-US" altLang="ja-JP" kern="0" dirty="0"/>
                <a:t>×</a:t>
              </a:r>
            </a:p>
            <a:p>
              <a:pPr algn="l"/>
              <a:r>
                <a:rPr lang="ja-JP" altLang="en-US" kern="0" dirty="0"/>
                <a:t>　平均すると１</a:t>
              </a:r>
              <a:r>
                <a:rPr lang="en-US" altLang="ja-JP" kern="0" dirty="0"/>
                <a:t>/4</a:t>
              </a:r>
              <a:r>
                <a:rPr lang="ja-JP" altLang="en-US" kern="0" dirty="0"/>
                <a:t>→地球上では</a:t>
              </a:r>
              <a:r>
                <a:rPr lang="en-US" altLang="ja-JP" kern="0" dirty="0"/>
                <a:t>120</a:t>
              </a:r>
              <a:r>
                <a:rPr lang="ja-JP" altLang="en-US" kern="0" dirty="0"/>
                <a:t>時間に１個　通過する。</a:t>
              </a:r>
              <a:endParaRPr lang="en-US" altLang="ja-JP" kern="0" dirty="0"/>
            </a:p>
            <a:p>
              <a:pPr algn="l"/>
              <a:endParaRPr lang="en-US" altLang="ja-JP" kern="0" dirty="0"/>
            </a:p>
            <a:p>
              <a:pPr algn="l"/>
              <a:endParaRPr lang="en-US" altLang="ja-JP" kern="0" dirty="0"/>
            </a:p>
            <a:p>
              <a:pPr algn="l"/>
              <a:endParaRPr lang="ja-JP" altLang="en-US" kern="0" dirty="0"/>
            </a:p>
          </p:txBody>
        </p:sp>
      </p:grpSp>
      <p:grpSp>
        <p:nvGrpSpPr>
          <p:cNvPr id="20" name="グループ化 19">
            <a:extLst>
              <a:ext uri="{FF2B5EF4-FFF2-40B4-BE49-F238E27FC236}">
                <a16:creationId xmlns:a16="http://schemas.microsoft.com/office/drawing/2014/main" id="{CBAB1A4D-580B-D6BE-34EC-A633E53B2C50}"/>
              </a:ext>
            </a:extLst>
          </p:cNvPr>
          <p:cNvGrpSpPr/>
          <p:nvPr/>
        </p:nvGrpSpPr>
        <p:grpSpPr>
          <a:xfrm>
            <a:off x="59209" y="2879228"/>
            <a:ext cx="7587208" cy="2301338"/>
            <a:chOff x="-20235" y="2830872"/>
            <a:chExt cx="7587208" cy="2301338"/>
          </a:xfrm>
        </p:grpSpPr>
        <p:sp>
          <p:nvSpPr>
            <p:cNvPr id="8" name="矢印: 右 7">
              <a:extLst>
                <a:ext uri="{FF2B5EF4-FFF2-40B4-BE49-F238E27FC236}">
                  <a16:creationId xmlns:a16="http://schemas.microsoft.com/office/drawing/2014/main" id="{1816C308-409F-53B6-85D5-0E9C472EEB24}"/>
                </a:ext>
              </a:extLst>
            </p:cNvPr>
            <p:cNvSpPr/>
            <p:nvPr/>
          </p:nvSpPr>
          <p:spPr>
            <a:xfrm rot="5400000">
              <a:off x="7041847" y="2925663"/>
              <a:ext cx="619917" cy="430335"/>
            </a:xfrm>
            <a:prstGeom prst="rightArrow">
              <a:avLst/>
            </a:prstGeom>
            <a:solidFill>
              <a:schemeClr val="accent1">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矢印: 上向き折線 13">
              <a:extLst>
                <a:ext uri="{FF2B5EF4-FFF2-40B4-BE49-F238E27FC236}">
                  <a16:creationId xmlns:a16="http://schemas.microsoft.com/office/drawing/2014/main" id="{B8233A79-1B95-C133-8C70-9C3E339CE3D1}"/>
                </a:ext>
              </a:extLst>
            </p:cNvPr>
            <p:cNvSpPr/>
            <p:nvPr/>
          </p:nvSpPr>
          <p:spPr>
            <a:xfrm rot="16200000" flipH="1">
              <a:off x="6506627" y="3595638"/>
              <a:ext cx="943765" cy="902651"/>
            </a:xfrm>
            <a:prstGeom prst="bentUpArrow">
              <a:avLst/>
            </a:prstGeom>
            <a:solidFill>
              <a:schemeClr val="accent1">
                <a:alpha val="2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矢印: 右 14">
              <a:extLst>
                <a:ext uri="{FF2B5EF4-FFF2-40B4-BE49-F238E27FC236}">
                  <a16:creationId xmlns:a16="http://schemas.microsoft.com/office/drawing/2014/main" id="{B2651ECA-AE5F-33A2-6F92-20BDF9A42453}"/>
                </a:ext>
              </a:extLst>
            </p:cNvPr>
            <p:cNvSpPr/>
            <p:nvPr/>
          </p:nvSpPr>
          <p:spPr>
            <a:xfrm rot="10800000">
              <a:off x="774492" y="4075721"/>
              <a:ext cx="5676837" cy="430335"/>
            </a:xfrm>
            <a:prstGeom prst="rightArrow">
              <a:avLst/>
            </a:prstGeom>
            <a:solidFill>
              <a:schemeClr val="accent1">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矢印: 上向き折線 15">
              <a:extLst>
                <a:ext uri="{FF2B5EF4-FFF2-40B4-BE49-F238E27FC236}">
                  <a16:creationId xmlns:a16="http://schemas.microsoft.com/office/drawing/2014/main" id="{0A8DB343-C203-2534-75C0-5399C056B31D}"/>
                </a:ext>
              </a:extLst>
            </p:cNvPr>
            <p:cNvSpPr/>
            <p:nvPr/>
          </p:nvSpPr>
          <p:spPr>
            <a:xfrm rot="10800000">
              <a:off x="-20235" y="4229559"/>
              <a:ext cx="794726" cy="902651"/>
            </a:xfrm>
            <a:prstGeom prst="bentUpArrow">
              <a:avLst/>
            </a:prstGeom>
            <a:solidFill>
              <a:schemeClr val="accent1">
                <a:alpha val="2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2" name="グループ化 21">
            <a:extLst>
              <a:ext uri="{FF2B5EF4-FFF2-40B4-BE49-F238E27FC236}">
                <a16:creationId xmlns:a16="http://schemas.microsoft.com/office/drawing/2014/main" id="{07E630A2-0F59-C3F8-BFBE-F7E28E0C5247}"/>
              </a:ext>
            </a:extLst>
          </p:cNvPr>
          <p:cNvGrpSpPr/>
          <p:nvPr/>
        </p:nvGrpSpPr>
        <p:grpSpPr>
          <a:xfrm>
            <a:off x="5229314" y="4554413"/>
            <a:ext cx="3880687" cy="2256095"/>
            <a:chOff x="5229314" y="4554413"/>
            <a:chExt cx="3880687" cy="2256095"/>
          </a:xfrm>
        </p:grpSpPr>
        <p:sp>
          <p:nvSpPr>
            <p:cNvPr id="11" name="字幕 2">
              <a:extLst>
                <a:ext uri="{FF2B5EF4-FFF2-40B4-BE49-F238E27FC236}">
                  <a16:creationId xmlns:a16="http://schemas.microsoft.com/office/drawing/2014/main" id="{9B748C8B-605F-AB75-29F6-5CD1414F7D1B}"/>
                </a:ext>
              </a:extLst>
            </p:cNvPr>
            <p:cNvSpPr txBox="1">
              <a:spLocks/>
            </p:cNvSpPr>
            <p:nvPr/>
          </p:nvSpPr>
          <p:spPr bwMode="gray">
            <a:xfrm>
              <a:off x="6000380" y="4554413"/>
              <a:ext cx="3109621" cy="225609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kumimoji="1" sz="2400">
                  <a:solidFill>
                    <a:schemeClr val="tx1"/>
                  </a:solidFill>
                  <a:latin typeface="游ゴシック" panose="020B0400000000000000" pitchFamily="50" charset="-128"/>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游ゴシック" panose="020B0400000000000000" pitchFamily="50" charset="-128"/>
                  <a:ea typeface="+mn-ea"/>
                </a:defRPr>
              </a:lvl2pPr>
              <a:lvl3pPr marL="1143000" indent="-228600" algn="l" rtl="0" eaLnBrk="0" fontAlgn="base" hangingPunct="0">
                <a:spcBef>
                  <a:spcPct val="20000"/>
                </a:spcBef>
                <a:spcAft>
                  <a:spcPct val="0"/>
                </a:spcAft>
                <a:buChar char="•"/>
                <a:defRPr kumimoji="1" sz="2400">
                  <a:solidFill>
                    <a:schemeClr val="tx1"/>
                  </a:solidFill>
                  <a:latin typeface="游ゴシック" panose="020B0400000000000000" pitchFamily="50" charset="-128"/>
                  <a:ea typeface="+mn-ea"/>
                </a:defRPr>
              </a:lvl3pPr>
              <a:lvl4pPr marL="1600200" indent="-228600" algn="l" rtl="0" eaLnBrk="0" fontAlgn="base" hangingPunct="0">
                <a:spcBef>
                  <a:spcPct val="20000"/>
                </a:spcBef>
                <a:spcAft>
                  <a:spcPct val="0"/>
                </a:spcAft>
                <a:buChar char="–"/>
                <a:defRPr kumimoji="1" sz="2000">
                  <a:solidFill>
                    <a:schemeClr val="tx1"/>
                  </a:solidFill>
                  <a:latin typeface="游ゴシック" panose="020B0400000000000000" pitchFamily="50" charset="-128"/>
                  <a:ea typeface="+mn-ea"/>
                </a:defRPr>
              </a:lvl4pPr>
              <a:lvl5pPr marL="2057400" indent="-228600" algn="l" rtl="0" eaLnBrk="0" fontAlgn="base" hangingPunct="0">
                <a:spcBef>
                  <a:spcPct val="20000"/>
                </a:spcBef>
                <a:spcAft>
                  <a:spcPct val="0"/>
                </a:spcAft>
                <a:buChar char="»"/>
                <a:defRPr kumimoji="1" sz="2000">
                  <a:solidFill>
                    <a:schemeClr val="tx1"/>
                  </a:solidFill>
                  <a:latin typeface="游ゴシック" panose="020B0400000000000000" pitchFamily="50" charset="-128"/>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algn="l"/>
              <a:r>
                <a:rPr lang="en-US" altLang="ja-JP" kern="0" dirty="0"/>
                <a:t>120</a:t>
              </a:r>
              <a:r>
                <a:rPr lang="ja-JP" altLang="en-US" kern="0" dirty="0"/>
                <a:t>時間</a:t>
              </a:r>
              <a:r>
                <a:rPr lang="en-US" altLang="ja-JP" kern="0" dirty="0"/>
                <a:t>= 5 </a:t>
              </a:r>
              <a:r>
                <a:rPr lang="ja-JP" altLang="en-US" kern="0" dirty="0"/>
                <a:t>日</a:t>
              </a:r>
              <a:endParaRPr lang="en-US" altLang="ja-JP" kern="0" dirty="0"/>
            </a:p>
            <a:p>
              <a:pPr algn="l"/>
              <a:r>
                <a:rPr lang="ja-JP" altLang="en-US" kern="0" dirty="0"/>
                <a:t>→同じ場所で昼間は見えないので</a:t>
              </a:r>
              <a:r>
                <a:rPr lang="ja-JP" altLang="en-US" b="1" kern="0" dirty="0"/>
                <a:t>１年</a:t>
              </a:r>
              <a:r>
                <a:rPr lang="ja-JP" altLang="en-US" kern="0" dirty="0"/>
                <a:t>で約</a:t>
              </a:r>
              <a:r>
                <a:rPr lang="en-US" altLang="ja-JP" b="1" kern="0" dirty="0"/>
                <a:t>38</a:t>
              </a:r>
              <a:r>
                <a:rPr lang="ja-JP" altLang="en-US" kern="0" dirty="0"/>
                <a:t>個の星がかくされる。</a:t>
              </a:r>
              <a:r>
                <a:rPr lang="ja-JP" altLang="en-US" sz="1800" kern="0" dirty="0"/>
                <a:t>しかし明るい星の数は少ない</a:t>
              </a:r>
            </a:p>
          </p:txBody>
        </p:sp>
        <p:sp>
          <p:nvSpPr>
            <p:cNvPr id="17" name="矢印: 右 16">
              <a:extLst>
                <a:ext uri="{FF2B5EF4-FFF2-40B4-BE49-F238E27FC236}">
                  <a16:creationId xmlns:a16="http://schemas.microsoft.com/office/drawing/2014/main" id="{4871E14F-0B3C-1BEA-FE2F-5AD2C8C191B0}"/>
                </a:ext>
              </a:extLst>
            </p:cNvPr>
            <p:cNvSpPr/>
            <p:nvPr/>
          </p:nvSpPr>
          <p:spPr>
            <a:xfrm>
              <a:off x="5229314" y="5360610"/>
              <a:ext cx="643468" cy="874954"/>
            </a:xfrm>
            <a:prstGeom prst="rightArrow">
              <a:avLst/>
            </a:prstGeom>
            <a:solidFill>
              <a:schemeClr val="accent1">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 name="グループ化 3">
            <a:extLst>
              <a:ext uri="{FF2B5EF4-FFF2-40B4-BE49-F238E27FC236}">
                <a16:creationId xmlns:a16="http://schemas.microsoft.com/office/drawing/2014/main" id="{0A1DD505-DEA7-C4C5-6BAC-0284FAB42238}"/>
              </a:ext>
            </a:extLst>
          </p:cNvPr>
          <p:cNvGrpSpPr/>
          <p:nvPr/>
        </p:nvGrpSpPr>
        <p:grpSpPr>
          <a:xfrm>
            <a:off x="378715" y="502293"/>
            <a:ext cx="5049308" cy="3539557"/>
            <a:chOff x="774491" y="417830"/>
            <a:chExt cx="5049308" cy="3539557"/>
          </a:xfrm>
        </p:grpSpPr>
        <p:sp>
          <p:nvSpPr>
            <p:cNvPr id="52" name="字幕 2">
              <a:extLst>
                <a:ext uri="{FF2B5EF4-FFF2-40B4-BE49-F238E27FC236}">
                  <a16:creationId xmlns:a16="http://schemas.microsoft.com/office/drawing/2014/main" id="{D2E9A7D4-4F58-4B4B-7071-3C4869F8FE9C}"/>
                </a:ext>
              </a:extLst>
            </p:cNvPr>
            <p:cNvSpPr txBox="1">
              <a:spLocks/>
            </p:cNvSpPr>
            <p:nvPr/>
          </p:nvSpPr>
          <p:spPr bwMode="gray">
            <a:xfrm>
              <a:off x="3077755" y="417830"/>
              <a:ext cx="2746044" cy="12052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kumimoji="1" sz="2400">
                  <a:solidFill>
                    <a:schemeClr val="tx1"/>
                  </a:solidFill>
                  <a:latin typeface="游ゴシック" panose="020B0400000000000000" pitchFamily="50" charset="-128"/>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游ゴシック" panose="020B0400000000000000" pitchFamily="50" charset="-128"/>
                  <a:ea typeface="+mn-ea"/>
                </a:defRPr>
              </a:lvl2pPr>
              <a:lvl3pPr marL="1143000" indent="-228600" algn="l" rtl="0" eaLnBrk="0" fontAlgn="base" hangingPunct="0">
                <a:spcBef>
                  <a:spcPct val="20000"/>
                </a:spcBef>
                <a:spcAft>
                  <a:spcPct val="0"/>
                </a:spcAft>
                <a:buChar char="•"/>
                <a:defRPr kumimoji="1" sz="2400">
                  <a:solidFill>
                    <a:schemeClr val="tx1"/>
                  </a:solidFill>
                  <a:latin typeface="游ゴシック" panose="020B0400000000000000" pitchFamily="50" charset="-128"/>
                  <a:ea typeface="+mn-ea"/>
                </a:defRPr>
              </a:lvl3pPr>
              <a:lvl4pPr marL="1600200" indent="-228600" algn="l" rtl="0" eaLnBrk="0" fontAlgn="base" hangingPunct="0">
                <a:spcBef>
                  <a:spcPct val="20000"/>
                </a:spcBef>
                <a:spcAft>
                  <a:spcPct val="0"/>
                </a:spcAft>
                <a:buChar char="–"/>
                <a:defRPr kumimoji="1" sz="2000">
                  <a:solidFill>
                    <a:schemeClr val="tx1"/>
                  </a:solidFill>
                  <a:latin typeface="游ゴシック" panose="020B0400000000000000" pitchFamily="50" charset="-128"/>
                  <a:ea typeface="+mn-ea"/>
                </a:defRPr>
              </a:lvl4pPr>
              <a:lvl5pPr marL="2057400" indent="-228600" algn="l" rtl="0" eaLnBrk="0" fontAlgn="base" hangingPunct="0">
                <a:spcBef>
                  <a:spcPct val="20000"/>
                </a:spcBef>
                <a:spcAft>
                  <a:spcPct val="0"/>
                </a:spcAft>
                <a:buChar char="»"/>
                <a:defRPr kumimoji="1" sz="2000">
                  <a:solidFill>
                    <a:schemeClr val="tx1"/>
                  </a:solidFill>
                  <a:latin typeface="游ゴシック" panose="020B0400000000000000" pitchFamily="50" charset="-128"/>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algn="l"/>
              <a:r>
                <a:rPr lang="ja-JP" altLang="en-US" kern="0" dirty="0"/>
                <a:t>月の大きさは</a:t>
              </a:r>
              <a:r>
                <a:rPr lang="en-US" altLang="ja-JP" kern="0" dirty="0"/>
                <a:t>0.5</a:t>
              </a:r>
              <a:r>
                <a:rPr lang="ja-JP" altLang="en-US" kern="0" dirty="0"/>
                <a:t>度</a:t>
              </a:r>
              <a:r>
                <a:rPr lang="en-US" altLang="ja-JP" kern="0" dirty="0"/>
                <a:t>(30</a:t>
              </a:r>
              <a:r>
                <a:rPr lang="ja-JP" altLang="en-US" kern="0" dirty="0"/>
                <a:t>秒）→月の中に</a:t>
              </a:r>
              <a:r>
                <a:rPr lang="en-US" altLang="ja-JP" kern="0" dirty="0"/>
                <a:t>0.03</a:t>
              </a:r>
              <a:r>
                <a:rPr lang="ja-JP" altLang="en-US" kern="0" dirty="0"/>
                <a:t>個の星</a:t>
              </a:r>
            </a:p>
          </p:txBody>
        </p:sp>
        <p:sp>
          <p:nvSpPr>
            <p:cNvPr id="7" name="月 6">
              <a:extLst>
                <a:ext uri="{FF2B5EF4-FFF2-40B4-BE49-F238E27FC236}">
                  <a16:creationId xmlns:a16="http://schemas.microsoft.com/office/drawing/2014/main" id="{277C997B-12D5-90CA-9DE2-0F1A81F1A7E7}"/>
                </a:ext>
              </a:extLst>
            </p:cNvPr>
            <p:cNvSpPr/>
            <p:nvPr/>
          </p:nvSpPr>
          <p:spPr>
            <a:xfrm rot="12601981">
              <a:off x="3619105" y="1589192"/>
              <a:ext cx="510857" cy="995055"/>
            </a:xfrm>
            <a:prstGeom prst="moon">
              <a:avLst>
                <a:gd name="adj" fmla="val 73683"/>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星: 5 pt 9">
              <a:extLst>
                <a:ext uri="{FF2B5EF4-FFF2-40B4-BE49-F238E27FC236}">
                  <a16:creationId xmlns:a16="http://schemas.microsoft.com/office/drawing/2014/main" id="{0146FDB9-14B4-D8FE-EA5A-F19B85236945}"/>
                </a:ext>
              </a:extLst>
            </p:cNvPr>
            <p:cNvSpPr/>
            <p:nvPr/>
          </p:nvSpPr>
          <p:spPr>
            <a:xfrm>
              <a:off x="4009104" y="1572002"/>
              <a:ext cx="431097" cy="400110"/>
            </a:xfrm>
            <a:prstGeom prst="star5">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０．３個</a:t>
              </a:r>
            </a:p>
          </p:txBody>
        </p:sp>
        <p:sp>
          <p:nvSpPr>
            <p:cNvPr id="64" name="月 63">
              <a:extLst>
                <a:ext uri="{FF2B5EF4-FFF2-40B4-BE49-F238E27FC236}">
                  <a16:creationId xmlns:a16="http://schemas.microsoft.com/office/drawing/2014/main" id="{B7067BEA-DB0B-7991-10D2-521AB6A1C498}"/>
                </a:ext>
              </a:extLst>
            </p:cNvPr>
            <p:cNvSpPr/>
            <p:nvPr/>
          </p:nvSpPr>
          <p:spPr>
            <a:xfrm rot="5400000">
              <a:off x="2845602" y="1141935"/>
              <a:ext cx="744341" cy="4886563"/>
            </a:xfrm>
            <a:prstGeom prst="moon">
              <a:avLst>
                <a:gd name="adj" fmla="val 87500"/>
              </a:avLst>
            </a:prstGeom>
            <a:solidFill>
              <a:srgbClr val="FFFF00">
                <a:alpha val="18000"/>
              </a:srgbClr>
            </a:solidFill>
            <a:ln w="12700">
              <a:solidFill>
                <a:schemeClr val="accent1">
                  <a:shade val="50000"/>
                  <a:alpha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星: 5 pt 64">
              <a:extLst>
                <a:ext uri="{FF2B5EF4-FFF2-40B4-BE49-F238E27FC236}">
                  <a16:creationId xmlns:a16="http://schemas.microsoft.com/office/drawing/2014/main" id="{DAF218C6-9048-16AE-0CB1-28E5B386CF63}"/>
                </a:ext>
              </a:extLst>
            </p:cNvPr>
            <p:cNvSpPr/>
            <p:nvPr/>
          </p:nvSpPr>
          <p:spPr>
            <a:xfrm>
              <a:off x="4133121" y="3439249"/>
              <a:ext cx="289896" cy="239987"/>
            </a:xfrm>
            <a:prstGeom prst="star5">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０．</a:t>
              </a:r>
            </a:p>
          </p:txBody>
        </p:sp>
        <p:sp>
          <p:nvSpPr>
            <p:cNvPr id="66" name="字幕 2">
              <a:extLst>
                <a:ext uri="{FF2B5EF4-FFF2-40B4-BE49-F238E27FC236}">
                  <a16:creationId xmlns:a16="http://schemas.microsoft.com/office/drawing/2014/main" id="{843DF5DA-D4AC-42C8-3182-DB16CA77DC65}"/>
                </a:ext>
              </a:extLst>
            </p:cNvPr>
            <p:cNvSpPr txBox="1">
              <a:spLocks/>
            </p:cNvSpPr>
            <p:nvPr/>
          </p:nvSpPr>
          <p:spPr bwMode="gray">
            <a:xfrm>
              <a:off x="3167756" y="2486252"/>
              <a:ext cx="2591898" cy="8829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kumimoji="1" sz="2400">
                  <a:solidFill>
                    <a:schemeClr val="tx1"/>
                  </a:solidFill>
                  <a:latin typeface="游ゴシック" panose="020B0400000000000000" pitchFamily="50" charset="-128"/>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游ゴシック" panose="020B0400000000000000" pitchFamily="50" charset="-128"/>
                  <a:ea typeface="+mn-ea"/>
                </a:defRPr>
              </a:lvl2pPr>
              <a:lvl3pPr marL="1143000" indent="-228600" algn="l" rtl="0" eaLnBrk="0" fontAlgn="base" hangingPunct="0">
                <a:spcBef>
                  <a:spcPct val="20000"/>
                </a:spcBef>
                <a:spcAft>
                  <a:spcPct val="0"/>
                </a:spcAft>
                <a:buChar char="•"/>
                <a:defRPr kumimoji="1" sz="2400">
                  <a:solidFill>
                    <a:schemeClr val="tx1"/>
                  </a:solidFill>
                  <a:latin typeface="游ゴシック" panose="020B0400000000000000" pitchFamily="50" charset="-128"/>
                  <a:ea typeface="+mn-ea"/>
                </a:defRPr>
              </a:lvl3pPr>
              <a:lvl4pPr marL="1600200" indent="-228600" algn="l" rtl="0" eaLnBrk="0" fontAlgn="base" hangingPunct="0">
                <a:spcBef>
                  <a:spcPct val="20000"/>
                </a:spcBef>
                <a:spcAft>
                  <a:spcPct val="0"/>
                </a:spcAft>
                <a:buChar char="–"/>
                <a:defRPr kumimoji="1" sz="2000">
                  <a:solidFill>
                    <a:schemeClr val="tx1"/>
                  </a:solidFill>
                  <a:latin typeface="游ゴシック" panose="020B0400000000000000" pitchFamily="50" charset="-128"/>
                  <a:ea typeface="+mn-ea"/>
                </a:defRPr>
              </a:lvl4pPr>
              <a:lvl5pPr marL="2057400" indent="-228600" algn="l" rtl="0" eaLnBrk="0" fontAlgn="base" hangingPunct="0">
                <a:spcBef>
                  <a:spcPct val="20000"/>
                </a:spcBef>
                <a:spcAft>
                  <a:spcPct val="0"/>
                </a:spcAft>
                <a:buChar char="»"/>
                <a:defRPr kumimoji="1" sz="2000">
                  <a:solidFill>
                    <a:schemeClr val="tx1"/>
                  </a:solidFill>
                  <a:latin typeface="游ゴシック" panose="020B0400000000000000" pitchFamily="50" charset="-128"/>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algn="l"/>
              <a:r>
                <a:rPr lang="ja-JP" altLang="en-US" kern="0" dirty="0"/>
                <a:t>もし月の大きさが</a:t>
              </a:r>
              <a:r>
                <a:rPr lang="en-US" altLang="ja-JP" kern="0" dirty="0"/>
                <a:t>300</a:t>
              </a:r>
              <a:r>
                <a:rPr lang="ja-JP" altLang="en-US" kern="0" dirty="0"/>
                <a:t>倍だったら１個</a:t>
              </a:r>
            </a:p>
          </p:txBody>
        </p:sp>
        <p:sp>
          <p:nvSpPr>
            <p:cNvPr id="18" name="矢印: 右 17">
              <a:extLst>
                <a:ext uri="{FF2B5EF4-FFF2-40B4-BE49-F238E27FC236}">
                  <a16:creationId xmlns:a16="http://schemas.microsoft.com/office/drawing/2014/main" id="{F0BD36E0-0917-931A-A328-09F480B27E20}"/>
                </a:ext>
              </a:extLst>
            </p:cNvPr>
            <p:cNvSpPr/>
            <p:nvPr/>
          </p:nvSpPr>
          <p:spPr>
            <a:xfrm>
              <a:off x="2515616" y="1452961"/>
              <a:ext cx="643468" cy="874954"/>
            </a:xfrm>
            <a:prstGeom prst="rightArrow">
              <a:avLst/>
            </a:prstGeom>
            <a:solidFill>
              <a:schemeClr val="accent1">
                <a:alpha val="43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9" name="グループ化 8">
            <a:extLst>
              <a:ext uri="{FF2B5EF4-FFF2-40B4-BE49-F238E27FC236}">
                <a16:creationId xmlns:a16="http://schemas.microsoft.com/office/drawing/2014/main" id="{47E826A9-55B8-C01A-2E4C-580DE165E8E4}"/>
              </a:ext>
            </a:extLst>
          </p:cNvPr>
          <p:cNvGrpSpPr/>
          <p:nvPr/>
        </p:nvGrpSpPr>
        <p:grpSpPr>
          <a:xfrm>
            <a:off x="5421319" y="574803"/>
            <a:ext cx="3738724" cy="2261623"/>
            <a:chOff x="5359063" y="403014"/>
            <a:chExt cx="3738724" cy="2261623"/>
          </a:xfrm>
        </p:grpSpPr>
        <p:sp>
          <p:nvSpPr>
            <p:cNvPr id="5" name="字幕 2">
              <a:extLst>
                <a:ext uri="{FF2B5EF4-FFF2-40B4-BE49-F238E27FC236}">
                  <a16:creationId xmlns:a16="http://schemas.microsoft.com/office/drawing/2014/main" id="{F76DAFD4-0B7E-DC85-94FE-1268665ACD6C}"/>
                </a:ext>
              </a:extLst>
            </p:cNvPr>
            <p:cNvSpPr txBox="1">
              <a:spLocks/>
            </p:cNvSpPr>
            <p:nvPr/>
          </p:nvSpPr>
          <p:spPr bwMode="gray">
            <a:xfrm>
              <a:off x="6046145" y="403014"/>
              <a:ext cx="3024706" cy="1100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kumimoji="1" sz="2400">
                  <a:solidFill>
                    <a:schemeClr val="tx1"/>
                  </a:solidFill>
                  <a:latin typeface="游ゴシック" panose="020B0400000000000000" pitchFamily="50" charset="-128"/>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游ゴシック" panose="020B0400000000000000" pitchFamily="50" charset="-128"/>
                  <a:ea typeface="+mn-ea"/>
                </a:defRPr>
              </a:lvl2pPr>
              <a:lvl3pPr marL="1143000" indent="-228600" algn="l" rtl="0" eaLnBrk="0" fontAlgn="base" hangingPunct="0">
                <a:spcBef>
                  <a:spcPct val="20000"/>
                </a:spcBef>
                <a:spcAft>
                  <a:spcPct val="0"/>
                </a:spcAft>
                <a:buChar char="•"/>
                <a:defRPr kumimoji="1" sz="2400">
                  <a:solidFill>
                    <a:schemeClr val="tx1"/>
                  </a:solidFill>
                  <a:latin typeface="游ゴシック" panose="020B0400000000000000" pitchFamily="50" charset="-128"/>
                  <a:ea typeface="+mn-ea"/>
                </a:defRPr>
              </a:lvl3pPr>
              <a:lvl4pPr marL="1600200" indent="-228600" algn="l" rtl="0" eaLnBrk="0" fontAlgn="base" hangingPunct="0">
                <a:spcBef>
                  <a:spcPct val="20000"/>
                </a:spcBef>
                <a:spcAft>
                  <a:spcPct val="0"/>
                </a:spcAft>
                <a:buChar char="–"/>
                <a:defRPr kumimoji="1" sz="2000">
                  <a:solidFill>
                    <a:schemeClr val="tx1"/>
                  </a:solidFill>
                  <a:latin typeface="游ゴシック" panose="020B0400000000000000" pitchFamily="50" charset="-128"/>
                  <a:ea typeface="+mn-ea"/>
                </a:defRPr>
              </a:lvl4pPr>
              <a:lvl5pPr marL="2057400" indent="-228600" algn="l" rtl="0" eaLnBrk="0" fontAlgn="base" hangingPunct="0">
                <a:spcBef>
                  <a:spcPct val="20000"/>
                </a:spcBef>
                <a:spcAft>
                  <a:spcPct val="0"/>
                </a:spcAft>
                <a:buChar char="»"/>
                <a:defRPr kumimoji="1" sz="2000">
                  <a:solidFill>
                    <a:schemeClr val="tx1"/>
                  </a:solidFill>
                  <a:latin typeface="游ゴシック" panose="020B0400000000000000" pitchFamily="50" charset="-128"/>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algn="l"/>
              <a:r>
                <a:rPr lang="ja-JP" altLang="en-US" kern="0" dirty="0"/>
                <a:t>月は１時間に</a:t>
              </a:r>
              <a:r>
                <a:rPr lang="en-US" altLang="ja-JP" kern="0" dirty="0"/>
                <a:t>0.5</a:t>
              </a:r>
              <a:r>
                <a:rPr lang="ja-JP" altLang="en-US" kern="0" dirty="0"/>
                <a:t>度</a:t>
              </a:r>
              <a:r>
                <a:rPr lang="en-US" altLang="ja-JP" kern="0" dirty="0"/>
                <a:t>(30</a:t>
              </a:r>
              <a:r>
                <a:rPr lang="ja-JP" altLang="en-US" kern="0" dirty="0"/>
                <a:t>秒動く）→</a:t>
              </a:r>
              <a:r>
                <a:rPr lang="en-US" altLang="ja-JP" kern="0" dirty="0"/>
                <a:t>30</a:t>
              </a:r>
              <a:r>
                <a:rPr lang="ja-JP" altLang="en-US" kern="0" dirty="0"/>
                <a:t>時間に１個通過する</a:t>
              </a:r>
            </a:p>
          </p:txBody>
        </p:sp>
        <p:grpSp>
          <p:nvGrpSpPr>
            <p:cNvPr id="58" name="グループ化 57">
              <a:extLst>
                <a:ext uri="{FF2B5EF4-FFF2-40B4-BE49-F238E27FC236}">
                  <a16:creationId xmlns:a16="http://schemas.microsoft.com/office/drawing/2014/main" id="{6A8CF250-4079-70F8-2AEF-4FBC99173C86}"/>
                </a:ext>
              </a:extLst>
            </p:cNvPr>
            <p:cNvGrpSpPr/>
            <p:nvPr/>
          </p:nvGrpSpPr>
          <p:grpSpPr>
            <a:xfrm>
              <a:off x="5583459" y="2230608"/>
              <a:ext cx="3514328" cy="434029"/>
              <a:chOff x="4799498" y="1687411"/>
              <a:chExt cx="3861582" cy="452978"/>
            </a:xfrm>
          </p:grpSpPr>
          <p:sp>
            <p:nvSpPr>
              <p:cNvPr id="39" name="星: 5 pt 38">
                <a:extLst>
                  <a:ext uri="{FF2B5EF4-FFF2-40B4-BE49-F238E27FC236}">
                    <a16:creationId xmlns:a16="http://schemas.microsoft.com/office/drawing/2014/main" id="{1C4DC77A-1D64-714C-50F7-ACB45538E347}"/>
                  </a:ext>
                </a:extLst>
              </p:cNvPr>
              <p:cNvSpPr/>
              <p:nvPr/>
            </p:nvSpPr>
            <p:spPr>
              <a:xfrm>
                <a:off x="4799498" y="1728836"/>
                <a:ext cx="289896" cy="239987"/>
              </a:xfrm>
              <a:prstGeom prst="star5">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t>０．３個</a:t>
                </a:r>
              </a:p>
            </p:txBody>
          </p:sp>
          <p:grpSp>
            <p:nvGrpSpPr>
              <p:cNvPr id="43" name="グループ化 42">
                <a:extLst>
                  <a:ext uri="{FF2B5EF4-FFF2-40B4-BE49-F238E27FC236}">
                    <a16:creationId xmlns:a16="http://schemas.microsoft.com/office/drawing/2014/main" id="{F19A0D86-E9C2-BBE9-9D9F-1102270C06CA}"/>
                  </a:ext>
                </a:extLst>
              </p:cNvPr>
              <p:cNvGrpSpPr/>
              <p:nvPr/>
            </p:nvGrpSpPr>
            <p:grpSpPr>
              <a:xfrm>
                <a:off x="5307400" y="1702563"/>
                <a:ext cx="1030223" cy="437826"/>
                <a:chOff x="5307400" y="1702563"/>
                <a:chExt cx="1030223" cy="437826"/>
              </a:xfrm>
            </p:grpSpPr>
            <p:sp>
              <p:nvSpPr>
                <p:cNvPr id="12" name="月 11">
                  <a:extLst>
                    <a:ext uri="{FF2B5EF4-FFF2-40B4-BE49-F238E27FC236}">
                      <a16:creationId xmlns:a16="http://schemas.microsoft.com/office/drawing/2014/main" id="{70ED57B9-0EF1-7826-0E24-91F723BA07D7}"/>
                    </a:ext>
                  </a:extLst>
                </p:cNvPr>
                <p:cNvSpPr/>
                <p:nvPr/>
              </p:nvSpPr>
              <p:spPr>
                <a:xfrm rot="12601981">
                  <a:off x="5307400" y="1702564"/>
                  <a:ext cx="189964" cy="437825"/>
                </a:xfrm>
                <a:prstGeom prst="moon">
                  <a:avLst>
                    <a:gd name="adj" fmla="val 73683"/>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月 39">
                  <a:extLst>
                    <a:ext uri="{FF2B5EF4-FFF2-40B4-BE49-F238E27FC236}">
                      <a16:creationId xmlns:a16="http://schemas.microsoft.com/office/drawing/2014/main" id="{9361067C-6587-CFCD-CA0E-DB59A993B2F3}"/>
                    </a:ext>
                  </a:extLst>
                </p:cNvPr>
                <p:cNvSpPr/>
                <p:nvPr/>
              </p:nvSpPr>
              <p:spPr>
                <a:xfrm rot="12601981">
                  <a:off x="5591518" y="1702563"/>
                  <a:ext cx="189964" cy="437825"/>
                </a:xfrm>
                <a:prstGeom prst="moon">
                  <a:avLst>
                    <a:gd name="adj" fmla="val 73683"/>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月 40">
                  <a:extLst>
                    <a:ext uri="{FF2B5EF4-FFF2-40B4-BE49-F238E27FC236}">
                      <a16:creationId xmlns:a16="http://schemas.microsoft.com/office/drawing/2014/main" id="{0D6383BA-19E1-DE21-6A20-A2889A3B876A}"/>
                    </a:ext>
                  </a:extLst>
                </p:cNvPr>
                <p:cNvSpPr/>
                <p:nvPr/>
              </p:nvSpPr>
              <p:spPr>
                <a:xfrm rot="12601981">
                  <a:off x="5863541" y="1702564"/>
                  <a:ext cx="189964" cy="437825"/>
                </a:xfrm>
                <a:prstGeom prst="moon">
                  <a:avLst>
                    <a:gd name="adj" fmla="val 73683"/>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月 41">
                  <a:extLst>
                    <a:ext uri="{FF2B5EF4-FFF2-40B4-BE49-F238E27FC236}">
                      <a16:creationId xmlns:a16="http://schemas.microsoft.com/office/drawing/2014/main" id="{21DE1E50-EDC3-BE12-F964-AFDE2CE4E975}"/>
                    </a:ext>
                  </a:extLst>
                </p:cNvPr>
                <p:cNvSpPr/>
                <p:nvPr/>
              </p:nvSpPr>
              <p:spPr>
                <a:xfrm rot="12601981">
                  <a:off x="6147659" y="1702563"/>
                  <a:ext cx="189964" cy="437825"/>
                </a:xfrm>
                <a:prstGeom prst="moon">
                  <a:avLst>
                    <a:gd name="adj" fmla="val 73683"/>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4" name="グループ化 43">
                <a:extLst>
                  <a:ext uri="{FF2B5EF4-FFF2-40B4-BE49-F238E27FC236}">
                    <a16:creationId xmlns:a16="http://schemas.microsoft.com/office/drawing/2014/main" id="{0115684E-7943-8DFE-6864-2450C1CFC64A}"/>
                  </a:ext>
                </a:extLst>
              </p:cNvPr>
              <p:cNvGrpSpPr/>
              <p:nvPr/>
            </p:nvGrpSpPr>
            <p:grpSpPr>
              <a:xfrm>
                <a:off x="6467568" y="1702562"/>
                <a:ext cx="1030223" cy="437826"/>
                <a:chOff x="5307400" y="1702563"/>
                <a:chExt cx="1030223" cy="437826"/>
              </a:xfrm>
            </p:grpSpPr>
            <p:sp>
              <p:nvSpPr>
                <p:cNvPr id="45" name="月 44">
                  <a:extLst>
                    <a:ext uri="{FF2B5EF4-FFF2-40B4-BE49-F238E27FC236}">
                      <a16:creationId xmlns:a16="http://schemas.microsoft.com/office/drawing/2014/main" id="{90026B08-DB08-CD43-33D9-4267D24A4B02}"/>
                    </a:ext>
                  </a:extLst>
                </p:cNvPr>
                <p:cNvSpPr/>
                <p:nvPr/>
              </p:nvSpPr>
              <p:spPr>
                <a:xfrm rot="12601981">
                  <a:off x="5307400" y="1702564"/>
                  <a:ext cx="189964" cy="437825"/>
                </a:xfrm>
                <a:prstGeom prst="moon">
                  <a:avLst>
                    <a:gd name="adj" fmla="val 73683"/>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月 45">
                  <a:extLst>
                    <a:ext uri="{FF2B5EF4-FFF2-40B4-BE49-F238E27FC236}">
                      <a16:creationId xmlns:a16="http://schemas.microsoft.com/office/drawing/2014/main" id="{9EE8F395-3B5E-BE93-10CB-A9E69D846ABB}"/>
                    </a:ext>
                  </a:extLst>
                </p:cNvPr>
                <p:cNvSpPr/>
                <p:nvPr/>
              </p:nvSpPr>
              <p:spPr>
                <a:xfrm rot="12601981">
                  <a:off x="5591518" y="1702563"/>
                  <a:ext cx="189964" cy="437825"/>
                </a:xfrm>
                <a:prstGeom prst="moon">
                  <a:avLst>
                    <a:gd name="adj" fmla="val 73683"/>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月 46">
                  <a:extLst>
                    <a:ext uri="{FF2B5EF4-FFF2-40B4-BE49-F238E27FC236}">
                      <a16:creationId xmlns:a16="http://schemas.microsoft.com/office/drawing/2014/main" id="{8C1C4901-202B-7DFF-67CD-4F173E78AD8B}"/>
                    </a:ext>
                  </a:extLst>
                </p:cNvPr>
                <p:cNvSpPr/>
                <p:nvPr/>
              </p:nvSpPr>
              <p:spPr>
                <a:xfrm rot="12601981">
                  <a:off x="5863541" y="1702564"/>
                  <a:ext cx="189964" cy="437825"/>
                </a:xfrm>
                <a:prstGeom prst="moon">
                  <a:avLst>
                    <a:gd name="adj" fmla="val 73683"/>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月 47">
                  <a:extLst>
                    <a:ext uri="{FF2B5EF4-FFF2-40B4-BE49-F238E27FC236}">
                      <a16:creationId xmlns:a16="http://schemas.microsoft.com/office/drawing/2014/main" id="{A24BB0E3-8D87-DD31-3A93-3EBEE3D83C6F}"/>
                    </a:ext>
                  </a:extLst>
                </p:cNvPr>
                <p:cNvSpPr/>
                <p:nvPr/>
              </p:nvSpPr>
              <p:spPr>
                <a:xfrm rot="12601981">
                  <a:off x="6147659" y="1702563"/>
                  <a:ext cx="189964" cy="437825"/>
                </a:xfrm>
                <a:prstGeom prst="moon">
                  <a:avLst>
                    <a:gd name="adj" fmla="val 73683"/>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53" name="グループ化 52">
                <a:extLst>
                  <a:ext uri="{FF2B5EF4-FFF2-40B4-BE49-F238E27FC236}">
                    <a16:creationId xmlns:a16="http://schemas.microsoft.com/office/drawing/2014/main" id="{14A35534-9462-C937-21CC-7613D56370E1}"/>
                  </a:ext>
                </a:extLst>
              </p:cNvPr>
              <p:cNvGrpSpPr/>
              <p:nvPr/>
            </p:nvGrpSpPr>
            <p:grpSpPr>
              <a:xfrm>
                <a:off x="7630857" y="1687411"/>
                <a:ext cx="1030223" cy="437826"/>
                <a:chOff x="5307400" y="1702563"/>
                <a:chExt cx="1030223" cy="437826"/>
              </a:xfrm>
            </p:grpSpPr>
            <p:sp>
              <p:nvSpPr>
                <p:cNvPr id="54" name="月 53">
                  <a:extLst>
                    <a:ext uri="{FF2B5EF4-FFF2-40B4-BE49-F238E27FC236}">
                      <a16:creationId xmlns:a16="http://schemas.microsoft.com/office/drawing/2014/main" id="{5B1DA624-A218-DF93-D06B-FB4CB952315D}"/>
                    </a:ext>
                  </a:extLst>
                </p:cNvPr>
                <p:cNvSpPr/>
                <p:nvPr/>
              </p:nvSpPr>
              <p:spPr>
                <a:xfrm rot="12601981">
                  <a:off x="5307400" y="1702564"/>
                  <a:ext cx="189964" cy="437825"/>
                </a:xfrm>
                <a:prstGeom prst="moon">
                  <a:avLst>
                    <a:gd name="adj" fmla="val 73683"/>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月 54">
                  <a:extLst>
                    <a:ext uri="{FF2B5EF4-FFF2-40B4-BE49-F238E27FC236}">
                      <a16:creationId xmlns:a16="http://schemas.microsoft.com/office/drawing/2014/main" id="{CA756AF2-D9F7-4AA0-0F3C-95694BF055FD}"/>
                    </a:ext>
                  </a:extLst>
                </p:cNvPr>
                <p:cNvSpPr/>
                <p:nvPr/>
              </p:nvSpPr>
              <p:spPr>
                <a:xfrm rot="12601981">
                  <a:off x="5591518" y="1702563"/>
                  <a:ext cx="189964" cy="437825"/>
                </a:xfrm>
                <a:prstGeom prst="moon">
                  <a:avLst>
                    <a:gd name="adj" fmla="val 73683"/>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月 55">
                  <a:extLst>
                    <a:ext uri="{FF2B5EF4-FFF2-40B4-BE49-F238E27FC236}">
                      <a16:creationId xmlns:a16="http://schemas.microsoft.com/office/drawing/2014/main" id="{1645DA65-2827-776D-0111-B9510FE482EC}"/>
                    </a:ext>
                  </a:extLst>
                </p:cNvPr>
                <p:cNvSpPr/>
                <p:nvPr/>
              </p:nvSpPr>
              <p:spPr>
                <a:xfrm rot="12601981">
                  <a:off x="5863541" y="1702564"/>
                  <a:ext cx="189964" cy="437825"/>
                </a:xfrm>
                <a:prstGeom prst="moon">
                  <a:avLst>
                    <a:gd name="adj" fmla="val 73683"/>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7" name="月 56">
                  <a:extLst>
                    <a:ext uri="{FF2B5EF4-FFF2-40B4-BE49-F238E27FC236}">
                      <a16:creationId xmlns:a16="http://schemas.microsoft.com/office/drawing/2014/main" id="{7B6B872E-5304-83B0-8D90-A52ADEB095CF}"/>
                    </a:ext>
                  </a:extLst>
                </p:cNvPr>
                <p:cNvSpPr/>
                <p:nvPr/>
              </p:nvSpPr>
              <p:spPr>
                <a:xfrm rot="12601981">
                  <a:off x="6147659" y="1702563"/>
                  <a:ext cx="189964" cy="437825"/>
                </a:xfrm>
                <a:prstGeom prst="moon">
                  <a:avLst>
                    <a:gd name="adj" fmla="val 73683"/>
                  </a:avLst>
                </a:prstGeom>
                <a:solidFill>
                  <a:srgbClr val="FFFF00"/>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9" name="矢印: 右 18">
              <a:extLst>
                <a:ext uri="{FF2B5EF4-FFF2-40B4-BE49-F238E27FC236}">
                  <a16:creationId xmlns:a16="http://schemas.microsoft.com/office/drawing/2014/main" id="{95FFDDBE-B4E9-9CCC-EBF9-ACCA6E1A62E6}"/>
                </a:ext>
              </a:extLst>
            </p:cNvPr>
            <p:cNvSpPr/>
            <p:nvPr/>
          </p:nvSpPr>
          <p:spPr>
            <a:xfrm>
              <a:off x="5359063" y="1348680"/>
              <a:ext cx="643468" cy="874954"/>
            </a:xfrm>
            <a:prstGeom prst="rightArrow">
              <a:avLst/>
            </a:prstGeom>
            <a:solidFill>
              <a:schemeClr val="accent1">
                <a:alpha val="43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200206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up)">
                                      <p:cBhvr>
                                        <p:cTn id="19" dur="20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06B731-8FDB-4220-84A0-130DBD4F20AA}"/>
              </a:ext>
            </a:extLst>
          </p:cNvPr>
          <p:cNvSpPr>
            <a:spLocks noGrp="1"/>
          </p:cNvSpPr>
          <p:nvPr>
            <p:ph type="ctrTitle"/>
          </p:nvPr>
        </p:nvSpPr>
        <p:spPr>
          <a:xfrm>
            <a:off x="-1" y="90820"/>
            <a:ext cx="9034539" cy="720725"/>
          </a:xfrm>
        </p:spPr>
        <p:txBody>
          <a:bodyPr/>
          <a:lstStyle/>
          <a:p>
            <a:pPr algn="l"/>
            <a:r>
              <a:rPr kumimoji="1" lang="ja-JP" altLang="en-US" dirty="0"/>
              <a:t>月は長い周期で動く</a:t>
            </a:r>
            <a:r>
              <a:rPr kumimoji="1" lang="ja-JP" altLang="en-US" sz="2000" dirty="0"/>
              <a:t>満月で南にある空の比較　</a:t>
            </a:r>
            <a:r>
              <a:rPr kumimoji="1" lang="en-US" altLang="ja-JP" sz="2000" dirty="0"/>
              <a:t>8</a:t>
            </a:r>
            <a:r>
              <a:rPr kumimoji="1" lang="ja-JP" altLang="en-US" sz="2000" dirty="0"/>
              <a:t>年後は？</a:t>
            </a:r>
          </a:p>
        </p:txBody>
      </p:sp>
      <p:pic>
        <p:nvPicPr>
          <p:cNvPr id="5" name="図 4">
            <a:extLst>
              <a:ext uri="{FF2B5EF4-FFF2-40B4-BE49-F238E27FC236}">
                <a16:creationId xmlns:a16="http://schemas.microsoft.com/office/drawing/2014/main" id="{38F7A68F-F164-7F88-F949-E25E53369CB7}"/>
              </a:ext>
            </a:extLst>
          </p:cNvPr>
          <p:cNvPicPr>
            <a:picLocks noChangeAspect="1"/>
          </p:cNvPicPr>
          <p:nvPr/>
        </p:nvPicPr>
        <p:blipFill rotWithShape="1">
          <a:blip r:embed="rId3"/>
          <a:srcRect l="16602" t="35998" r="15011"/>
          <a:stretch/>
        </p:blipFill>
        <p:spPr>
          <a:xfrm>
            <a:off x="271524" y="1157507"/>
            <a:ext cx="4300476" cy="2293513"/>
          </a:xfrm>
          <a:prstGeom prst="rect">
            <a:avLst/>
          </a:prstGeom>
        </p:spPr>
      </p:pic>
      <p:sp>
        <p:nvSpPr>
          <p:cNvPr id="9" name="字幕 2">
            <a:extLst>
              <a:ext uri="{FF2B5EF4-FFF2-40B4-BE49-F238E27FC236}">
                <a16:creationId xmlns:a16="http://schemas.microsoft.com/office/drawing/2014/main" id="{8BAE73EF-FA04-ECC0-4330-D09666E742E5}"/>
              </a:ext>
            </a:extLst>
          </p:cNvPr>
          <p:cNvSpPr>
            <a:spLocks noGrp="1"/>
          </p:cNvSpPr>
          <p:nvPr>
            <p:ph type="subTitle" idx="1"/>
          </p:nvPr>
        </p:nvSpPr>
        <p:spPr>
          <a:xfrm>
            <a:off x="172884" y="711483"/>
            <a:ext cx="4959606" cy="397332"/>
          </a:xfrm>
          <a:solidFill>
            <a:schemeClr val="bg1"/>
          </a:solidFill>
        </p:spPr>
        <p:txBody>
          <a:bodyPr/>
          <a:lstStyle/>
          <a:p>
            <a:pPr algn="l"/>
            <a:r>
              <a:rPr lang="en-US" altLang="ja-JP" dirty="0"/>
              <a:t>2016</a:t>
            </a:r>
            <a:r>
              <a:rPr lang="ja-JP" altLang="en-US" dirty="0"/>
              <a:t>年</a:t>
            </a:r>
            <a:r>
              <a:rPr lang="en-US" altLang="ja-JP" dirty="0"/>
              <a:t>6</a:t>
            </a:r>
            <a:r>
              <a:rPr lang="ja-JP" altLang="en-US" dirty="0"/>
              <a:t>月</a:t>
            </a:r>
            <a:r>
              <a:rPr lang="en-US" altLang="ja-JP" dirty="0"/>
              <a:t>21</a:t>
            </a:r>
            <a:r>
              <a:rPr lang="ja-JP" altLang="en-US" dirty="0"/>
              <a:t>日　</a:t>
            </a:r>
            <a:r>
              <a:rPr lang="en-US" altLang="ja-JP" dirty="0"/>
              <a:t>0</a:t>
            </a:r>
            <a:r>
              <a:rPr lang="ja-JP" altLang="en-US" dirty="0"/>
              <a:t>：</a:t>
            </a:r>
            <a:r>
              <a:rPr lang="en-US" altLang="ja-JP" dirty="0"/>
              <a:t>19</a:t>
            </a:r>
            <a:r>
              <a:rPr lang="ja-JP" altLang="en-US" dirty="0"/>
              <a:t>→約</a:t>
            </a:r>
            <a:r>
              <a:rPr lang="en-US" altLang="ja-JP" dirty="0"/>
              <a:t>35</a:t>
            </a:r>
            <a:r>
              <a:rPr lang="ja-JP" altLang="en-US" dirty="0"/>
              <a:t>度</a:t>
            </a:r>
            <a:endParaRPr kumimoji="1" lang="ja-JP" altLang="en-US" dirty="0"/>
          </a:p>
        </p:txBody>
      </p:sp>
      <p:grpSp>
        <p:nvGrpSpPr>
          <p:cNvPr id="3" name="グループ化 2">
            <a:extLst>
              <a:ext uri="{FF2B5EF4-FFF2-40B4-BE49-F238E27FC236}">
                <a16:creationId xmlns:a16="http://schemas.microsoft.com/office/drawing/2014/main" id="{4B91A292-2744-9202-AEA8-B5D64BD493DA}"/>
              </a:ext>
            </a:extLst>
          </p:cNvPr>
          <p:cNvGrpSpPr/>
          <p:nvPr/>
        </p:nvGrpSpPr>
        <p:grpSpPr>
          <a:xfrm>
            <a:off x="172884" y="808927"/>
            <a:ext cx="8861655" cy="6680142"/>
            <a:chOff x="172884" y="808927"/>
            <a:chExt cx="8861655" cy="6680142"/>
          </a:xfrm>
        </p:grpSpPr>
        <p:pic>
          <p:nvPicPr>
            <p:cNvPr id="8" name="図 7">
              <a:extLst>
                <a:ext uri="{FF2B5EF4-FFF2-40B4-BE49-F238E27FC236}">
                  <a16:creationId xmlns:a16="http://schemas.microsoft.com/office/drawing/2014/main" id="{B66A9CF4-4000-2E7A-6879-DF6C05D32ADA}"/>
                </a:ext>
              </a:extLst>
            </p:cNvPr>
            <p:cNvPicPr>
              <a:picLocks noChangeAspect="1"/>
            </p:cNvPicPr>
            <p:nvPr/>
          </p:nvPicPr>
          <p:blipFill rotWithShape="1">
            <a:blip r:embed="rId4"/>
            <a:srcRect l="16358" t="35998" r="14756"/>
            <a:stretch/>
          </p:blipFill>
          <p:spPr>
            <a:xfrm>
              <a:off x="315206" y="4005511"/>
              <a:ext cx="4300476" cy="2293513"/>
            </a:xfrm>
            <a:prstGeom prst="rect">
              <a:avLst/>
            </a:prstGeom>
          </p:spPr>
        </p:pic>
        <p:sp>
          <p:nvSpPr>
            <p:cNvPr id="10" name="字幕 2">
              <a:extLst>
                <a:ext uri="{FF2B5EF4-FFF2-40B4-BE49-F238E27FC236}">
                  <a16:creationId xmlns:a16="http://schemas.microsoft.com/office/drawing/2014/main" id="{C6698329-A6E7-26FF-2D75-2FD533FCA1AF}"/>
                </a:ext>
              </a:extLst>
            </p:cNvPr>
            <p:cNvSpPr txBox="1">
              <a:spLocks/>
            </p:cNvSpPr>
            <p:nvPr/>
          </p:nvSpPr>
          <p:spPr bwMode="gray">
            <a:xfrm>
              <a:off x="172884" y="3577204"/>
              <a:ext cx="5209125" cy="39733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kumimoji="1" sz="2400">
                  <a:solidFill>
                    <a:schemeClr val="tx1"/>
                  </a:solidFill>
                  <a:latin typeface="游ゴシック" panose="020B0400000000000000" pitchFamily="50" charset="-128"/>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游ゴシック" panose="020B0400000000000000" pitchFamily="50" charset="-128"/>
                  <a:ea typeface="+mn-ea"/>
                </a:defRPr>
              </a:lvl2pPr>
              <a:lvl3pPr marL="1143000" indent="-228600" algn="l" rtl="0" eaLnBrk="0" fontAlgn="base" hangingPunct="0">
                <a:spcBef>
                  <a:spcPct val="20000"/>
                </a:spcBef>
                <a:spcAft>
                  <a:spcPct val="0"/>
                </a:spcAft>
                <a:buChar char="•"/>
                <a:defRPr kumimoji="1" sz="2400">
                  <a:solidFill>
                    <a:schemeClr val="tx1"/>
                  </a:solidFill>
                  <a:latin typeface="游ゴシック" panose="020B0400000000000000" pitchFamily="50" charset="-128"/>
                  <a:ea typeface="+mn-ea"/>
                </a:defRPr>
              </a:lvl3pPr>
              <a:lvl4pPr marL="1600200" indent="-228600" algn="l" rtl="0" eaLnBrk="0" fontAlgn="base" hangingPunct="0">
                <a:spcBef>
                  <a:spcPct val="20000"/>
                </a:spcBef>
                <a:spcAft>
                  <a:spcPct val="0"/>
                </a:spcAft>
                <a:buChar char="–"/>
                <a:defRPr kumimoji="1" sz="2000">
                  <a:solidFill>
                    <a:schemeClr val="tx1"/>
                  </a:solidFill>
                  <a:latin typeface="游ゴシック" panose="020B0400000000000000" pitchFamily="50" charset="-128"/>
                  <a:ea typeface="+mn-ea"/>
                </a:defRPr>
              </a:lvl4pPr>
              <a:lvl5pPr marL="2057400" indent="-228600" algn="l" rtl="0" eaLnBrk="0" fontAlgn="base" hangingPunct="0">
                <a:spcBef>
                  <a:spcPct val="20000"/>
                </a:spcBef>
                <a:spcAft>
                  <a:spcPct val="0"/>
                </a:spcAft>
                <a:buChar char="»"/>
                <a:defRPr kumimoji="1" sz="2000">
                  <a:solidFill>
                    <a:schemeClr val="tx1"/>
                  </a:solidFill>
                  <a:latin typeface="游ゴシック" panose="020B0400000000000000" pitchFamily="50" charset="-128"/>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algn="l"/>
              <a:r>
                <a:rPr lang="en-US" altLang="ja-JP" kern="0" dirty="0"/>
                <a:t>2024</a:t>
              </a:r>
              <a:r>
                <a:rPr lang="ja-JP" altLang="en-US" kern="0" dirty="0"/>
                <a:t>年</a:t>
              </a:r>
              <a:r>
                <a:rPr lang="en-US" altLang="ja-JP" kern="0" dirty="0"/>
                <a:t>6</a:t>
              </a:r>
              <a:r>
                <a:rPr lang="ja-JP" altLang="en-US" kern="0" dirty="0"/>
                <a:t>月</a:t>
              </a:r>
              <a:r>
                <a:rPr lang="en-US" altLang="ja-JP" kern="0" dirty="0"/>
                <a:t>21</a:t>
              </a:r>
              <a:r>
                <a:rPr lang="ja-JP" altLang="en-US" kern="0" dirty="0"/>
                <a:t>日　</a:t>
              </a:r>
              <a:r>
                <a:rPr lang="en-US" altLang="ja-JP" kern="0" dirty="0"/>
                <a:t>23</a:t>
              </a:r>
              <a:r>
                <a:rPr lang="ja-JP" altLang="en-US" kern="0" dirty="0"/>
                <a:t>：</a:t>
              </a:r>
              <a:r>
                <a:rPr lang="en-US" altLang="ja-JP" kern="0" dirty="0"/>
                <a:t>47</a:t>
              </a:r>
              <a:r>
                <a:rPr lang="ja-JP" altLang="en-US" kern="0" dirty="0"/>
                <a:t>→約</a:t>
              </a:r>
              <a:r>
                <a:rPr lang="en-US" altLang="ja-JP" kern="0" dirty="0"/>
                <a:t>26</a:t>
              </a:r>
              <a:r>
                <a:rPr lang="ja-JP" altLang="en-US" kern="0" dirty="0"/>
                <a:t>度</a:t>
              </a:r>
            </a:p>
          </p:txBody>
        </p:sp>
        <p:sp>
          <p:nvSpPr>
            <p:cNvPr id="13" name="Text Box 5">
              <a:extLst>
                <a:ext uri="{FF2B5EF4-FFF2-40B4-BE49-F238E27FC236}">
                  <a16:creationId xmlns:a16="http://schemas.microsoft.com/office/drawing/2014/main" id="{5D2E79BE-6FA6-04A6-09E6-609C5F8BED8D}"/>
                </a:ext>
              </a:extLst>
            </p:cNvPr>
            <p:cNvSpPr txBox="1">
              <a:spLocks noChangeArrowheads="1"/>
            </p:cNvSpPr>
            <p:nvPr/>
          </p:nvSpPr>
          <p:spPr bwMode="auto">
            <a:xfrm>
              <a:off x="4734063" y="5919409"/>
              <a:ext cx="4300476" cy="1569660"/>
            </a:xfrm>
            <a:prstGeom prst="rect">
              <a:avLst/>
            </a:prstGeom>
            <a:solidFill>
              <a:schemeClr val="accent2">
                <a:lumMod val="20000"/>
                <a:lumOff val="80000"/>
              </a:schemeClr>
            </a:solidFill>
            <a:ln w="15875">
              <a:solidFill>
                <a:srgbClr val="000000"/>
              </a:solidFill>
              <a:miter lim="800000"/>
              <a:headEnd/>
              <a:tailEnd/>
            </a:ln>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dirty="0">
                  <a:latin typeface="メイリオ" panose="020B0604030504040204" pitchFamily="50" charset="-128"/>
                  <a:ea typeface="メイリオ" panose="020B0604030504040204" pitchFamily="50" charset="-128"/>
                </a:rPr>
                <a:t>黄道面（太陽の通り道）からみると、月の軌道が回転している→月の高さは変わっている。（約</a:t>
              </a:r>
              <a:r>
                <a:rPr lang="en-US" altLang="ja-JP" dirty="0">
                  <a:latin typeface="メイリオ" panose="020B0604030504040204" pitchFamily="50" charset="-128"/>
                  <a:ea typeface="メイリオ" panose="020B0604030504040204" pitchFamily="50" charset="-128"/>
                </a:rPr>
                <a:t>18</a:t>
              </a:r>
              <a:r>
                <a:rPr lang="ja-JP" altLang="en-US" dirty="0">
                  <a:latin typeface="メイリオ" panose="020B0604030504040204" pitchFamily="50" charset="-128"/>
                  <a:ea typeface="メイリオ" panose="020B0604030504040204" pitchFamily="50" charset="-128"/>
                </a:rPr>
                <a:t>．</a:t>
              </a:r>
              <a:r>
                <a:rPr lang="en-US" altLang="ja-JP" dirty="0">
                  <a:latin typeface="メイリオ" panose="020B0604030504040204" pitchFamily="50" charset="-128"/>
                  <a:ea typeface="メイリオ" panose="020B0604030504040204" pitchFamily="50" charset="-128"/>
                </a:rPr>
                <a:t>6</a:t>
              </a:r>
              <a:r>
                <a:rPr lang="ja-JP" altLang="en-US" dirty="0">
                  <a:latin typeface="メイリオ" panose="020B0604030504040204" pitchFamily="50" charset="-128"/>
                  <a:ea typeface="メイリオ" panose="020B0604030504040204" pitchFamily="50" charset="-128"/>
                </a:rPr>
                <a:t>年の周期）</a:t>
              </a:r>
              <a:endParaRPr lang="en-US" altLang="ja-JP" dirty="0">
                <a:latin typeface="メイリオ" panose="020B0604030504040204" pitchFamily="50" charset="-128"/>
                <a:ea typeface="メイリオ" panose="020B0604030504040204" pitchFamily="50" charset="-128"/>
              </a:endParaRPr>
            </a:p>
          </p:txBody>
        </p:sp>
        <p:pic>
          <p:nvPicPr>
            <p:cNvPr id="19" name="図 18" descr="グラフ, 折れ線グラフ&#10;&#10;自動的に生成された説明">
              <a:extLst>
                <a:ext uri="{FF2B5EF4-FFF2-40B4-BE49-F238E27FC236}">
                  <a16:creationId xmlns:a16="http://schemas.microsoft.com/office/drawing/2014/main" id="{237A8334-B3F1-D2B3-17B3-ED6950A7D6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59297" y="3276207"/>
              <a:ext cx="3576859" cy="2210285"/>
            </a:xfrm>
            <a:prstGeom prst="rect">
              <a:avLst/>
            </a:prstGeom>
          </p:spPr>
        </p:pic>
        <p:pic>
          <p:nvPicPr>
            <p:cNvPr id="21" name="図 20" descr="ダイアグラム&#10;&#10;自動的に生成された説明">
              <a:extLst>
                <a:ext uri="{FF2B5EF4-FFF2-40B4-BE49-F238E27FC236}">
                  <a16:creationId xmlns:a16="http://schemas.microsoft.com/office/drawing/2014/main" id="{3CF68866-584D-D144-D30B-8331D29A4A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59297" y="808927"/>
              <a:ext cx="3684911" cy="2293513"/>
            </a:xfrm>
            <a:prstGeom prst="rect">
              <a:avLst/>
            </a:prstGeom>
          </p:spPr>
        </p:pic>
      </p:grpSp>
      <p:sp>
        <p:nvSpPr>
          <p:cNvPr id="4" name="フッター プレースホルダー 4">
            <a:extLst>
              <a:ext uri="{FF2B5EF4-FFF2-40B4-BE49-F238E27FC236}">
                <a16:creationId xmlns:a16="http://schemas.microsoft.com/office/drawing/2014/main" id="{BFAA325B-5F3B-3EF7-D0FB-FFAF0C8763CA}"/>
              </a:ext>
            </a:extLst>
          </p:cNvPr>
          <p:cNvSpPr>
            <a:spLocks noGrp="1"/>
          </p:cNvSpPr>
          <p:nvPr>
            <p:ph type="ftr" sz="quarter" idx="11"/>
          </p:nvPr>
        </p:nvSpPr>
        <p:spPr>
          <a:xfrm>
            <a:off x="2493113" y="6299024"/>
            <a:ext cx="2024155" cy="250772"/>
          </a:xfrm>
        </p:spPr>
        <p:txBody>
          <a:bodyPr/>
          <a:lstStyle/>
          <a:p>
            <a:pPr>
              <a:defRPr/>
            </a:pPr>
            <a:r>
              <a:rPr lang="ja-JP" altLang="en-US" dirty="0">
                <a:latin typeface="游ゴシック" panose="020B0400000000000000" pitchFamily="50" charset="-128"/>
              </a:rPr>
              <a:t>つるちゃんのプラネタリウムより</a:t>
            </a:r>
          </a:p>
        </p:txBody>
      </p:sp>
    </p:spTree>
    <p:extLst>
      <p:ext uri="{BB962C8B-B14F-4D97-AF65-F5344CB8AC3E}">
        <p14:creationId xmlns:p14="http://schemas.microsoft.com/office/powerpoint/2010/main" val="358855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06B731-8FDB-4220-84A0-130DBD4F20AA}"/>
              </a:ext>
            </a:extLst>
          </p:cNvPr>
          <p:cNvSpPr>
            <a:spLocks noGrp="1"/>
          </p:cNvSpPr>
          <p:nvPr>
            <p:ph type="ctrTitle"/>
          </p:nvPr>
        </p:nvSpPr>
        <p:spPr>
          <a:xfrm>
            <a:off x="98998" y="46636"/>
            <a:ext cx="7772400" cy="720725"/>
          </a:xfrm>
        </p:spPr>
        <p:txBody>
          <a:bodyPr/>
          <a:lstStyle/>
          <a:p>
            <a:pPr algn="l"/>
            <a:r>
              <a:rPr kumimoji="1" lang="ja-JP" altLang="en-US" dirty="0"/>
              <a:t>月の動き　</a:t>
            </a:r>
            <a:r>
              <a:rPr kumimoji="1" lang="en-US" altLang="ja-JP" dirty="0"/>
              <a:t>1</a:t>
            </a:r>
            <a:r>
              <a:rPr kumimoji="1" lang="ja-JP" altLang="en-US" dirty="0"/>
              <a:t>年では</a:t>
            </a:r>
          </a:p>
        </p:txBody>
      </p:sp>
      <p:pic>
        <p:nvPicPr>
          <p:cNvPr id="3" name="図 2" descr="ダイアグラム&#10;&#10;自動的に生成された説明">
            <a:extLst>
              <a:ext uri="{FF2B5EF4-FFF2-40B4-BE49-F238E27FC236}">
                <a16:creationId xmlns:a16="http://schemas.microsoft.com/office/drawing/2014/main" id="{124F322D-64AF-A246-E3AD-08452CC36B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199" y="1040899"/>
            <a:ext cx="7480919" cy="4101214"/>
          </a:xfrm>
          <a:prstGeom prst="rect">
            <a:avLst/>
          </a:prstGeom>
        </p:spPr>
      </p:pic>
      <p:sp>
        <p:nvSpPr>
          <p:cNvPr id="5" name="フリーフォーム: 図形 4">
            <a:extLst>
              <a:ext uri="{FF2B5EF4-FFF2-40B4-BE49-F238E27FC236}">
                <a16:creationId xmlns:a16="http://schemas.microsoft.com/office/drawing/2014/main" id="{ED0F35B7-87FF-CE9C-C0AC-45522BF510AF}"/>
              </a:ext>
            </a:extLst>
          </p:cNvPr>
          <p:cNvSpPr/>
          <p:nvPr/>
        </p:nvSpPr>
        <p:spPr>
          <a:xfrm>
            <a:off x="98998" y="2528330"/>
            <a:ext cx="7296383" cy="1092167"/>
          </a:xfrm>
          <a:custGeom>
            <a:avLst/>
            <a:gdLst>
              <a:gd name="connsiteX0" fmla="*/ 0 w 8046720"/>
              <a:gd name="connsiteY0" fmla="*/ 580014 h 1182562"/>
              <a:gd name="connsiteX1" fmla="*/ 266700 w 8046720"/>
              <a:gd name="connsiteY1" fmla="*/ 389514 h 1182562"/>
              <a:gd name="connsiteX2" fmla="*/ 266700 w 8046720"/>
              <a:gd name="connsiteY2" fmla="*/ 389514 h 1182562"/>
              <a:gd name="connsiteX3" fmla="*/ 769620 w 8046720"/>
              <a:gd name="connsiteY3" fmla="*/ 206634 h 1182562"/>
              <a:gd name="connsiteX4" fmla="*/ 1135380 w 8046720"/>
              <a:gd name="connsiteY4" fmla="*/ 107574 h 1182562"/>
              <a:gd name="connsiteX5" fmla="*/ 1905000 w 8046720"/>
              <a:gd name="connsiteY5" fmla="*/ 894 h 1182562"/>
              <a:gd name="connsiteX6" fmla="*/ 2529840 w 8046720"/>
              <a:gd name="connsiteY6" fmla="*/ 69474 h 1182562"/>
              <a:gd name="connsiteX7" fmla="*/ 3185160 w 8046720"/>
              <a:gd name="connsiteY7" fmla="*/ 282834 h 1182562"/>
              <a:gd name="connsiteX8" fmla="*/ 3779520 w 8046720"/>
              <a:gd name="connsiteY8" fmla="*/ 519054 h 1182562"/>
              <a:gd name="connsiteX9" fmla="*/ 4427220 w 8046720"/>
              <a:gd name="connsiteY9" fmla="*/ 755274 h 1182562"/>
              <a:gd name="connsiteX10" fmla="*/ 5052060 w 8046720"/>
              <a:gd name="connsiteY10" fmla="*/ 999114 h 1182562"/>
              <a:gd name="connsiteX11" fmla="*/ 5722620 w 8046720"/>
              <a:gd name="connsiteY11" fmla="*/ 1166754 h 1182562"/>
              <a:gd name="connsiteX12" fmla="*/ 6431280 w 8046720"/>
              <a:gd name="connsiteY12" fmla="*/ 1159134 h 1182562"/>
              <a:gd name="connsiteX13" fmla="*/ 7200900 w 8046720"/>
              <a:gd name="connsiteY13" fmla="*/ 1021974 h 1182562"/>
              <a:gd name="connsiteX14" fmla="*/ 7932420 w 8046720"/>
              <a:gd name="connsiteY14" fmla="*/ 686694 h 1182562"/>
              <a:gd name="connsiteX15" fmla="*/ 8046720 w 8046720"/>
              <a:gd name="connsiteY15" fmla="*/ 602874 h 118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46720" h="1182562">
                <a:moveTo>
                  <a:pt x="0" y="580014"/>
                </a:moveTo>
                <a:lnTo>
                  <a:pt x="266700" y="389514"/>
                </a:lnTo>
                <a:lnTo>
                  <a:pt x="266700" y="389514"/>
                </a:lnTo>
                <a:cubicBezTo>
                  <a:pt x="350520" y="359034"/>
                  <a:pt x="624840" y="253624"/>
                  <a:pt x="769620" y="206634"/>
                </a:cubicBezTo>
                <a:cubicBezTo>
                  <a:pt x="914400" y="159644"/>
                  <a:pt x="946150" y="141864"/>
                  <a:pt x="1135380" y="107574"/>
                </a:cubicBezTo>
                <a:cubicBezTo>
                  <a:pt x="1324610" y="73284"/>
                  <a:pt x="1672590" y="7244"/>
                  <a:pt x="1905000" y="894"/>
                </a:cubicBezTo>
                <a:cubicBezTo>
                  <a:pt x="2137410" y="-5456"/>
                  <a:pt x="2316480" y="22484"/>
                  <a:pt x="2529840" y="69474"/>
                </a:cubicBezTo>
                <a:cubicBezTo>
                  <a:pt x="2743200" y="116464"/>
                  <a:pt x="2976880" y="207904"/>
                  <a:pt x="3185160" y="282834"/>
                </a:cubicBezTo>
                <a:cubicBezTo>
                  <a:pt x="3393440" y="357764"/>
                  <a:pt x="3572510" y="440314"/>
                  <a:pt x="3779520" y="519054"/>
                </a:cubicBezTo>
                <a:cubicBezTo>
                  <a:pt x="3986530" y="597794"/>
                  <a:pt x="4215130" y="675264"/>
                  <a:pt x="4427220" y="755274"/>
                </a:cubicBezTo>
                <a:cubicBezTo>
                  <a:pt x="4639310" y="835284"/>
                  <a:pt x="4836160" y="930534"/>
                  <a:pt x="5052060" y="999114"/>
                </a:cubicBezTo>
                <a:cubicBezTo>
                  <a:pt x="5267960" y="1067694"/>
                  <a:pt x="5492750" y="1140084"/>
                  <a:pt x="5722620" y="1166754"/>
                </a:cubicBezTo>
                <a:cubicBezTo>
                  <a:pt x="5952490" y="1193424"/>
                  <a:pt x="6184900" y="1183264"/>
                  <a:pt x="6431280" y="1159134"/>
                </a:cubicBezTo>
                <a:cubicBezTo>
                  <a:pt x="6677660" y="1135004"/>
                  <a:pt x="6950710" y="1100714"/>
                  <a:pt x="7200900" y="1021974"/>
                </a:cubicBezTo>
                <a:cubicBezTo>
                  <a:pt x="7451090" y="943234"/>
                  <a:pt x="7791450" y="756544"/>
                  <a:pt x="7932420" y="686694"/>
                </a:cubicBezTo>
                <a:cubicBezTo>
                  <a:pt x="8073390" y="616844"/>
                  <a:pt x="8041640" y="615574"/>
                  <a:pt x="8046720" y="602874"/>
                </a:cubicBezTo>
              </a:path>
            </a:pathLst>
          </a:custGeom>
          <a:noFill/>
          <a:ln>
            <a:solidFill>
              <a:srgbClr val="66CCFF"/>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2" name="グループ化 11">
            <a:extLst>
              <a:ext uri="{FF2B5EF4-FFF2-40B4-BE49-F238E27FC236}">
                <a16:creationId xmlns:a16="http://schemas.microsoft.com/office/drawing/2014/main" id="{92F4462B-352A-C047-B43A-2DA7561FD21E}"/>
              </a:ext>
            </a:extLst>
          </p:cNvPr>
          <p:cNvGrpSpPr/>
          <p:nvPr/>
        </p:nvGrpSpPr>
        <p:grpSpPr>
          <a:xfrm>
            <a:off x="377909" y="2518094"/>
            <a:ext cx="8388182" cy="1122346"/>
            <a:chOff x="385481" y="2557997"/>
            <a:chExt cx="8388182" cy="1122346"/>
          </a:xfrm>
        </p:grpSpPr>
        <p:sp>
          <p:nvSpPr>
            <p:cNvPr id="6" name="フリーフォーム: 図形 5">
              <a:extLst>
                <a:ext uri="{FF2B5EF4-FFF2-40B4-BE49-F238E27FC236}">
                  <a16:creationId xmlns:a16="http://schemas.microsoft.com/office/drawing/2014/main" id="{B2E054B6-DA29-1269-AC58-913E005E0383}"/>
                </a:ext>
              </a:extLst>
            </p:cNvPr>
            <p:cNvSpPr/>
            <p:nvPr/>
          </p:nvSpPr>
          <p:spPr>
            <a:xfrm>
              <a:off x="385481" y="2557997"/>
              <a:ext cx="7296383" cy="1092167"/>
            </a:xfrm>
            <a:custGeom>
              <a:avLst/>
              <a:gdLst>
                <a:gd name="connsiteX0" fmla="*/ 0 w 8046720"/>
                <a:gd name="connsiteY0" fmla="*/ 580014 h 1182562"/>
                <a:gd name="connsiteX1" fmla="*/ 266700 w 8046720"/>
                <a:gd name="connsiteY1" fmla="*/ 389514 h 1182562"/>
                <a:gd name="connsiteX2" fmla="*/ 266700 w 8046720"/>
                <a:gd name="connsiteY2" fmla="*/ 389514 h 1182562"/>
                <a:gd name="connsiteX3" fmla="*/ 769620 w 8046720"/>
                <a:gd name="connsiteY3" fmla="*/ 206634 h 1182562"/>
                <a:gd name="connsiteX4" fmla="*/ 1135380 w 8046720"/>
                <a:gd name="connsiteY4" fmla="*/ 107574 h 1182562"/>
                <a:gd name="connsiteX5" fmla="*/ 1905000 w 8046720"/>
                <a:gd name="connsiteY5" fmla="*/ 894 h 1182562"/>
                <a:gd name="connsiteX6" fmla="*/ 2529840 w 8046720"/>
                <a:gd name="connsiteY6" fmla="*/ 69474 h 1182562"/>
                <a:gd name="connsiteX7" fmla="*/ 3185160 w 8046720"/>
                <a:gd name="connsiteY7" fmla="*/ 282834 h 1182562"/>
                <a:gd name="connsiteX8" fmla="*/ 3779520 w 8046720"/>
                <a:gd name="connsiteY8" fmla="*/ 519054 h 1182562"/>
                <a:gd name="connsiteX9" fmla="*/ 4427220 w 8046720"/>
                <a:gd name="connsiteY9" fmla="*/ 755274 h 1182562"/>
                <a:gd name="connsiteX10" fmla="*/ 5052060 w 8046720"/>
                <a:gd name="connsiteY10" fmla="*/ 999114 h 1182562"/>
                <a:gd name="connsiteX11" fmla="*/ 5722620 w 8046720"/>
                <a:gd name="connsiteY11" fmla="*/ 1166754 h 1182562"/>
                <a:gd name="connsiteX12" fmla="*/ 6431280 w 8046720"/>
                <a:gd name="connsiteY12" fmla="*/ 1159134 h 1182562"/>
                <a:gd name="connsiteX13" fmla="*/ 7200900 w 8046720"/>
                <a:gd name="connsiteY13" fmla="*/ 1021974 h 1182562"/>
                <a:gd name="connsiteX14" fmla="*/ 7932420 w 8046720"/>
                <a:gd name="connsiteY14" fmla="*/ 686694 h 1182562"/>
                <a:gd name="connsiteX15" fmla="*/ 8046720 w 8046720"/>
                <a:gd name="connsiteY15" fmla="*/ 602874 h 118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46720" h="1182562">
                  <a:moveTo>
                    <a:pt x="0" y="580014"/>
                  </a:moveTo>
                  <a:lnTo>
                    <a:pt x="266700" y="389514"/>
                  </a:lnTo>
                  <a:lnTo>
                    <a:pt x="266700" y="389514"/>
                  </a:lnTo>
                  <a:cubicBezTo>
                    <a:pt x="350520" y="359034"/>
                    <a:pt x="624840" y="253624"/>
                    <a:pt x="769620" y="206634"/>
                  </a:cubicBezTo>
                  <a:cubicBezTo>
                    <a:pt x="914400" y="159644"/>
                    <a:pt x="946150" y="141864"/>
                    <a:pt x="1135380" y="107574"/>
                  </a:cubicBezTo>
                  <a:cubicBezTo>
                    <a:pt x="1324610" y="73284"/>
                    <a:pt x="1672590" y="7244"/>
                    <a:pt x="1905000" y="894"/>
                  </a:cubicBezTo>
                  <a:cubicBezTo>
                    <a:pt x="2137410" y="-5456"/>
                    <a:pt x="2316480" y="22484"/>
                    <a:pt x="2529840" y="69474"/>
                  </a:cubicBezTo>
                  <a:cubicBezTo>
                    <a:pt x="2743200" y="116464"/>
                    <a:pt x="2976880" y="207904"/>
                    <a:pt x="3185160" y="282834"/>
                  </a:cubicBezTo>
                  <a:cubicBezTo>
                    <a:pt x="3393440" y="357764"/>
                    <a:pt x="3572510" y="440314"/>
                    <a:pt x="3779520" y="519054"/>
                  </a:cubicBezTo>
                  <a:cubicBezTo>
                    <a:pt x="3986530" y="597794"/>
                    <a:pt x="4215130" y="675264"/>
                    <a:pt x="4427220" y="755274"/>
                  </a:cubicBezTo>
                  <a:cubicBezTo>
                    <a:pt x="4639310" y="835284"/>
                    <a:pt x="4836160" y="930534"/>
                    <a:pt x="5052060" y="999114"/>
                  </a:cubicBezTo>
                  <a:cubicBezTo>
                    <a:pt x="5267960" y="1067694"/>
                    <a:pt x="5492750" y="1140084"/>
                    <a:pt x="5722620" y="1166754"/>
                  </a:cubicBezTo>
                  <a:cubicBezTo>
                    <a:pt x="5952490" y="1193424"/>
                    <a:pt x="6184900" y="1183264"/>
                    <a:pt x="6431280" y="1159134"/>
                  </a:cubicBezTo>
                  <a:cubicBezTo>
                    <a:pt x="6677660" y="1135004"/>
                    <a:pt x="6950710" y="1100714"/>
                    <a:pt x="7200900" y="1021974"/>
                  </a:cubicBezTo>
                  <a:cubicBezTo>
                    <a:pt x="7451090" y="943234"/>
                    <a:pt x="7791450" y="756544"/>
                    <a:pt x="7932420" y="686694"/>
                  </a:cubicBezTo>
                  <a:cubicBezTo>
                    <a:pt x="8073390" y="616844"/>
                    <a:pt x="8041640" y="615574"/>
                    <a:pt x="8046720" y="602874"/>
                  </a:cubicBezTo>
                </a:path>
              </a:pathLst>
            </a:custGeom>
            <a:noFill/>
            <a:ln>
              <a:solidFill>
                <a:srgbClr val="CCFFFF"/>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フリーフォーム: 図形 6">
              <a:extLst>
                <a:ext uri="{FF2B5EF4-FFF2-40B4-BE49-F238E27FC236}">
                  <a16:creationId xmlns:a16="http://schemas.microsoft.com/office/drawing/2014/main" id="{83832BCC-D7AE-B6E8-FC5A-2B442BA92846}"/>
                </a:ext>
              </a:extLst>
            </p:cNvPr>
            <p:cNvSpPr/>
            <p:nvPr/>
          </p:nvSpPr>
          <p:spPr>
            <a:xfrm>
              <a:off x="575015" y="2577535"/>
              <a:ext cx="7296383" cy="1092167"/>
            </a:xfrm>
            <a:custGeom>
              <a:avLst/>
              <a:gdLst>
                <a:gd name="connsiteX0" fmla="*/ 0 w 8046720"/>
                <a:gd name="connsiteY0" fmla="*/ 580014 h 1182562"/>
                <a:gd name="connsiteX1" fmla="*/ 266700 w 8046720"/>
                <a:gd name="connsiteY1" fmla="*/ 389514 h 1182562"/>
                <a:gd name="connsiteX2" fmla="*/ 266700 w 8046720"/>
                <a:gd name="connsiteY2" fmla="*/ 389514 h 1182562"/>
                <a:gd name="connsiteX3" fmla="*/ 769620 w 8046720"/>
                <a:gd name="connsiteY3" fmla="*/ 206634 h 1182562"/>
                <a:gd name="connsiteX4" fmla="*/ 1135380 w 8046720"/>
                <a:gd name="connsiteY4" fmla="*/ 107574 h 1182562"/>
                <a:gd name="connsiteX5" fmla="*/ 1905000 w 8046720"/>
                <a:gd name="connsiteY5" fmla="*/ 894 h 1182562"/>
                <a:gd name="connsiteX6" fmla="*/ 2529840 w 8046720"/>
                <a:gd name="connsiteY6" fmla="*/ 69474 h 1182562"/>
                <a:gd name="connsiteX7" fmla="*/ 3185160 w 8046720"/>
                <a:gd name="connsiteY7" fmla="*/ 282834 h 1182562"/>
                <a:gd name="connsiteX8" fmla="*/ 3779520 w 8046720"/>
                <a:gd name="connsiteY8" fmla="*/ 519054 h 1182562"/>
                <a:gd name="connsiteX9" fmla="*/ 4427220 w 8046720"/>
                <a:gd name="connsiteY9" fmla="*/ 755274 h 1182562"/>
                <a:gd name="connsiteX10" fmla="*/ 5052060 w 8046720"/>
                <a:gd name="connsiteY10" fmla="*/ 999114 h 1182562"/>
                <a:gd name="connsiteX11" fmla="*/ 5722620 w 8046720"/>
                <a:gd name="connsiteY11" fmla="*/ 1166754 h 1182562"/>
                <a:gd name="connsiteX12" fmla="*/ 6431280 w 8046720"/>
                <a:gd name="connsiteY12" fmla="*/ 1159134 h 1182562"/>
                <a:gd name="connsiteX13" fmla="*/ 7200900 w 8046720"/>
                <a:gd name="connsiteY13" fmla="*/ 1021974 h 1182562"/>
                <a:gd name="connsiteX14" fmla="*/ 7932420 w 8046720"/>
                <a:gd name="connsiteY14" fmla="*/ 686694 h 1182562"/>
                <a:gd name="connsiteX15" fmla="*/ 8046720 w 8046720"/>
                <a:gd name="connsiteY15" fmla="*/ 602874 h 118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46720" h="1182562">
                  <a:moveTo>
                    <a:pt x="0" y="580014"/>
                  </a:moveTo>
                  <a:lnTo>
                    <a:pt x="266700" y="389514"/>
                  </a:lnTo>
                  <a:lnTo>
                    <a:pt x="266700" y="389514"/>
                  </a:lnTo>
                  <a:cubicBezTo>
                    <a:pt x="350520" y="359034"/>
                    <a:pt x="624840" y="253624"/>
                    <a:pt x="769620" y="206634"/>
                  </a:cubicBezTo>
                  <a:cubicBezTo>
                    <a:pt x="914400" y="159644"/>
                    <a:pt x="946150" y="141864"/>
                    <a:pt x="1135380" y="107574"/>
                  </a:cubicBezTo>
                  <a:cubicBezTo>
                    <a:pt x="1324610" y="73284"/>
                    <a:pt x="1672590" y="7244"/>
                    <a:pt x="1905000" y="894"/>
                  </a:cubicBezTo>
                  <a:cubicBezTo>
                    <a:pt x="2137410" y="-5456"/>
                    <a:pt x="2316480" y="22484"/>
                    <a:pt x="2529840" y="69474"/>
                  </a:cubicBezTo>
                  <a:cubicBezTo>
                    <a:pt x="2743200" y="116464"/>
                    <a:pt x="2976880" y="207904"/>
                    <a:pt x="3185160" y="282834"/>
                  </a:cubicBezTo>
                  <a:cubicBezTo>
                    <a:pt x="3393440" y="357764"/>
                    <a:pt x="3572510" y="440314"/>
                    <a:pt x="3779520" y="519054"/>
                  </a:cubicBezTo>
                  <a:cubicBezTo>
                    <a:pt x="3986530" y="597794"/>
                    <a:pt x="4215130" y="675264"/>
                    <a:pt x="4427220" y="755274"/>
                  </a:cubicBezTo>
                  <a:cubicBezTo>
                    <a:pt x="4639310" y="835284"/>
                    <a:pt x="4836160" y="930534"/>
                    <a:pt x="5052060" y="999114"/>
                  </a:cubicBezTo>
                  <a:cubicBezTo>
                    <a:pt x="5267960" y="1067694"/>
                    <a:pt x="5492750" y="1140084"/>
                    <a:pt x="5722620" y="1166754"/>
                  </a:cubicBezTo>
                  <a:cubicBezTo>
                    <a:pt x="5952490" y="1193424"/>
                    <a:pt x="6184900" y="1183264"/>
                    <a:pt x="6431280" y="1159134"/>
                  </a:cubicBezTo>
                  <a:cubicBezTo>
                    <a:pt x="6677660" y="1135004"/>
                    <a:pt x="6950710" y="1100714"/>
                    <a:pt x="7200900" y="1021974"/>
                  </a:cubicBezTo>
                  <a:cubicBezTo>
                    <a:pt x="7451090" y="943234"/>
                    <a:pt x="7791450" y="756544"/>
                    <a:pt x="7932420" y="686694"/>
                  </a:cubicBezTo>
                  <a:cubicBezTo>
                    <a:pt x="8073390" y="616844"/>
                    <a:pt x="8041640" y="615574"/>
                    <a:pt x="8046720" y="602874"/>
                  </a:cubicBezTo>
                </a:path>
              </a:pathLst>
            </a:custGeom>
            <a:noFill/>
            <a:ln>
              <a:solidFill>
                <a:srgbClr val="CCFF33"/>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フリーフォーム: 図形 7">
              <a:extLst>
                <a:ext uri="{FF2B5EF4-FFF2-40B4-BE49-F238E27FC236}">
                  <a16:creationId xmlns:a16="http://schemas.microsoft.com/office/drawing/2014/main" id="{D257B503-C26C-DF39-AFB7-474A8B46ECB3}"/>
                </a:ext>
              </a:extLst>
            </p:cNvPr>
            <p:cNvSpPr/>
            <p:nvPr/>
          </p:nvSpPr>
          <p:spPr>
            <a:xfrm>
              <a:off x="802386" y="2588176"/>
              <a:ext cx="7296383" cy="1092167"/>
            </a:xfrm>
            <a:custGeom>
              <a:avLst/>
              <a:gdLst>
                <a:gd name="connsiteX0" fmla="*/ 0 w 8046720"/>
                <a:gd name="connsiteY0" fmla="*/ 580014 h 1182562"/>
                <a:gd name="connsiteX1" fmla="*/ 266700 w 8046720"/>
                <a:gd name="connsiteY1" fmla="*/ 389514 h 1182562"/>
                <a:gd name="connsiteX2" fmla="*/ 266700 w 8046720"/>
                <a:gd name="connsiteY2" fmla="*/ 389514 h 1182562"/>
                <a:gd name="connsiteX3" fmla="*/ 769620 w 8046720"/>
                <a:gd name="connsiteY3" fmla="*/ 206634 h 1182562"/>
                <a:gd name="connsiteX4" fmla="*/ 1135380 w 8046720"/>
                <a:gd name="connsiteY4" fmla="*/ 107574 h 1182562"/>
                <a:gd name="connsiteX5" fmla="*/ 1905000 w 8046720"/>
                <a:gd name="connsiteY5" fmla="*/ 894 h 1182562"/>
                <a:gd name="connsiteX6" fmla="*/ 2529840 w 8046720"/>
                <a:gd name="connsiteY6" fmla="*/ 69474 h 1182562"/>
                <a:gd name="connsiteX7" fmla="*/ 3185160 w 8046720"/>
                <a:gd name="connsiteY7" fmla="*/ 282834 h 1182562"/>
                <a:gd name="connsiteX8" fmla="*/ 3779520 w 8046720"/>
                <a:gd name="connsiteY8" fmla="*/ 519054 h 1182562"/>
                <a:gd name="connsiteX9" fmla="*/ 4427220 w 8046720"/>
                <a:gd name="connsiteY9" fmla="*/ 755274 h 1182562"/>
                <a:gd name="connsiteX10" fmla="*/ 5052060 w 8046720"/>
                <a:gd name="connsiteY10" fmla="*/ 999114 h 1182562"/>
                <a:gd name="connsiteX11" fmla="*/ 5722620 w 8046720"/>
                <a:gd name="connsiteY11" fmla="*/ 1166754 h 1182562"/>
                <a:gd name="connsiteX12" fmla="*/ 6431280 w 8046720"/>
                <a:gd name="connsiteY12" fmla="*/ 1159134 h 1182562"/>
                <a:gd name="connsiteX13" fmla="*/ 7200900 w 8046720"/>
                <a:gd name="connsiteY13" fmla="*/ 1021974 h 1182562"/>
                <a:gd name="connsiteX14" fmla="*/ 7932420 w 8046720"/>
                <a:gd name="connsiteY14" fmla="*/ 686694 h 1182562"/>
                <a:gd name="connsiteX15" fmla="*/ 8046720 w 8046720"/>
                <a:gd name="connsiteY15" fmla="*/ 602874 h 118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46720" h="1182562">
                  <a:moveTo>
                    <a:pt x="0" y="580014"/>
                  </a:moveTo>
                  <a:lnTo>
                    <a:pt x="266700" y="389514"/>
                  </a:lnTo>
                  <a:lnTo>
                    <a:pt x="266700" y="389514"/>
                  </a:lnTo>
                  <a:cubicBezTo>
                    <a:pt x="350520" y="359034"/>
                    <a:pt x="624840" y="253624"/>
                    <a:pt x="769620" y="206634"/>
                  </a:cubicBezTo>
                  <a:cubicBezTo>
                    <a:pt x="914400" y="159644"/>
                    <a:pt x="946150" y="141864"/>
                    <a:pt x="1135380" y="107574"/>
                  </a:cubicBezTo>
                  <a:cubicBezTo>
                    <a:pt x="1324610" y="73284"/>
                    <a:pt x="1672590" y="7244"/>
                    <a:pt x="1905000" y="894"/>
                  </a:cubicBezTo>
                  <a:cubicBezTo>
                    <a:pt x="2137410" y="-5456"/>
                    <a:pt x="2316480" y="22484"/>
                    <a:pt x="2529840" y="69474"/>
                  </a:cubicBezTo>
                  <a:cubicBezTo>
                    <a:pt x="2743200" y="116464"/>
                    <a:pt x="2976880" y="207904"/>
                    <a:pt x="3185160" y="282834"/>
                  </a:cubicBezTo>
                  <a:cubicBezTo>
                    <a:pt x="3393440" y="357764"/>
                    <a:pt x="3572510" y="440314"/>
                    <a:pt x="3779520" y="519054"/>
                  </a:cubicBezTo>
                  <a:cubicBezTo>
                    <a:pt x="3986530" y="597794"/>
                    <a:pt x="4215130" y="675264"/>
                    <a:pt x="4427220" y="755274"/>
                  </a:cubicBezTo>
                  <a:cubicBezTo>
                    <a:pt x="4639310" y="835284"/>
                    <a:pt x="4836160" y="930534"/>
                    <a:pt x="5052060" y="999114"/>
                  </a:cubicBezTo>
                  <a:cubicBezTo>
                    <a:pt x="5267960" y="1067694"/>
                    <a:pt x="5492750" y="1140084"/>
                    <a:pt x="5722620" y="1166754"/>
                  </a:cubicBezTo>
                  <a:cubicBezTo>
                    <a:pt x="5952490" y="1193424"/>
                    <a:pt x="6184900" y="1183264"/>
                    <a:pt x="6431280" y="1159134"/>
                  </a:cubicBezTo>
                  <a:cubicBezTo>
                    <a:pt x="6677660" y="1135004"/>
                    <a:pt x="6950710" y="1100714"/>
                    <a:pt x="7200900" y="1021974"/>
                  </a:cubicBezTo>
                  <a:cubicBezTo>
                    <a:pt x="7451090" y="943234"/>
                    <a:pt x="7791450" y="756544"/>
                    <a:pt x="7932420" y="686694"/>
                  </a:cubicBezTo>
                  <a:cubicBezTo>
                    <a:pt x="8073390" y="616844"/>
                    <a:pt x="8041640" y="615574"/>
                    <a:pt x="8046720" y="602874"/>
                  </a:cubicBezTo>
                </a:path>
              </a:pathLst>
            </a:custGeom>
            <a:noFill/>
            <a:ln>
              <a:solidFill>
                <a:srgbClr val="99CC00">
                  <a:alpha val="88000"/>
                </a:srgb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フリーフォーム: 図形 8">
              <a:extLst>
                <a:ext uri="{FF2B5EF4-FFF2-40B4-BE49-F238E27FC236}">
                  <a16:creationId xmlns:a16="http://schemas.microsoft.com/office/drawing/2014/main" id="{F68A4828-F74C-4F0F-34B4-5B26DA02BA08}"/>
                </a:ext>
              </a:extLst>
            </p:cNvPr>
            <p:cNvSpPr/>
            <p:nvPr/>
          </p:nvSpPr>
          <p:spPr>
            <a:xfrm>
              <a:off x="1028314" y="2588176"/>
              <a:ext cx="7296383" cy="1092167"/>
            </a:xfrm>
            <a:custGeom>
              <a:avLst/>
              <a:gdLst>
                <a:gd name="connsiteX0" fmla="*/ 0 w 8046720"/>
                <a:gd name="connsiteY0" fmla="*/ 580014 h 1182562"/>
                <a:gd name="connsiteX1" fmla="*/ 266700 w 8046720"/>
                <a:gd name="connsiteY1" fmla="*/ 389514 h 1182562"/>
                <a:gd name="connsiteX2" fmla="*/ 266700 w 8046720"/>
                <a:gd name="connsiteY2" fmla="*/ 389514 h 1182562"/>
                <a:gd name="connsiteX3" fmla="*/ 769620 w 8046720"/>
                <a:gd name="connsiteY3" fmla="*/ 206634 h 1182562"/>
                <a:gd name="connsiteX4" fmla="*/ 1135380 w 8046720"/>
                <a:gd name="connsiteY4" fmla="*/ 107574 h 1182562"/>
                <a:gd name="connsiteX5" fmla="*/ 1905000 w 8046720"/>
                <a:gd name="connsiteY5" fmla="*/ 894 h 1182562"/>
                <a:gd name="connsiteX6" fmla="*/ 2529840 w 8046720"/>
                <a:gd name="connsiteY6" fmla="*/ 69474 h 1182562"/>
                <a:gd name="connsiteX7" fmla="*/ 3185160 w 8046720"/>
                <a:gd name="connsiteY7" fmla="*/ 282834 h 1182562"/>
                <a:gd name="connsiteX8" fmla="*/ 3779520 w 8046720"/>
                <a:gd name="connsiteY8" fmla="*/ 519054 h 1182562"/>
                <a:gd name="connsiteX9" fmla="*/ 4427220 w 8046720"/>
                <a:gd name="connsiteY9" fmla="*/ 755274 h 1182562"/>
                <a:gd name="connsiteX10" fmla="*/ 5052060 w 8046720"/>
                <a:gd name="connsiteY10" fmla="*/ 999114 h 1182562"/>
                <a:gd name="connsiteX11" fmla="*/ 5722620 w 8046720"/>
                <a:gd name="connsiteY11" fmla="*/ 1166754 h 1182562"/>
                <a:gd name="connsiteX12" fmla="*/ 6431280 w 8046720"/>
                <a:gd name="connsiteY12" fmla="*/ 1159134 h 1182562"/>
                <a:gd name="connsiteX13" fmla="*/ 7200900 w 8046720"/>
                <a:gd name="connsiteY13" fmla="*/ 1021974 h 1182562"/>
                <a:gd name="connsiteX14" fmla="*/ 7932420 w 8046720"/>
                <a:gd name="connsiteY14" fmla="*/ 686694 h 1182562"/>
                <a:gd name="connsiteX15" fmla="*/ 8046720 w 8046720"/>
                <a:gd name="connsiteY15" fmla="*/ 602874 h 118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46720" h="1182562">
                  <a:moveTo>
                    <a:pt x="0" y="580014"/>
                  </a:moveTo>
                  <a:lnTo>
                    <a:pt x="266700" y="389514"/>
                  </a:lnTo>
                  <a:lnTo>
                    <a:pt x="266700" y="389514"/>
                  </a:lnTo>
                  <a:cubicBezTo>
                    <a:pt x="350520" y="359034"/>
                    <a:pt x="624840" y="253624"/>
                    <a:pt x="769620" y="206634"/>
                  </a:cubicBezTo>
                  <a:cubicBezTo>
                    <a:pt x="914400" y="159644"/>
                    <a:pt x="946150" y="141864"/>
                    <a:pt x="1135380" y="107574"/>
                  </a:cubicBezTo>
                  <a:cubicBezTo>
                    <a:pt x="1324610" y="73284"/>
                    <a:pt x="1672590" y="7244"/>
                    <a:pt x="1905000" y="894"/>
                  </a:cubicBezTo>
                  <a:cubicBezTo>
                    <a:pt x="2137410" y="-5456"/>
                    <a:pt x="2316480" y="22484"/>
                    <a:pt x="2529840" y="69474"/>
                  </a:cubicBezTo>
                  <a:cubicBezTo>
                    <a:pt x="2743200" y="116464"/>
                    <a:pt x="2976880" y="207904"/>
                    <a:pt x="3185160" y="282834"/>
                  </a:cubicBezTo>
                  <a:cubicBezTo>
                    <a:pt x="3393440" y="357764"/>
                    <a:pt x="3572510" y="440314"/>
                    <a:pt x="3779520" y="519054"/>
                  </a:cubicBezTo>
                  <a:cubicBezTo>
                    <a:pt x="3986530" y="597794"/>
                    <a:pt x="4215130" y="675264"/>
                    <a:pt x="4427220" y="755274"/>
                  </a:cubicBezTo>
                  <a:cubicBezTo>
                    <a:pt x="4639310" y="835284"/>
                    <a:pt x="4836160" y="930534"/>
                    <a:pt x="5052060" y="999114"/>
                  </a:cubicBezTo>
                  <a:cubicBezTo>
                    <a:pt x="5267960" y="1067694"/>
                    <a:pt x="5492750" y="1140084"/>
                    <a:pt x="5722620" y="1166754"/>
                  </a:cubicBezTo>
                  <a:cubicBezTo>
                    <a:pt x="5952490" y="1193424"/>
                    <a:pt x="6184900" y="1183264"/>
                    <a:pt x="6431280" y="1159134"/>
                  </a:cubicBezTo>
                  <a:cubicBezTo>
                    <a:pt x="6677660" y="1135004"/>
                    <a:pt x="6950710" y="1100714"/>
                    <a:pt x="7200900" y="1021974"/>
                  </a:cubicBezTo>
                  <a:cubicBezTo>
                    <a:pt x="7451090" y="943234"/>
                    <a:pt x="7791450" y="756544"/>
                    <a:pt x="7932420" y="686694"/>
                  </a:cubicBezTo>
                  <a:cubicBezTo>
                    <a:pt x="8073390" y="616844"/>
                    <a:pt x="8041640" y="615574"/>
                    <a:pt x="8046720" y="602874"/>
                  </a:cubicBezTo>
                </a:path>
              </a:pathLst>
            </a:custGeom>
            <a:noFill/>
            <a:ln>
              <a:solidFill>
                <a:srgbClr val="CC9900">
                  <a:alpha val="87843"/>
                </a:srgb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フリーフォーム: 図形 9">
              <a:extLst>
                <a:ext uri="{FF2B5EF4-FFF2-40B4-BE49-F238E27FC236}">
                  <a16:creationId xmlns:a16="http://schemas.microsoft.com/office/drawing/2014/main" id="{5D4E4D4A-D030-9B4E-121C-5F0593937B74}"/>
                </a:ext>
              </a:extLst>
            </p:cNvPr>
            <p:cNvSpPr/>
            <p:nvPr/>
          </p:nvSpPr>
          <p:spPr>
            <a:xfrm>
              <a:off x="1252797" y="2585421"/>
              <a:ext cx="7296383" cy="1092167"/>
            </a:xfrm>
            <a:custGeom>
              <a:avLst/>
              <a:gdLst>
                <a:gd name="connsiteX0" fmla="*/ 0 w 8046720"/>
                <a:gd name="connsiteY0" fmla="*/ 580014 h 1182562"/>
                <a:gd name="connsiteX1" fmla="*/ 266700 w 8046720"/>
                <a:gd name="connsiteY1" fmla="*/ 389514 h 1182562"/>
                <a:gd name="connsiteX2" fmla="*/ 266700 w 8046720"/>
                <a:gd name="connsiteY2" fmla="*/ 389514 h 1182562"/>
                <a:gd name="connsiteX3" fmla="*/ 769620 w 8046720"/>
                <a:gd name="connsiteY3" fmla="*/ 206634 h 1182562"/>
                <a:gd name="connsiteX4" fmla="*/ 1135380 w 8046720"/>
                <a:gd name="connsiteY4" fmla="*/ 107574 h 1182562"/>
                <a:gd name="connsiteX5" fmla="*/ 1905000 w 8046720"/>
                <a:gd name="connsiteY5" fmla="*/ 894 h 1182562"/>
                <a:gd name="connsiteX6" fmla="*/ 2529840 w 8046720"/>
                <a:gd name="connsiteY6" fmla="*/ 69474 h 1182562"/>
                <a:gd name="connsiteX7" fmla="*/ 3185160 w 8046720"/>
                <a:gd name="connsiteY7" fmla="*/ 282834 h 1182562"/>
                <a:gd name="connsiteX8" fmla="*/ 3779520 w 8046720"/>
                <a:gd name="connsiteY8" fmla="*/ 519054 h 1182562"/>
                <a:gd name="connsiteX9" fmla="*/ 4427220 w 8046720"/>
                <a:gd name="connsiteY9" fmla="*/ 755274 h 1182562"/>
                <a:gd name="connsiteX10" fmla="*/ 5052060 w 8046720"/>
                <a:gd name="connsiteY10" fmla="*/ 999114 h 1182562"/>
                <a:gd name="connsiteX11" fmla="*/ 5722620 w 8046720"/>
                <a:gd name="connsiteY11" fmla="*/ 1166754 h 1182562"/>
                <a:gd name="connsiteX12" fmla="*/ 6431280 w 8046720"/>
                <a:gd name="connsiteY12" fmla="*/ 1159134 h 1182562"/>
                <a:gd name="connsiteX13" fmla="*/ 7200900 w 8046720"/>
                <a:gd name="connsiteY13" fmla="*/ 1021974 h 1182562"/>
                <a:gd name="connsiteX14" fmla="*/ 7932420 w 8046720"/>
                <a:gd name="connsiteY14" fmla="*/ 686694 h 1182562"/>
                <a:gd name="connsiteX15" fmla="*/ 8046720 w 8046720"/>
                <a:gd name="connsiteY15" fmla="*/ 602874 h 118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46720" h="1182562">
                  <a:moveTo>
                    <a:pt x="0" y="580014"/>
                  </a:moveTo>
                  <a:lnTo>
                    <a:pt x="266700" y="389514"/>
                  </a:lnTo>
                  <a:lnTo>
                    <a:pt x="266700" y="389514"/>
                  </a:lnTo>
                  <a:cubicBezTo>
                    <a:pt x="350520" y="359034"/>
                    <a:pt x="624840" y="253624"/>
                    <a:pt x="769620" y="206634"/>
                  </a:cubicBezTo>
                  <a:cubicBezTo>
                    <a:pt x="914400" y="159644"/>
                    <a:pt x="946150" y="141864"/>
                    <a:pt x="1135380" y="107574"/>
                  </a:cubicBezTo>
                  <a:cubicBezTo>
                    <a:pt x="1324610" y="73284"/>
                    <a:pt x="1672590" y="7244"/>
                    <a:pt x="1905000" y="894"/>
                  </a:cubicBezTo>
                  <a:cubicBezTo>
                    <a:pt x="2137410" y="-5456"/>
                    <a:pt x="2316480" y="22484"/>
                    <a:pt x="2529840" y="69474"/>
                  </a:cubicBezTo>
                  <a:cubicBezTo>
                    <a:pt x="2743200" y="116464"/>
                    <a:pt x="2976880" y="207904"/>
                    <a:pt x="3185160" y="282834"/>
                  </a:cubicBezTo>
                  <a:cubicBezTo>
                    <a:pt x="3393440" y="357764"/>
                    <a:pt x="3572510" y="440314"/>
                    <a:pt x="3779520" y="519054"/>
                  </a:cubicBezTo>
                  <a:cubicBezTo>
                    <a:pt x="3986530" y="597794"/>
                    <a:pt x="4215130" y="675264"/>
                    <a:pt x="4427220" y="755274"/>
                  </a:cubicBezTo>
                  <a:cubicBezTo>
                    <a:pt x="4639310" y="835284"/>
                    <a:pt x="4836160" y="930534"/>
                    <a:pt x="5052060" y="999114"/>
                  </a:cubicBezTo>
                  <a:cubicBezTo>
                    <a:pt x="5267960" y="1067694"/>
                    <a:pt x="5492750" y="1140084"/>
                    <a:pt x="5722620" y="1166754"/>
                  </a:cubicBezTo>
                  <a:cubicBezTo>
                    <a:pt x="5952490" y="1193424"/>
                    <a:pt x="6184900" y="1183264"/>
                    <a:pt x="6431280" y="1159134"/>
                  </a:cubicBezTo>
                  <a:cubicBezTo>
                    <a:pt x="6677660" y="1135004"/>
                    <a:pt x="6950710" y="1100714"/>
                    <a:pt x="7200900" y="1021974"/>
                  </a:cubicBezTo>
                  <a:cubicBezTo>
                    <a:pt x="7451090" y="943234"/>
                    <a:pt x="7791450" y="756544"/>
                    <a:pt x="7932420" y="686694"/>
                  </a:cubicBezTo>
                  <a:cubicBezTo>
                    <a:pt x="8073390" y="616844"/>
                    <a:pt x="8041640" y="615574"/>
                    <a:pt x="8046720" y="602874"/>
                  </a:cubicBezTo>
                </a:path>
              </a:pathLst>
            </a:custGeom>
            <a:noFill/>
            <a:ln>
              <a:solidFill>
                <a:srgbClr val="FFCC00">
                  <a:alpha val="87451"/>
                </a:srgb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フリーフォーム: 図形 10">
              <a:extLst>
                <a:ext uri="{FF2B5EF4-FFF2-40B4-BE49-F238E27FC236}">
                  <a16:creationId xmlns:a16="http://schemas.microsoft.com/office/drawing/2014/main" id="{B0FB2BD7-E46E-F2AC-293B-3ACCDB7DDBA0}"/>
                </a:ext>
              </a:extLst>
            </p:cNvPr>
            <p:cNvSpPr/>
            <p:nvPr/>
          </p:nvSpPr>
          <p:spPr>
            <a:xfrm>
              <a:off x="1477280" y="2585420"/>
              <a:ext cx="7296383" cy="1092167"/>
            </a:xfrm>
            <a:custGeom>
              <a:avLst/>
              <a:gdLst>
                <a:gd name="connsiteX0" fmla="*/ 0 w 8046720"/>
                <a:gd name="connsiteY0" fmla="*/ 580014 h 1182562"/>
                <a:gd name="connsiteX1" fmla="*/ 266700 w 8046720"/>
                <a:gd name="connsiteY1" fmla="*/ 389514 h 1182562"/>
                <a:gd name="connsiteX2" fmla="*/ 266700 w 8046720"/>
                <a:gd name="connsiteY2" fmla="*/ 389514 h 1182562"/>
                <a:gd name="connsiteX3" fmla="*/ 769620 w 8046720"/>
                <a:gd name="connsiteY3" fmla="*/ 206634 h 1182562"/>
                <a:gd name="connsiteX4" fmla="*/ 1135380 w 8046720"/>
                <a:gd name="connsiteY4" fmla="*/ 107574 h 1182562"/>
                <a:gd name="connsiteX5" fmla="*/ 1905000 w 8046720"/>
                <a:gd name="connsiteY5" fmla="*/ 894 h 1182562"/>
                <a:gd name="connsiteX6" fmla="*/ 2529840 w 8046720"/>
                <a:gd name="connsiteY6" fmla="*/ 69474 h 1182562"/>
                <a:gd name="connsiteX7" fmla="*/ 3185160 w 8046720"/>
                <a:gd name="connsiteY7" fmla="*/ 282834 h 1182562"/>
                <a:gd name="connsiteX8" fmla="*/ 3779520 w 8046720"/>
                <a:gd name="connsiteY8" fmla="*/ 519054 h 1182562"/>
                <a:gd name="connsiteX9" fmla="*/ 4427220 w 8046720"/>
                <a:gd name="connsiteY9" fmla="*/ 755274 h 1182562"/>
                <a:gd name="connsiteX10" fmla="*/ 5052060 w 8046720"/>
                <a:gd name="connsiteY10" fmla="*/ 999114 h 1182562"/>
                <a:gd name="connsiteX11" fmla="*/ 5722620 w 8046720"/>
                <a:gd name="connsiteY11" fmla="*/ 1166754 h 1182562"/>
                <a:gd name="connsiteX12" fmla="*/ 6431280 w 8046720"/>
                <a:gd name="connsiteY12" fmla="*/ 1159134 h 1182562"/>
                <a:gd name="connsiteX13" fmla="*/ 7200900 w 8046720"/>
                <a:gd name="connsiteY13" fmla="*/ 1021974 h 1182562"/>
                <a:gd name="connsiteX14" fmla="*/ 7932420 w 8046720"/>
                <a:gd name="connsiteY14" fmla="*/ 686694 h 1182562"/>
                <a:gd name="connsiteX15" fmla="*/ 8046720 w 8046720"/>
                <a:gd name="connsiteY15" fmla="*/ 602874 h 118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46720" h="1182562">
                  <a:moveTo>
                    <a:pt x="0" y="580014"/>
                  </a:moveTo>
                  <a:lnTo>
                    <a:pt x="266700" y="389514"/>
                  </a:lnTo>
                  <a:lnTo>
                    <a:pt x="266700" y="389514"/>
                  </a:lnTo>
                  <a:cubicBezTo>
                    <a:pt x="350520" y="359034"/>
                    <a:pt x="624840" y="253624"/>
                    <a:pt x="769620" y="206634"/>
                  </a:cubicBezTo>
                  <a:cubicBezTo>
                    <a:pt x="914400" y="159644"/>
                    <a:pt x="946150" y="141864"/>
                    <a:pt x="1135380" y="107574"/>
                  </a:cubicBezTo>
                  <a:cubicBezTo>
                    <a:pt x="1324610" y="73284"/>
                    <a:pt x="1672590" y="7244"/>
                    <a:pt x="1905000" y="894"/>
                  </a:cubicBezTo>
                  <a:cubicBezTo>
                    <a:pt x="2137410" y="-5456"/>
                    <a:pt x="2316480" y="22484"/>
                    <a:pt x="2529840" y="69474"/>
                  </a:cubicBezTo>
                  <a:cubicBezTo>
                    <a:pt x="2743200" y="116464"/>
                    <a:pt x="2976880" y="207904"/>
                    <a:pt x="3185160" y="282834"/>
                  </a:cubicBezTo>
                  <a:cubicBezTo>
                    <a:pt x="3393440" y="357764"/>
                    <a:pt x="3572510" y="440314"/>
                    <a:pt x="3779520" y="519054"/>
                  </a:cubicBezTo>
                  <a:cubicBezTo>
                    <a:pt x="3986530" y="597794"/>
                    <a:pt x="4215130" y="675264"/>
                    <a:pt x="4427220" y="755274"/>
                  </a:cubicBezTo>
                  <a:cubicBezTo>
                    <a:pt x="4639310" y="835284"/>
                    <a:pt x="4836160" y="930534"/>
                    <a:pt x="5052060" y="999114"/>
                  </a:cubicBezTo>
                  <a:cubicBezTo>
                    <a:pt x="5267960" y="1067694"/>
                    <a:pt x="5492750" y="1140084"/>
                    <a:pt x="5722620" y="1166754"/>
                  </a:cubicBezTo>
                  <a:cubicBezTo>
                    <a:pt x="5952490" y="1193424"/>
                    <a:pt x="6184900" y="1183264"/>
                    <a:pt x="6431280" y="1159134"/>
                  </a:cubicBezTo>
                  <a:cubicBezTo>
                    <a:pt x="6677660" y="1135004"/>
                    <a:pt x="6950710" y="1100714"/>
                    <a:pt x="7200900" y="1021974"/>
                  </a:cubicBezTo>
                  <a:cubicBezTo>
                    <a:pt x="7451090" y="943234"/>
                    <a:pt x="7791450" y="756544"/>
                    <a:pt x="7932420" y="686694"/>
                  </a:cubicBezTo>
                  <a:cubicBezTo>
                    <a:pt x="8073390" y="616844"/>
                    <a:pt x="8041640" y="615574"/>
                    <a:pt x="8046720" y="602874"/>
                  </a:cubicBezTo>
                </a:path>
              </a:pathLst>
            </a:custGeom>
            <a:noFill/>
            <a:ln>
              <a:solidFill>
                <a:srgbClr val="FFCCFF">
                  <a:alpha val="87451"/>
                </a:srgbClr>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字幕 2">
            <a:extLst>
              <a:ext uri="{FF2B5EF4-FFF2-40B4-BE49-F238E27FC236}">
                <a16:creationId xmlns:a16="http://schemas.microsoft.com/office/drawing/2014/main" id="{2F23469C-307B-6C72-E9A6-A8F89E80ADDE}"/>
              </a:ext>
            </a:extLst>
          </p:cNvPr>
          <p:cNvSpPr txBox="1">
            <a:spLocks/>
          </p:cNvSpPr>
          <p:nvPr/>
        </p:nvSpPr>
        <p:spPr bwMode="gray">
          <a:xfrm>
            <a:off x="34797" y="5224867"/>
            <a:ext cx="3796632" cy="144048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kumimoji="1" sz="2400">
                <a:solidFill>
                  <a:schemeClr val="tx1"/>
                </a:solidFill>
                <a:latin typeface="游ゴシック" panose="020B0400000000000000" pitchFamily="50" charset="-128"/>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游ゴシック" panose="020B0400000000000000" pitchFamily="50" charset="-128"/>
                <a:ea typeface="+mn-ea"/>
              </a:defRPr>
            </a:lvl2pPr>
            <a:lvl3pPr marL="1143000" indent="-228600" algn="l" rtl="0" eaLnBrk="0" fontAlgn="base" hangingPunct="0">
              <a:spcBef>
                <a:spcPct val="20000"/>
              </a:spcBef>
              <a:spcAft>
                <a:spcPct val="0"/>
              </a:spcAft>
              <a:buChar char="•"/>
              <a:defRPr kumimoji="1" sz="2400">
                <a:solidFill>
                  <a:schemeClr val="tx1"/>
                </a:solidFill>
                <a:latin typeface="游ゴシック" panose="020B0400000000000000" pitchFamily="50" charset="-128"/>
                <a:ea typeface="+mn-ea"/>
              </a:defRPr>
            </a:lvl3pPr>
            <a:lvl4pPr marL="1600200" indent="-228600" algn="l" rtl="0" eaLnBrk="0" fontAlgn="base" hangingPunct="0">
              <a:spcBef>
                <a:spcPct val="20000"/>
              </a:spcBef>
              <a:spcAft>
                <a:spcPct val="0"/>
              </a:spcAft>
              <a:buChar char="–"/>
              <a:defRPr kumimoji="1" sz="2000">
                <a:solidFill>
                  <a:schemeClr val="tx1"/>
                </a:solidFill>
                <a:latin typeface="游ゴシック" panose="020B0400000000000000" pitchFamily="50" charset="-128"/>
                <a:ea typeface="+mn-ea"/>
              </a:defRPr>
            </a:lvl4pPr>
            <a:lvl5pPr marL="2057400" indent="-228600" algn="l" rtl="0" eaLnBrk="0" fontAlgn="base" hangingPunct="0">
              <a:spcBef>
                <a:spcPct val="20000"/>
              </a:spcBef>
              <a:spcAft>
                <a:spcPct val="0"/>
              </a:spcAft>
              <a:buChar char="»"/>
              <a:defRPr kumimoji="1" sz="2000">
                <a:solidFill>
                  <a:schemeClr val="tx1"/>
                </a:solidFill>
                <a:latin typeface="游ゴシック" panose="020B0400000000000000" pitchFamily="50" charset="-128"/>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355600" indent="-355600" algn="l"/>
            <a:r>
              <a:rPr lang="ja-JP" altLang="en-US" kern="0" dirty="0"/>
              <a:t>・地球と太陽の面（黄道面）に対して、月の軌道はかたむいている。</a:t>
            </a:r>
          </a:p>
        </p:txBody>
      </p:sp>
      <p:pic>
        <p:nvPicPr>
          <p:cNvPr id="14" name="図 13" descr="グラフ, 折れ線グラフ&#10;&#10;自動的に生成された説明">
            <a:extLst>
              <a:ext uri="{FF2B5EF4-FFF2-40B4-BE49-F238E27FC236}">
                <a16:creationId xmlns:a16="http://schemas.microsoft.com/office/drawing/2014/main" id="{882A0F47-9CC9-818C-63CD-EEBBB9BC1E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9973" y="289495"/>
            <a:ext cx="2431963" cy="1502808"/>
          </a:xfrm>
          <a:prstGeom prst="rect">
            <a:avLst/>
          </a:prstGeom>
        </p:spPr>
      </p:pic>
      <p:grpSp>
        <p:nvGrpSpPr>
          <p:cNvPr id="17" name="グループ化 16">
            <a:extLst>
              <a:ext uri="{FF2B5EF4-FFF2-40B4-BE49-F238E27FC236}">
                <a16:creationId xmlns:a16="http://schemas.microsoft.com/office/drawing/2014/main" id="{5D71825F-2509-7DC8-1C66-62FA689A3975}"/>
              </a:ext>
            </a:extLst>
          </p:cNvPr>
          <p:cNvGrpSpPr/>
          <p:nvPr/>
        </p:nvGrpSpPr>
        <p:grpSpPr>
          <a:xfrm>
            <a:off x="3831429" y="5168032"/>
            <a:ext cx="5193279" cy="1502808"/>
            <a:chOff x="3831429" y="5168032"/>
            <a:chExt cx="5193279" cy="1502808"/>
          </a:xfrm>
        </p:grpSpPr>
        <p:sp>
          <p:nvSpPr>
            <p:cNvPr id="16" name="字幕 2">
              <a:extLst>
                <a:ext uri="{FF2B5EF4-FFF2-40B4-BE49-F238E27FC236}">
                  <a16:creationId xmlns:a16="http://schemas.microsoft.com/office/drawing/2014/main" id="{AE33079F-DF64-945A-9AB1-5BC4EC27E2D3}"/>
                </a:ext>
              </a:extLst>
            </p:cNvPr>
            <p:cNvSpPr txBox="1">
              <a:spLocks/>
            </p:cNvSpPr>
            <p:nvPr/>
          </p:nvSpPr>
          <p:spPr bwMode="gray">
            <a:xfrm>
              <a:off x="4474897" y="5168032"/>
              <a:ext cx="4549811" cy="150280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kumimoji="1" sz="2400">
                  <a:solidFill>
                    <a:schemeClr val="tx1"/>
                  </a:solidFill>
                  <a:latin typeface="游ゴシック" panose="020B0400000000000000" pitchFamily="50" charset="-128"/>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游ゴシック" panose="020B0400000000000000" pitchFamily="50" charset="-128"/>
                  <a:ea typeface="+mn-ea"/>
                </a:defRPr>
              </a:lvl2pPr>
              <a:lvl3pPr marL="1143000" indent="-228600" algn="l" rtl="0" eaLnBrk="0" fontAlgn="base" hangingPunct="0">
                <a:spcBef>
                  <a:spcPct val="20000"/>
                </a:spcBef>
                <a:spcAft>
                  <a:spcPct val="0"/>
                </a:spcAft>
                <a:buChar char="•"/>
                <a:defRPr kumimoji="1" sz="2400">
                  <a:solidFill>
                    <a:schemeClr val="tx1"/>
                  </a:solidFill>
                  <a:latin typeface="游ゴシック" panose="020B0400000000000000" pitchFamily="50" charset="-128"/>
                  <a:ea typeface="+mn-ea"/>
                </a:defRPr>
              </a:lvl3pPr>
              <a:lvl4pPr marL="1600200" indent="-228600" algn="l" rtl="0" eaLnBrk="0" fontAlgn="base" hangingPunct="0">
                <a:spcBef>
                  <a:spcPct val="20000"/>
                </a:spcBef>
                <a:spcAft>
                  <a:spcPct val="0"/>
                </a:spcAft>
                <a:buChar char="–"/>
                <a:defRPr kumimoji="1" sz="2000">
                  <a:solidFill>
                    <a:schemeClr val="tx1"/>
                  </a:solidFill>
                  <a:latin typeface="游ゴシック" panose="020B0400000000000000" pitchFamily="50" charset="-128"/>
                  <a:ea typeface="+mn-ea"/>
                </a:defRPr>
              </a:lvl4pPr>
              <a:lvl5pPr marL="2057400" indent="-228600" algn="l" rtl="0" eaLnBrk="0" fontAlgn="base" hangingPunct="0">
                <a:spcBef>
                  <a:spcPct val="20000"/>
                </a:spcBef>
                <a:spcAft>
                  <a:spcPct val="0"/>
                </a:spcAft>
                <a:buChar char="»"/>
                <a:defRPr kumimoji="1" sz="2000">
                  <a:solidFill>
                    <a:schemeClr val="tx1"/>
                  </a:solidFill>
                  <a:latin typeface="游ゴシック" panose="020B0400000000000000" pitchFamily="50" charset="-128"/>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355600" indent="-355600" algn="l"/>
              <a:r>
                <a:rPr lang="ja-JP" altLang="en-US" kern="0" dirty="0"/>
                <a:t>・次の年で、同じ星の星食は起こらない。</a:t>
              </a:r>
              <a:endParaRPr lang="en-US" altLang="ja-JP" kern="0" dirty="0"/>
            </a:p>
            <a:p>
              <a:pPr marL="355600" indent="-355600" algn="l"/>
              <a:r>
                <a:rPr lang="ja-JP" altLang="en-US" kern="0" dirty="0"/>
                <a:t>・約</a:t>
              </a:r>
              <a:r>
                <a:rPr lang="en-US" altLang="ja-JP" kern="0" dirty="0"/>
                <a:t>18</a:t>
              </a:r>
              <a:r>
                <a:rPr lang="ja-JP" altLang="en-US" kern="0" dirty="0"/>
                <a:t>年で元の位置にもどってくる。</a:t>
              </a:r>
            </a:p>
          </p:txBody>
        </p:sp>
        <p:sp>
          <p:nvSpPr>
            <p:cNvPr id="4" name="矢印: 右 3">
              <a:extLst>
                <a:ext uri="{FF2B5EF4-FFF2-40B4-BE49-F238E27FC236}">
                  <a16:creationId xmlns:a16="http://schemas.microsoft.com/office/drawing/2014/main" id="{B1676D8B-471D-CE56-4EC6-276FA9F0F28D}"/>
                </a:ext>
              </a:extLst>
            </p:cNvPr>
            <p:cNvSpPr/>
            <p:nvPr/>
          </p:nvSpPr>
          <p:spPr>
            <a:xfrm>
              <a:off x="3831429" y="5474273"/>
              <a:ext cx="643468" cy="874954"/>
            </a:xfrm>
            <a:prstGeom prst="rightArrow">
              <a:avLst/>
            </a:prstGeom>
            <a:solidFill>
              <a:schemeClr val="accent1">
                <a:alpha val="4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Tree>
    <p:extLst>
      <p:ext uri="{BB962C8B-B14F-4D97-AF65-F5344CB8AC3E}">
        <p14:creationId xmlns:p14="http://schemas.microsoft.com/office/powerpoint/2010/main" val="73216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3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5CA44248-8E76-4262-8EDE-FEEAE473A7F1}"/>
              </a:ext>
            </a:extLst>
          </p:cNvPr>
          <p:cNvSpPr txBox="1">
            <a:spLocks noChangeArrowheads="1"/>
          </p:cNvSpPr>
          <p:nvPr/>
        </p:nvSpPr>
        <p:spPr bwMode="gray">
          <a:xfrm>
            <a:off x="240142" y="90334"/>
            <a:ext cx="917965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1"/>
                </a:solidFill>
                <a:latin typeface="游ゴシック" panose="020B0400000000000000" pitchFamily="50" charset="-128"/>
                <a:ea typeface="+mj-ea"/>
                <a:cs typeface="+mj-cs"/>
              </a:defRPr>
            </a:lvl1pPr>
            <a:lvl2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2pPr>
            <a:lvl3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3pPr>
            <a:lvl4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4pPr>
            <a:lvl5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5pPr>
            <a:lvl6pPr marL="457200" algn="l" rtl="0" fontAlgn="base">
              <a:spcBef>
                <a:spcPct val="0"/>
              </a:spcBef>
              <a:spcAft>
                <a:spcPct val="0"/>
              </a:spcAft>
              <a:defRPr kumimoji="1" sz="2800">
                <a:solidFill>
                  <a:schemeClr val="tx1"/>
                </a:solidFill>
                <a:latin typeface="Arial" pitchFamily="34" charset="0"/>
                <a:ea typeface="ＭＳ Ｐゴシック" pitchFamily="50" charset="-128"/>
              </a:defRPr>
            </a:lvl6pPr>
            <a:lvl7pPr marL="914400" algn="l" rtl="0" fontAlgn="base">
              <a:spcBef>
                <a:spcPct val="0"/>
              </a:spcBef>
              <a:spcAft>
                <a:spcPct val="0"/>
              </a:spcAft>
              <a:defRPr kumimoji="1" sz="2800">
                <a:solidFill>
                  <a:schemeClr val="tx1"/>
                </a:solidFill>
                <a:latin typeface="Arial" pitchFamily="34" charset="0"/>
                <a:ea typeface="ＭＳ Ｐゴシック" pitchFamily="50" charset="-128"/>
              </a:defRPr>
            </a:lvl7pPr>
            <a:lvl8pPr marL="1371600" algn="l" rtl="0" fontAlgn="base">
              <a:spcBef>
                <a:spcPct val="0"/>
              </a:spcBef>
              <a:spcAft>
                <a:spcPct val="0"/>
              </a:spcAft>
              <a:defRPr kumimoji="1" sz="2800">
                <a:solidFill>
                  <a:schemeClr val="tx1"/>
                </a:solidFill>
                <a:latin typeface="Arial" pitchFamily="34" charset="0"/>
                <a:ea typeface="ＭＳ Ｐゴシック" pitchFamily="50" charset="-128"/>
              </a:defRPr>
            </a:lvl8pPr>
            <a:lvl9pPr marL="1828800" algn="l" rtl="0" fontAlgn="base">
              <a:spcBef>
                <a:spcPct val="0"/>
              </a:spcBef>
              <a:spcAft>
                <a:spcPct val="0"/>
              </a:spcAft>
              <a:defRPr kumimoji="1" sz="2800">
                <a:solidFill>
                  <a:schemeClr val="tx1"/>
                </a:solidFill>
                <a:latin typeface="Arial" pitchFamily="34" charset="0"/>
                <a:ea typeface="ＭＳ Ｐゴシック" pitchFamily="50" charset="-128"/>
              </a:defRPr>
            </a:lvl9pPr>
          </a:lstStyle>
          <a:p>
            <a:pPr eaLnBrk="1" hangingPunct="1"/>
            <a:r>
              <a:rPr lang="ja-JP" altLang="en-US" sz="3200" kern="0" dirty="0">
                <a:ea typeface="ＭＳ Ｐゴシック" panose="020B0600070205080204" pitchFamily="50" charset="-128"/>
              </a:rPr>
              <a:t>月の誕生</a:t>
            </a:r>
            <a:r>
              <a:rPr lang="en-US" altLang="ja-JP" sz="3200" kern="0" dirty="0">
                <a:ea typeface="ＭＳ Ｐゴシック" panose="020B0600070205080204" pitchFamily="50" charset="-128"/>
              </a:rPr>
              <a:t>:</a:t>
            </a:r>
            <a:r>
              <a:rPr lang="ja-JP" altLang="en-US" sz="3200" kern="0" dirty="0">
                <a:ea typeface="ＭＳ Ｐゴシック" panose="020B0600070205080204" pitchFamily="50" charset="-128"/>
              </a:rPr>
              <a:t>巨大衝突　ジャイアントインパクト説</a:t>
            </a:r>
          </a:p>
        </p:txBody>
      </p:sp>
      <p:pic>
        <p:nvPicPr>
          <p:cNvPr id="3" name="図 2" descr="水, 暗い, 座る, 鳥 が含まれている画像&#10;&#10;自動的に生成された説明">
            <a:extLst>
              <a:ext uri="{FF2B5EF4-FFF2-40B4-BE49-F238E27FC236}">
                <a16:creationId xmlns:a16="http://schemas.microsoft.com/office/drawing/2014/main" id="{CEC6D045-984C-61B1-810D-C32EA760C5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956" y="960105"/>
            <a:ext cx="4218013" cy="2530808"/>
          </a:xfrm>
          <a:prstGeom prst="rect">
            <a:avLst/>
          </a:prstGeom>
        </p:spPr>
      </p:pic>
      <p:pic>
        <p:nvPicPr>
          <p:cNvPr id="7" name="図 6" descr="挿絵 が含まれている画像&#10;&#10;自動的に生成された説明">
            <a:extLst>
              <a:ext uri="{FF2B5EF4-FFF2-40B4-BE49-F238E27FC236}">
                <a16:creationId xmlns:a16="http://schemas.microsoft.com/office/drawing/2014/main" id="{46A72905-C539-3D68-80FF-56459392D6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955" y="3664770"/>
            <a:ext cx="4272065" cy="2233125"/>
          </a:xfrm>
          <a:prstGeom prst="rect">
            <a:avLst/>
          </a:prstGeom>
        </p:spPr>
      </p:pic>
      <p:sp>
        <p:nvSpPr>
          <p:cNvPr id="2" name="Text Box 5">
            <a:extLst>
              <a:ext uri="{FF2B5EF4-FFF2-40B4-BE49-F238E27FC236}">
                <a16:creationId xmlns:a16="http://schemas.microsoft.com/office/drawing/2014/main" id="{BD682F44-AEEB-F51D-EC6D-D30A39BD7909}"/>
              </a:ext>
            </a:extLst>
          </p:cNvPr>
          <p:cNvSpPr txBox="1">
            <a:spLocks noChangeArrowheads="1"/>
          </p:cNvSpPr>
          <p:nvPr/>
        </p:nvSpPr>
        <p:spPr bwMode="auto">
          <a:xfrm>
            <a:off x="5022005" y="984916"/>
            <a:ext cx="3882589" cy="1015663"/>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355600" indent="-355600" eaLnBrk="1" hangingPunct="1">
              <a:spcBef>
                <a:spcPct val="50000"/>
              </a:spcBef>
            </a:pPr>
            <a:r>
              <a:rPr lang="ja-JP" altLang="en-US" sz="2000" dirty="0">
                <a:latin typeface="メイリオ" panose="020B0604030504040204" pitchFamily="50" charset="-128"/>
                <a:ea typeface="メイリオ" panose="020B0604030504040204" pitchFamily="50" charset="-128"/>
              </a:rPr>
              <a:t>１．約</a:t>
            </a:r>
            <a:r>
              <a:rPr lang="en-US" altLang="ja-JP" sz="2000" dirty="0">
                <a:latin typeface="メイリオ" panose="020B0604030504040204" pitchFamily="50" charset="-128"/>
                <a:ea typeface="メイリオ" panose="020B0604030504040204" pitchFamily="50" charset="-128"/>
              </a:rPr>
              <a:t>46</a:t>
            </a:r>
            <a:r>
              <a:rPr lang="ja-JP" altLang="en-US" sz="2000" dirty="0">
                <a:latin typeface="メイリオ" panose="020B0604030504040204" pitchFamily="50" charset="-128"/>
                <a:ea typeface="メイリオ" panose="020B0604030504040204" pitchFamily="50" charset="-128"/>
              </a:rPr>
              <a:t>憶年前に生まれて間もない原始地球に火星サイズの原子惑星が衝突</a:t>
            </a:r>
            <a:endParaRPr lang="en-US" altLang="ja-JP" sz="2000" dirty="0">
              <a:latin typeface="メイリオ" panose="020B0604030504040204" pitchFamily="50" charset="-128"/>
              <a:ea typeface="メイリオ" panose="020B0604030504040204" pitchFamily="50" charset="-128"/>
            </a:endParaRPr>
          </a:p>
        </p:txBody>
      </p:sp>
      <p:sp>
        <p:nvSpPr>
          <p:cNvPr id="8" name="Text Box 5">
            <a:extLst>
              <a:ext uri="{FF2B5EF4-FFF2-40B4-BE49-F238E27FC236}">
                <a16:creationId xmlns:a16="http://schemas.microsoft.com/office/drawing/2014/main" id="{57058BA1-DA8A-6097-D410-78EBF05E3255}"/>
              </a:ext>
            </a:extLst>
          </p:cNvPr>
          <p:cNvSpPr txBox="1">
            <a:spLocks noChangeArrowheads="1"/>
          </p:cNvSpPr>
          <p:nvPr/>
        </p:nvSpPr>
        <p:spPr bwMode="auto">
          <a:xfrm>
            <a:off x="5022004" y="2322850"/>
            <a:ext cx="3882589" cy="1015663"/>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355600" indent="-355600" eaLnBrk="1" hangingPunct="1">
              <a:spcBef>
                <a:spcPct val="50000"/>
              </a:spcBef>
            </a:pPr>
            <a:r>
              <a:rPr lang="ja-JP" altLang="en-US" sz="2000" dirty="0">
                <a:latin typeface="メイリオ" panose="020B0604030504040204" pitchFamily="50" charset="-128"/>
                <a:ea typeface="メイリオ" panose="020B0604030504040204" pitchFamily="50" charset="-128"/>
              </a:rPr>
              <a:t>２．斜めにぶつかっため、大量の残骸（ざんがい）が地球の軌道上まで巻き上がる</a:t>
            </a:r>
            <a:endParaRPr lang="en-US" altLang="ja-JP" sz="2000" dirty="0">
              <a:latin typeface="メイリオ" panose="020B0604030504040204" pitchFamily="50" charset="-128"/>
              <a:ea typeface="メイリオ" panose="020B0604030504040204" pitchFamily="50" charset="-128"/>
            </a:endParaRPr>
          </a:p>
        </p:txBody>
      </p:sp>
      <p:sp>
        <p:nvSpPr>
          <p:cNvPr id="9" name="Text Box 5">
            <a:extLst>
              <a:ext uri="{FF2B5EF4-FFF2-40B4-BE49-F238E27FC236}">
                <a16:creationId xmlns:a16="http://schemas.microsoft.com/office/drawing/2014/main" id="{03CE1C93-C8D8-D66F-769E-2797CDF4A142}"/>
              </a:ext>
            </a:extLst>
          </p:cNvPr>
          <p:cNvSpPr txBox="1">
            <a:spLocks noChangeArrowheads="1"/>
          </p:cNvSpPr>
          <p:nvPr/>
        </p:nvSpPr>
        <p:spPr bwMode="auto">
          <a:xfrm>
            <a:off x="5009739" y="3660784"/>
            <a:ext cx="3882589" cy="400110"/>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355600" indent="-355600" eaLnBrk="1" hangingPunct="1">
              <a:spcBef>
                <a:spcPct val="50000"/>
              </a:spcBef>
            </a:pPr>
            <a:r>
              <a:rPr lang="ja-JP" altLang="en-US" sz="2000" dirty="0">
                <a:latin typeface="メイリオ" panose="020B0604030504040204" pitchFamily="50" charset="-128"/>
                <a:ea typeface="メイリオ" panose="020B0604030504040204" pitchFamily="50" charset="-128"/>
              </a:rPr>
              <a:t>３．残骸があつまって月になる</a:t>
            </a:r>
            <a:endParaRPr lang="en-US" altLang="ja-JP" sz="2000" dirty="0">
              <a:latin typeface="メイリオ" panose="020B0604030504040204" pitchFamily="50" charset="-128"/>
              <a:ea typeface="メイリオ" panose="020B0604030504040204" pitchFamily="50" charset="-128"/>
            </a:endParaRPr>
          </a:p>
        </p:txBody>
      </p:sp>
      <p:sp>
        <p:nvSpPr>
          <p:cNvPr id="4" name="Rectangle 2">
            <a:extLst>
              <a:ext uri="{FF2B5EF4-FFF2-40B4-BE49-F238E27FC236}">
                <a16:creationId xmlns:a16="http://schemas.microsoft.com/office/drawing/2014/main" id="{C17F4209-39F2-B446-773C-BC182427D1E7}"/>
              </a:ext>
            </a:extLst>
          </p:cNvPr>
          <p:cNvSpPr>
            <a:spLocks noChangeArrowheads="1"/>
          </p:cNvSpPr>
          <p:nvPr/>
        </p:nvSpPr>
        <p:spPr bwMode="gray">
          <a:xfrm>
            <a:off x="245801" y="-131343"/>
            <a:ext cx="532260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400" b="1" dirty="0">
                <a:latin typeface="游ゴシック" panose="020B0400000000000000" pitchFamily="50" charset="-128"/>
              </a:rPr>
              <a:t> 　</a:t>
            </a:r>
            <a:endParaRPr lang="en-US" altLang="ja-JP" sz="1400" b="1" dirty="0">
              <a:latin typeface="游ゴシック" panose="020B0400000000000000" pitchFamily="50" charset="-128"/>
            </a:endParaRPr>
          </a:p>
          <a:p>
            <a:pPr eaLnBrk="1" hangingPunct="1"/>
            <a:r>
              <a:rPr lang="ja-JP" altLang="en-US" sz="1400" b="1" dirty="0">
                <a:latin typeface="游ゴシック" panose="020B0400000000000000" pitchFamily="50" charset="-128"/>
              </a:rPr>
              <a:t>　　　　　　　　たんじょう　　きょうだいしょうとつ　　　　　　　　　　　　　　　　　　　　　　　　　　　　　　</a:t>
            </a:r>
          </a:p>
        </p:txBody>
      </p:sp>
      <p:sp>
        <p:nvSpPr>
          <p:cNvPr id="10" name="矢印: 下 9">
            <a:extLst>
              <a:ext uri="{FF2B5EF4-FFF2-40B4-BE49-F238E27FC236}">
                <a16:creationId xmlns:a16="http://schemas.microsoft.com/office/drawing/2014/main" id="{29F04E94-DA6D-6C63-87FC-78337C031006}"/>
              </a:ext>
            </a:extLst>
          </p:cNvPr>
          <p:cNvSpPr/>
          <p:nvPr/>
        </p:nvSpPr>
        <p:spPr>
          <a:xfrm>
            <a:off x="6726030" y="2008023"/>
            <a:ext cx="450005" cy="307382"/>
          </a:xfrm>
          <a:prstGeom prst="downArrow">
            <a:avLst/>
          </a:prstGeom>
          <a:solidFill>
            <a:schemeClr val="accent5">
              <a:lumMod val="90000"/>
              <a:alpha val="67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矢印: 下 10">
            <a:extLst>
              <a:ext uri="{FF2B5EF4-FFF2-40B4-BE49-F238E27FC236}">
                <a16:creationId xmlns:a16="http://schemas.microsoft.com/office/drawing/2014/main" id="{A1279577-B6EF-38B9-4880-7F47C1914B9D}"/>
              </a:ext>
            </a:extLst>
          </p:cNvPr>
          <p:cNvSpPr/>
          <p:nvPr/>
        </p:nvSpPr>
        <p:spPr>
          <a:xfrm>
            <a:off x="6738295" y="3353402"/>
            <a:ext cx="450005" cy="307382"/>
          </a:xfrm>
          <a:prstGeom prst="downArrow">
            <a:avLst/>
          </a:prstGeom>
          <a:solidFill>
            <a:schemeClr val="accent5">
              <a:lumMod val="90000"/>
              <a:alpha val="67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Text Box 5">
            <a:extLst>
              <a:ext uri="{FF2B5EF4-FFF2-40B4-BE49-F238E27FC236}">
                <a16:creationId xmlns:a16="http://schemas.microsoft.com/office/drawing/2014/main" id="{D9759D91-52D5-A172-FC7C-1579E4B2BE25}"/>
              </a:ext>
            </a:extLst>
          </p:cNvPr>
          <p:cNvSpPr txBox="1">
            <a:spLocks noChangeArrowheads="1"/>
          </p:cNvSpPr>
          <p:nvPr/>
        </p:nvSpPr>
        <p:spPr bwMode="auto">
          <a:xfrm>
            <a:off x="5009737" y="4329598"/>
            <a:ext cx="3882589" cy="1261884"/>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355600" indent="-355600" eaLnBrk="1" hangingPunct="1">
              <a:spcBef>
                <a:spcPct val="50000"/>
              </a:spcBef>
            </a:pPr>
            <a:r>
              <a:rPr lang="en-US" altLang="ja-JP" sz="2000" dirty="0">
                <a:latin typeface="メイリオ" panose="020B0604030504040204" pitchFamily="50" charset="-128"/>
                <a:ea typeface="メイリオ" panose="020B0604030504040204" pitchFamily="50" charset="-128"/>
              </a:rPr>
              <a:t>4</a:t>
            </a:r>
            <a:r>
              <a:rPr lang="ja-JP" altLang="en-US" sz="2000" dirty="0">
                <a:latin typeface="メイリオ" panose="020B0604030504040204" pitchFamily="50" charset="-128"/>
                <a:ea typeface="メイリオ" panose="020B0604030504040204" pitchFamily="50" charset="-128"/>
              </a:rPr>
              <a:t>．地球の引力と月の引力で約</a:t>
            </a:r>
            <a:r>
              <a:rPr lang="en-US" altLang="ja-JP" sz="2000" dirty="0">
                <a:latin typeface="メイリオ" panose="020B0604030504040204" pitchFamily="50" charset="-128"/>
                <a:ea typeface="メイリオ" panose="020B0604030504040204" pitchFamily="50" charset="-128"/>
              </a:rPr>
              <a:t>20,000</a:t>
            </a:r>
            <a:r>
              <a:rPr lang="ja-JP" altLang="en-US" sz="2000" dirty="0">
                <a:latin typeface="メイリオ" panose="020B0604030504040204" pitchFamily="50" charset="-128"/>
                <a:ea typeface="メイリオ" panose="020B0604030504040204" pitchFamily="50" charset="-128"/>
              </a:rPr>
              <a:t>㎞から約</a:t>
            </a:r>
            <a:r>
              <a:rPr lang="en-US" altLang="ja-JP" sz="2000" dirty="0">
                <a:latin typeface="メイリオ" panose="020B0604030504040204" pitchFamily="50" charset="-128"/>
                <a:ea typeface="メイリオ" panose="020B0604030504040204" pitchFamily="50" charset="-128"/>
              </a:rPr>
              <a:t>380,000</a:t>
            </a:r>
            <a:r>
              <a:rPr lang="ja-JP" altLang="en-US" sz="2000" dirty="0">
                <a:latin typeface="メイリオ" panose="020B0604030504040204" pitchFamily="50" charset="-128"/>
                <a:ea typeface="メイリオ" panose="020B0604030504040204" pitchFamily="50" charset="-128"/>
              </a:rPr>
              <a:t>㎞になった。</a:t>
            </a:r>
            <a:r>
              <a:rPr lang="ja-JP" altLang="en-US" sz="1600" dirty="0">
                <a:latin typeface="メイリオ" panose="020B0604030504040204" pitchFamily="50" charset="-128"/>
                <a:ea typeface="メイリオ" panose="020B0604030504040204" pitchFamily="50" charset="-128"/>
              </a:rPr>
              <a:t>（現在も１年に</a:t>
            </a:r>
            <a:r>
              <a:rPr lang="en-US" altLang="ja-JP" sz="1600" dirty="0">
                <a:latin typeface="メイリオ" panose="020B0604030504040204" pitchFamily="50" charset="-128"/>
                <a:ea typeface="メイリオ" panose="020B0604030504040204" pitchFamily="50" charset="-128"/>
              </a:rPr>
              <a:t>3㎝</a:t>
            </a:r>
            <a:r>
              <a:rPr lang="ja-JP" altLang="en-US" sz="1600" dirty="0">
                <a:latin typeface="メイリオ" panose="020B0604030504040204" pitchFamily="50" charset="-128"/>
                <a:ea typeface="メイリオ" panose="020B0604030504040204" pitchFamily="50" charset="-128"/>
              </a:rPr>
              <a:t>ずつと離れて行く）</a:t>
            </a:r>
            <a:endParaRPr lang="en-US" altLang="ja-JP" sz="1600" dirty="0">
              <a:latin typeface="メイリオ" panose="020B0604030504040204" pitchFamily="50" charset="-128"/>
              <a:ea typeface="メイリオ" panose="020B0604030504040204" pitchFamily="50" charset="-128"/>
            </a:endParaRPr>
          </a:p>
        </p:txBody>
      </p:sp>
      <p:sp>
        <p:nvSpPr>
          <p:cNvPr id="13" name="矢印: 下 12">
            <a:extLst>
              <a:ext uri="{FF2B5EF4-FFF2-40B4-BE49-F238E27FC236}">
                <a16:creationId xmlns:a16="http://schemas.microsoft.com/office/drawing/2014/main" id="{444DA00C-C5F5-4E19-AE2C-5F0D1CD276AA}"/>
              </a:ext>
            </a:extLst>
          </p:cNvPr>
          <p:cNvSpPr/>
          <p:nvPr/>
        </p:nvSpPr>
        <p:spPr>
          <a:xfrm>
            <a:off x="6738295" y="4078967"/>
            <a:ext cx="450005" cy="307382"/>
          </a:xfrm>
          <a:prstGeom prst="downArrow">
            <a:avLst/>
          </a:prstGeom>
          <a:solidFill>
            <a:schemeClr val="accent5">
              <a:lumMod val="90000"/>
              <a:alpha val="67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1628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1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a:extLst>
              <a:ext uri="{FF2B5EF4-FFF2-40B4-BE49-F238E27FC236}">
                <a16:creationId xmlns:a16="http://schemas.microsoft.com/office/drawing/2014/main" id="{1041A33B-23B0-6375-A3EA-3BD3C1B3DB1A}"/>
              </a:ext>
            </a:extLst>
          </p:cNvPr>
          <p:cNvGrpSpPr/>
          <p:nvPr/>
        </p:nvGrpSpPr>
        <p:grpSpPr>
          <a:xfrm>
            <a:off x="3266275" y="3217417"/>
            <a:ext cx="5046699" cy="1803713"/>
            <a:chOff x="3343427" y="3245062"/>
            <a:chExt cx="5046699" cy="1803713"/>
          </a:xfrm>
        </p:grpSpPr>
        <p:sp>
          <p:nvSpPr>
            <p:cNvPr id="15" name="Text Box 5">
              <a:extLst>
                <a:ext uri="{FF2B5EF4-FFF2-40B4-BE49-F238E27FC236}">
                  <a16:creationId xmlns:a16="http://schemas.microsoft.com/office/drawing/2014/main" id="{F2A6D59B-17AB-46FE-8695-791C843CCEA8}"/>
                </a:ext>
              </a:extLst>
            </p:cNvPr>
            <p:cNvSpPr txBox="1">
              <a:spLocks noChangeArrowheads="1"/>
            </p:cNvSpPr>
            <p:nvPr/>
          </p:nvSpPr>
          <p:spPr bwMode="auto">
            <a:xfrm>
              <a:off x="3343427" y="3540670"/>
              <a:ext cx="5046699" cy="1508105"/>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85725" indent="-85725" eaLnBrk="1" hangingPunct="1">
                <a:spcBef>
                  <a:spcPct val="50000"/>
                </a:spcBef>
              </a:pPr>
              <a:r>
                <a:rPr lang="en-US" altLang="ja-JP" sz="2000" dirty="0">
                  <a:latin typeface="ＭＳ Ｐゴシック" panose="020B0600070205080204" pitchFamily="50" charset="-128"/>
                </a:rPr>
                <a:t>29.53085</a:t>
              </a:r>
              <a:r>
                <a:rPr lang="ja-JP" altLang="en-US" sz="2000" dirty="0">
                  <a:latin typeface="ＭＳ Ｐゴシック" panose="020B0600070205080204" pitchFamily="50" charset="-128"/>
                </a:rPr>
                <a:t>日</a:t>
              </a:r>
              <a:r>
                <a:rPr lang="en-US" altLang="ja-JP" sz="2000" dirty="0">
                  <a:latin typeface="ＭＳ Ｐゴシック" panose="020B0600070205080204" pitchFamily="50" charset="-128"/>
                </a:rPr>
                <a:t>×【</a:t>
              </a:r>
              <a:r>
                <a:rPr lang="ja-JP" altLang="en-US" sz="2000" dirty="0">
                  <a:latin typeface="ＭＳ Ｐゴシック" panose="020B0600070205080204" pitchFamily="50" charset="-128"/>
                </a:rPr>
                <a:t>（</a:t>
              </a:r>
              <a:r>
                <a:rPr lang="en-US" altLang="ja-JP" sz="2000" dirty="0">
                  <a:latin typeface="ＭＳ Ｐゴシック" panose="020B0600070205080204" pitchFamily="50" charset="-128"/>
                </a:rPr>
                <a:t>19</a:t>
              </a:r>
              <a:r>
                <a:rPr lang="ja-JP" altLang="en-US" sz="2000" dirty="0">
                  <a:latin typeface="ＭＳ Ｐゴシック" panose="020B0600070205080204" pitchFamily="50" charset="-128"/>
                </a:rPr>
                <a:t>年</a:t>
              </a:r>
              <a:r>
                <a:rPr lang="en-US" altLang="ja-JP" sz="2000" dirty="0">
                  <a:latin typeface="ＭＳ Ｐゴシック" panose="020B0600070205080204" pitchFamily="50" charset="-128"/>
                </a:rPr>
                <a:t>×12</a:t>
              </a:r>
              <a:r>
                <a:rPr lang="ja-JP" altLang="en-US" sz="2000" dirty="0">
                  <a:latin typeface="ＭＳ Ｐゴシック" panose="020B0600070205080204" pitchFamily="50" charset="-128"/>
                </a:rPr>
                <a:t>）＋</a:t>
              </a:r>
              <a:r>
                <a:rPr lang="ja-JP" altLang="en-US" sz="2000" b="1" dirty="0">
                  <a:latin typeface="ＭＳ Ｐゴシック" panose="020B0600070205080204" pitchFamily="50" charset="-128"/>
                </a:rPr>
                <a:t>７</a:t>
              </a:r>
              <a:r>
                <a:rPr lang="en-US" altLang="ja-JP" sz="2000" dirty="0">
                  <a:latin typeface="ＭＳ Ｐゴシック" panose="020B0600070205080204" pitchFamily="50" charset="-128"/>
                </a:rPr>
                <a:t>】</a:t>
              </a:r>
            </a:p>
            <a:p>
              <a:pPr marL="85725" indent="-85725" eaLnBrk="1" hangingPunct="1">
                <a:spcBef>
                  <a:spcPct val="50000"/>
                </a:spcBef>
              </a:pPr>
              <a:r>
                <a:rPr lang="ja-JP" altLang="en-US" sz="1800" dirty="0">
                  <a:latin typeface="ＭＳ Ｐゴシック" panose="020B0600070205080204" pitchFamily="50" charset="-128"/>
                </a:rPr>
                <a:t>＝</a:t>
              </a:r>
              <a:r>
                <a:rPr lang="en-US" altLang="ja-JP" sz="1800" dirty="0">
                  <a:latin typeface="ＭＳ Ｐゴシック" panose="020B0600070205080204" pitchFamily="50" charset="-128"/>
                </a:rPr>
                <a:t>29.53085×235</a:t>
              </a:r>
              <a:r>
                <a:rPr lang="ja-JP" altLang="en-US" sz="1800" dirty="0">
                  <a:latin typeface="ＭＳ Ｐゴシック" panose="020B0600070205080204" pitchFamily="50" charset="-128"/>
                </a:rPr>
                <a:t>＝</a:t>
              </a:r>
              <a:r>
                <a:rPr lang="en-US" altLang="ja-JP" sz="2000" b="1" dirty="0">
                  <a:latin typeface="ＭＳ Ｐゴシック" panose="020B0600070205080204" pitchFamily="50" charset="-128"/>
                </a:rPr>
                <a:t>6939</a:t>
              </a:r>
              <a:r>
                <a:rPr lang="en-US" altLang="ja-JP" sz="1800" dirty="0">
                  <a:latin typeface="ＭＳ Ｐゴシック" panose="020B0600070205080204" pitchFamily="50" charset="-128"/>
                </a:rPr>
                <a:t>.</a:t>
              </a:r>
              <a:r>
                <a:rPr lang="en-US" altLang="ja-JP" sz="1200" dirty="0">
                  <a:latin typeface="ＭＳ Ｐゴシック" panose="020B0600070205080204" pitchFamily="50" charset="-128"/>
                </a:rPr>
                <a:t>7497</a:t>
              </a:r>
              <a:r>
                <a:rPr lang="ja-JP" altLang="en-US" sz="1800" dirty="0">
                  <a:latin typeface="ＭＳ Ｐゴシック" panose="020B0600070205080204" pitchFamily="50" charset="-128"/>
                </a:rPr>
                <a:t>：</a:t>
              </a:r>
              <a:r>
                <a:rPr lang="en-US" altLang="ja-JP" sz="1800" dirty="0">
                  <a:latin typeface="ＭＳ Ｐゴシック" panose="020B0600070205080204" pitchFamily="50" charset="-128"/>
                </a:rPr>
                <a:t>19</a:t>
              </a:r>
              <a:r>
                <a:rPr lang="ja-JP" altLang="en-US" sz="1800" dirty="0">
                  <a:latin typeface="ＭＳ Ｐゴシック" panose="020B0600070205080204" pitchFamily="50" charset="-128"/>
                </a:rPr>
                <a:t>年に７回　</a:t>
              </a:r>
              <a:r>
                <a:rPr lang="ja-JP" altLang="en-US" sz="1800" b="1" dirty="0">
                  <a:latin typeface="ＭＳ Ｐゴシック" panose="020B0600070205080204" pitchFamily="50" charset="-128"/>
                </a:rPr>
                <a:t>うるう月</a:t>
              </a:r>
              <a:r>
                <a:rPr lang="ja-JP" altLang="en-US" sz="1800" dirty="0">
                  <a:latin typeface="ＭＳ Ｐゴシック" panose="020B0600070205080204" pitchFamily="50" charset="-128"/>
                </a:rPr>
                <a:t>を入れると、ほぼ一致する→</a:t>
              </a:r>
              <a:r>
                <a:rPr lang="en-US" altLang="ja-JP" b="1" dirty="0">
                  <a:latin typeface="ＭＳ Ｐゴシック" panose="020B0600070205080204" pitchFamily="50" charset="-128"/>
                </a:rPr>
                <a:t>235</a:t>
              </a:r>
              <a:r>
                <a:rPr lang="ja-JP" altLang="en-US" sz="1800" dirty="0">
                  <a:latin typeface="ＭＳ Ｐゴシック" panose="020B0600070205080204" pitchFamily="50" charset="-128"/>
                </a:rPr>
                <a:t>回めの新月でほぼ同じ日食がおきる</a:t>
              </a:r>
              <a:endParaRPr lang="en-US" altLang="ja-JP" sz="1800" dirty="0">
                <a:latin typeface="ＭＳ Ｐゴシック" panose="020B0600070205080204" pitchFamily="50" charset="-128"/>
              </a:endParaRPr>
            </a:p>
          </p:txBody>
        </p:sp>
        <p:sp>
          <p:nvSpPr>
            <p:cNvPr id="19" name="矢印: 右 18">
              <a:extLst>
                <a:ext uri="{FF2B5EF4-FFF2-40B4-BE49-F238E27FC236}">
                  <a16:creationId xmlns:a16="http://schemas.microsoft.com/office/drawing/2014/main" id="{E62BA36C-BD77-474C-8E67-89824CC0B231}"/>
                </a:ext>
              </a:extLst>
            </p:cNvPr>
            <p:cNvSpPr/>
            <p:nvPr/>
          </p:nvSpPr>
          <p:spPr>
            <a:xfrm rot="5400000">
              <a:off x="5067437" y="3152807"/>
              <a:ext cx="339285" cy="523795"/>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0657" name="Rectangle 2"/>
          <p:cNvSpPr>
            <a:spLocks noGrp="1" noChangeArrowheads="1"/>
          </p:cNvSpPr>
          <p:nvPr>
            <p:ph type="ctrTitle"/>
          </p:nvPr>
        </p:nvSpPr>
        <p:spPr>
          <a:xfrm>
            <a:off x="90227" y="-10069"/>
            <a:ext cx="6718657" cy="720725"/>
          </a:xfrm>
        </p:spPr>
        <p:txBody>
          <a:bodyPr/>
          <a:lstStyle/>
          <a:p>
            <a:pPr algn="l" eaLnBrk="1" hangingPunct="1"/>
            <a:r>
              <a:rPr lang="ja-JP" altLang="en-US" sz="3200" dirty="0">
                <a:ea typeface="ＭＳ Ｐゴシック" panose="020B0600070205080204" pitchFamily="50" charset="-128"/>
              </a:rPr>
              <a:t>約</a:t>
            </a:r>
            <a:r>
              <a:rPr lang="en-US" altLang="ja-JP" sz="3200" dirty="0">
                <a:ea typeface="ＭＳ Ｐゴシック" panose="020B0600070205080204" pitchFamily="50" charset="-128"/>
              </a:rPr>
              <a:t>18</a:t>
            </a:r>
            <a:r>
              <a:rPr lang="ja-JP" altLang="en-US" sz="3200" dirty="0">
                <a:ea typeface="ＭＳ Ｐゴシック" panose="020B0600070205080204" pitchFamily="50" charset="-128"/>
              </a:rPr>
              <a:t>年の周期：</a:t>
            </a:r>
            <a:r>
              <a:rPr lang="ja-JP" altLang="en-US" sz="2000" dirty="0">
                <a:ea typeface="ＭＳ Ｐゴシック" panose="020B0600070205080204" pitchFamily="50" charset="-128"/>
              </a:rPr>
              <a:t>うるう月をどのようにいれるか？</a:t>
            </a:r>
          </a:p>
        </p:txBody>
      </p:sp>
      <p:grpSp>
        <p:nvGrpSpPr>
          <p:cNvPr id="2" name="グループ化 1">
            <a:extLst>
              <a:ext uri="{FF2B5EF4-FFF2-40B4-BE49-F238E27FC236}">
                <a16:creationId xmlns:a16="http://schemas.microsoft.com/office/drawing/2014/main" id="{EAE33F36-1351-24E1-6669-B089EB5FD55D}"/>
              </a:ext>
            </a:extLst>
          </p:cNvPr>
          <p:cNvGrpSpPr/>
          <p:nvPr/>
        </p:nvGrpSpPr>
        <p:grpSpPr>
          <a:xfrm>
            <a:off x="-67565" y="758373"/>
            <a:ext cx="3157161" cy="1772557"/>
            <a:chOff x="-67565" y="758373"/>
            <a:chExt cx="3157161" cy="1772557"/>
          </a:xfrm>
        </p:grpSpPr>
        <p:sp>
          <p:nvSpPr>
            <p:cNvPr id="10" name="Text Box 5">
              <a:extLst>
                <a:ext uri="{FF2B5EF4-FFF2-40B4-BE49-F238E27FC236}">
                  <a16:creationId xmlns:a16="http://schemas.microsoft.com/office/drawing/2014/main" id="{CC10CD7F-1F53-45E9-8B32-072F2F4A0163}"/>
                </a:ext>
              </a:extLst>
            </p:cNvPr>
            <p:cNvSpPr txBox="1">
              <a:spLocks noChangeArrowheads="1"/>
            </p:cNvSpPr>
            <p:nvPr/>
          </p:nvSpPr>
          <p:spPr bwMode="auto">
            <a:xfrm>
              <a:off x="56648" y="1269046"/>
              <a:ext cx="3032948" cy="1261884"/>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85725" indent="-85725" eaLnBrk="1" hangingPunct="1">
                <a:spcBef>
                  <a:spcPct val="50000"/>
                </a:spcBef>
              </a:pPr>
              <a:r>
                <a:rPr lang="ja-JP" altLang="en-US" sz="2000" dirty="0">
                  <a:latin typeface="ＭＳ Ｐゴシック" panose="020B0600070205080204" pitchFamily="50" charset="-128"/>
                </a:rPr>
                <a:t>１年を１２月（</a:t>
              </a:r>
              <a:r>
                <a:rPr lang="en-US" altLang="ja-JP" sz="2000" dirty="0">
                  <a:latin typeface="ＭＳ Ｐゴシック" panose="020B0600070205080204" pitchFamily="50" charset="-128"/>
                </a:rPr>
                <a:t>28</a:t>
              </a:r>
              <a:r>
                <a:rPr lang="ja-JP" altLang="en-US" sz="2000" dirty="0">
                  <a:latin typeface="ＭＳ Ｐゴシック" panose="020B0600070205080204" pitchFamily="50" charset="-128"/>
                </a:rPr>
                <a:t>～</a:t>
              </a:r>
              <a:r>
                <a:rPr lang="en-US" altLang="ja-JP" sz="2000" dirty="0">
                  <a:latin typeface="ＭＳ Ｐゴシック" panose="020B0600070205080204" pitchFamily="50" charset="-128"/>
                </a:rPr>
                <a:t>31</a:t>
              </a:r>
              <a:r>
                <a:rPr lang="ja-JP" altLang="en-US" sz="2000" dirty="0">
                  <a:latin typeface="ＭＳ Ｐゴシック" panose="020B0600070205080204" pitchFamily="50" charset="-128"/>
                </a:rPr>
                <a:t>日）で区切りとした。</a:t>
              </a:r>
              <a:endParaRPr lang="en-US" altLang="ja-JP" sz="2000" dirty="0">
                <a:latin typeface="ＭＳ Ｐゴシック" panose="020B0600070205080204" pitchFamily="50" charset="-128"/>
              </a:endParaRPr>
            </a:p>
            <a:p>
              <a:pPr marL="85725" indent="-85725" eaLnBrk="1" hangingPunct="1">
                <a:spcBef>
                  <a:spcPct val="50000"/>
                </a:spcBef>
              </a:pPr>
              <a:r>
                <a:rPr lang="ja-JP" altLang="en-US" sz="2000" dirty="0">
                  <a:latin typeface="ＭＳ Ｐゴシック" panose="020B0600070205080204" pitchFamily="50" charset="-128"/>
                </a:rPr>
                <a:t>１日→</a:t>
              </a:r>
              <a:r>
                <a:rPr lang="en-US" altLang="ja-JP" dirty="0">
                  <a:latin typeface="ＭＳ Ｐゴシック" panose="020B0600070205080204" pitchFamily="50" charset="-128"/>
                </a:rPr>
                <a:t>365</a:t>
              </a:r>
              <a:r>
                <a:rPr lang="en-US" altLang="ja-JP" sz="2000" dirty="0">
                  <a:latin typeface="ＭＳ Ｐゴシック" panose="020B0600070205080204" pitchFamily="50" charset="-128"/>
                </a:rPr>
                <a:t>.2422</a:t>
              </a:r>
              <a:r>
                <a:rPr lang="ja-JP" altLang="en-US" sz="2000" dirty="0">
                  <a:latin typeface="ＭＳ Ｐゴシック" panose="020B0600070205080204" pitchFamily="50" charset="-128"/>
                </a:rPr>
                <a:t>日</a:t>
              </a:r>
              <a:endParaRPr lang="en-US" altLang="ja-JP" sz="2000" dirty="0">
                <a:latin typeface="ＭＳ Ｐゴシック" panose="020B0600070205080204" pitchFamily="50" charset="-128"/>
              </a:endParaRPr>
            </a:p>
          </p:txBody>
        </p:sp>
        <p:sp>
          <p:nvSpPr>
            <p:cNvPr id="11" name="Text Box 5">
              <a:extLst>
                <a:ext uri="{FF2B5EF4-FFF2-40B4-BE49-F238E27FC236}">
                  <a16:creationId xmlns:a16="http://schemas.microsoft.com/office/drawing/2014/main" id="{F7069A77-FC6E-46C2-98B4-567CB4969C76}"/>
                </a:ext>
              </a:extLst>
            </p:cNvPr>
            <p:cNvSpPr txBox="1">
              <a:spLocks noChangeArrowheads="1"/>
            </p:cNvSpPr>
            <p:nvPr/>
          </p:nvSpPr>
          <p:spPr bwMode="auto">
            <a:xfrm>
              <a:off x="-67565" y="758373"/>
              <a:ext cx="3157161" cy="523220"/>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180975" indent="-180975" eaLnBrk="1" hangingPunct="1">
                <a:spcBef>
                  <a:spcPct val="50000"/>
                </a:spcBef>
              </a:pPr>
              <a:r>
                <a:rPr lang="ja-JP" altLang="en-US" b="1" dirty="0">
                  <a:latin typeface="ＭＳ Ｐゴシック" panose="020B0600070205080204" pitchFamily="50" charset="-128"/>
                </a:rPr>
                <a:t>１．</a:t>
              </a:r>
              <a:r>
                <a:rPr lang="ja-JP" altLang="en-US" sz="2800" b="1" dirty="0">
                  <a:latin typeface="ＭＳ Ｐゴシック" panose="020B0600070205080204" pitchFamily="50" charset="-128"/>
                </a:rPr>
                <a:t>太陽暦　</a:t>
              </a:r>
              <a:r>
                <a:rPr lang="ja-JP" altLang="en-US" sz="1400" b="1" dirty="0">
                  <a:latin typeface="ＭＳ Ｐゴシック" panose="020B0600070205080204" pitchFamily="50" charset="-128"/>
                </a:rPr>
                <a:t>たいようれき</a:t>
              </a:r>
              <a:endParaRPr lang="en-US" altLang="ja-JP" sz="1400" b="1" dirty="0">
                <a:latin typeface="ＭＳ Ｐゴシック" panose="020B0600070205080204" pitchFamily="50" charset="-128"/>
              </a:endParaRPr>
            </a:p>
          </p:txBody>
        </p:sp>
      </p:grpSp>
      <p:grpSp>
        <p:nvGrpSpPr>
          <p:cNvPr id="5" name="グループ化 4">
            <a:extLst>
              <a:ext uri="{FF2B5EF4-FFF2-40B4-BE49-F238E27FC236}">
                <a16:creationId xmlns:a16="http://schemas.microsoft.com/office/drawing/2014/main" id="{F14E4017-13F5-B8DF-C273-C0BDB5C94281}"/>
              </a:ext>
            </a:extLst>
          </p:cNvPr>
          <p:cNvGrpSpPr/>
          <p:nvPr/>
        </p:nvGrpSpPr>
        <p:grpSpPr>
          <a:xfrm>
            <a:off x="116216" y="2442502"/>
            <a:ext cx="7120604" cy="749560"/>
            <a:chOff x="125889" y="2440662"/>
            <a:chExt cx="7120604" cy="749560"/>
          </a:xfrm>
        </p:grpSpPr>
        <p:sp>
          <p:nvSpPr>
            <p:cNvPr id="14" name="Text Box 5">
              <a:extLst>
                <a:ext uri="{FF2B5EF4-FFF2-40B4-BE49-F238E27FC236}">
                  <a16:creationId xmlns:a16="http://schemas.microsoft.com/office/drawing/2014/main" id="{3962413B-24B7-48A6-866E-2F50C168CB97}"/>
                </a:ext>
              </a:extLst>
            </p:cNvPr>
            <p:cNvSpPr txBox="1">
              <a:spLocks noChangeArrowheads="1"/>
            </p:cNvSpPr>
            <p:nvPr/>
          </p:nvSpPr>
          <p:spPr bwMode="auto">
            <a:xfrm>
              <a:off x="125889" y="2790112"/>
              <a:ext cx="7120604" cy="40011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85725" indent="-85725" eaLnBrk="1" hangingPunct="1">
                <a:spcBef>
                  <a:spcPct val="50000"/>
                </a:spcBef>
              </a:pPr>
              <a:r>
                <a:rPr lang="ja-JP" altLang="en-US" sz="2000" dirty="0">
                  <a:latin typeface="ＭＳ Ｐゴシック" panose="020B0600070205080204" pitchFamily="50" charset="-128"/>
                </a:rPr>
                <a:t>太陽暦と太陰暦がうまく合わせる方法は？：約</a:t>
              </a:r>
              <a:r>
                <a:rPr lang="en-US" altLang="ja-JP" sz="2000" b="1" dirty="0">
                  <a:latin typeface="ＭＳ Ｐゴシック" panose="020B0600070205080204" pitchFamily="50" charset="-128"/>
                </a:rPr>
                <a:t>6939</a:t>
              </a:r>
              <a:r>
                <a:rPr lang="ja-JP" altLang="en-US" sz="2000" dirty="0">
                  <a:latin typeface="ＭＳ Ｐゴシック" panose="020B0600070205080204" pitchFamily="50" charset="-128"/>
                </a:rPr>
                <a:t>日がポイント</a:t>
              </a:r>
              <a:endParaRPr lang="en-US" altLang="ja-JP" sz="2000" dirty="0">
                <a:latin typeface="ＭＳ Ｐゴシック" panose="020B0600070205080204" pitchFamily="50" charset="-128"/>
              </a:endParaRPr>
            </a:p>
          </p:txBody>
        </p:sp>
        <p:sp>
          <p:nvSpPr>
            <p:cNvPr id="16" name="矢印: 右 15">
              <a:extLst>
                <a:ext uri="{FF2B5EF4-FFF2-40B4-BE49-F238E27FC236}">
                  <a16:creationId xmlns:a16="http://schemas.microsoft.com/office/drawing/2014/main" id="{31BD1EAD-3FE6-4523-A14B-362927C39F38}"/>
                </a:ext>
              </a:extLst>
            </p:cNvPr>
            <p:cNvSpPr/>
            <p:nvPr/>
          </p:nvSpPr>
          <p:spPr>
            <a:xfrm rot="5400000">
              <a:off x="1479062" y="2348407"/>
              <a:ext cx="339285" cy="523795"/>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矢印: 右 16">
              <a:extLst>
                <a:ext uri="{FF2B5EF4-FFF2-40B4-BE49-F238E27FC236}">
                  <a16:creationId xmlns:a16="http://schemas.microsoft.com/office/drawing/2014/main" id="{194760C0-5E20-4FFF-BBDC-A95D3797EEB7}"/>
                </a:ext>
              </a:extLst>
            </p:cNvPr>
            <p:cNvSpPr/>
            <p:nvPr/>
          </p:nvSpPr>
          <p:spPr>
            <a:xfrm rot="5400000">
              <a:off x="4991854" y="2375054"/>
              <a:ext cx="339285" cy="523795"/>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 name="グループ化 7">
            <a:extLst>
              <a:ext uri="{FF2B5EF4-FFF2-40B4-BE49-F238E27FC236}">
                <a16:creationId xmlns:a16="http://schemas.microsoft.com/office/drawing/2014/main" id="{701ECCC4-847D-A583-D204-CB441D40C504}"/>
              </a:ext>
            </a:extLst>
          </p:cNvPr>
          <p:cNvGrpSpPr/>
          <p:nvPr/>
        </p:nvGrpSpPr>
        <p:grpSpPr>
          <a:xfrm>
            <a:off x="184881" y="3182251"/>
            <a:ext cx="2927645" cy="1159090"/>
            <a:chOff x="161951" y="3253293"/>
            <a:chExt cx="2927645" cy="1159090"/>
          </a:xfrm>
        </p:grpSpPr>
        <p:sp>
          <p:nvSpPr>
            <p:cNvPr id="12" name="Text Box 5">
              <a:extLst>
                <a:ext uri="{FF2B5EF4-FFF2-40B4-BE49-F238E27FC236}">
                  <a16:creationId xmlns:a16="http://schemas.microsoft.com/office/drawing/2014/main" id="{1B199C5A-81F5-4C4B-BCE2-ED522BE32FAE}"/>
                </a:ext>
              </a:extLst>
            </p:cNvPr>
            <p:cNvSpPr txBox="1">
              <a:spLocks noChangeArrowheads="1"/>
            </p:cNvSpPr>
            <p:nvPr/>
          </p:nvSpPr>
          <p:spPr bwMode="auto">
            <a:xfrm>
              <a:off x="161951" y="3642942"/>
              <a:ext cx="2927645" cy="769441"/>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85725" indent="-85725" eaLnBrk="1" hangingPunct="1">
                <a:spcBef>
                  <a:spcPct val="50000"/>
                </a:spcBef>
              </a:pPr>
              <a:r>
                <a:rPr lang="en-US" altLang="ja-JP" sz="2000" dirty="0">
                  <a:latin typeface="ＭＳ Ｐゴシック" panose="020B0600070205080204" pitchFamily="50" charset="-128"/>
                </a:rPr>
                <a:t>365.2422</a:t>
              </a:r>
              <a:r>
                <a:rPr lang="ja-JP" altLang="en-US" sz="2000" dirty="0">
                  <a:latin typeface="ＭＳ Ｐゴシック" panose="020B0600070205080204" pitchFamily="50" charset="-128"/>
                </a:rPr>
                <a:t>日</a:t>
              </a:r>
              <a:r>
                <a:rPr lang="en-US" altLang="ja-JP" sz="2000" dirty="0">
                  <a:latin typeface="ＭＳ Ｐゴシック" panose="020B0600070205080204" pitchFamily="50" charset="-128"/>
                </a:rPr>
                <a:t>×</a:t>
              </a:r>
              <a:r>
                <a:rPr lang="en-US" altLang="ja-JP" dirty="0">
                  <a:latin typeface="ＭＳ Ｐゴシック" panose="020B0600070205080204" pitchFamily="50" charset="-128"/>
                </a:rPr>
                <a:t>19</a:t>
              </a:r>
              <a:r>
                <a:rPr lang="ja-JP" altLang="en-US" sz="2000" dirty="0">
                  <a:latin typeface="ＭＳ Ｐゴシック" panose="020B0600070205080204" pitchFamily="50" charset="-128"/>
                </a:rPr>
                <a:t>年＝</a:t>
              </a:r>
              <a:r>
                <a:rPr lang="en-US" altLang="ja-JP" sz="2000" b="1" dirty="0">
                  <a:latin typeface="ＭＳ Ｐゴシック" panose="020B0600070205080204" pitchFamily="50" charset="-128"/>
                </a:rPr>
                <a:t>6939</a:t>
              </a:r>
              <a:r>
                <a:rPr lang="en-US" altLang="ja-JP" sz="2000" dirty="0">
                  <a:latin typeface="ＭＳ Ｐゴシック" panose="020B0600070205080204" pitchFamily="50" charset="-128"/>
                </a:rPr>
                <a:t>.</a:t>
              </a:r>
              <a:r>
                <a:rPr lang="en-US" altLang="ja-JP" sz="1200" dirty="0">
                  <a:latin typeface="ＭＳ Ｐゴシック" panose="020B0600070205080204" pitchFamily="50" charset="-128"/>
                </a:rPr>
                <a:t>6018</a:t>
              </a:r>
              <a:r>
                <a:rPr lang="ja-JP" altLang="en-US" sz="2000" dirty="0">
                  <a:latin typeface="ＭＳ Ｐゴシック" panose="020B0600070205080204" pitchFamily="50" charset="-128"/>
                </a:rPr>
                <a:t>日　</a:t>
              </a:r>
              <a:endParaRPr lang="en-US" altLang="ja-JP" sz="2000" dirty="0">
                <a:latin typeface="ＭＳ Ｐゴシック" panose="020B0600070205080204" pitchFamily="50" charset="-128"/>
              </a:endParaRPr>
            </a:p>
          </p:txBody>
        </p:sp>
        <p:sp>
          <p:nvSpPr>
            <p:cNvPr id="18" name="矢印: 右 17">
              <a:extLst>
                <a:ext uri="{FF2B5EF4-FFF2-40B4-BE49-F238E27FC236}">
                  <a16:creationId xmlns:a16="http://schemas.microsoft.com/office/drawing/2014/main" id="{96E4A01A-15C4-4BAE-A6B1-6299606377E9}"/>
                </a:ext>
              </a:extLst>
            </p:cNvPr>
            <p:cNvSpPr/>
            <p:nvPr/>
          </p:nvSpPr>
          <p:spPr>
            <a:xfrm rot="5400000">
              <a:off x="1479062" y="3161038"/>
              <a:ext cx="339285" cy="523795"/>
            </a:xfrm>
            <a:prstGeom prs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23" name="グループ化 22">
            <a:extLst>
              <a:ext uri="{FF2B5EF4-FFF2-40B4-BE49-F238E27FC236}">
                <a16:creationId xmlns:a16="http://schemas.microsoft.com/office/drawing/2014/main" id="{014DD183-05B5-F67E-ED76-5FEA797AFCAC}"/>
              </a:ext>
            </a:extLst>
          </p:cNvPr>
          <p:cNvGrpSpPr/>
          <p:nvPr/>
        </p:nvGrpSpPr>
        <p:grpSpPr>
          <a:xfrm>
            <a:off x="3173169" y="269034"/>
            <a:ext cx="5859931" cy="2242516"/>
            <a:chOff x="3173169" y="269034"/>
            <a:chExt cx="5859931" cy="2242516"/>
          </a:xfrm>
        </p:grpSpPr>
        <p:grpSp>
          <p:nvGrpSpPr>
            <p:cNvPr id="4" name="グループ化 3">
              <a:extLst>
                <a:ext uri="{FF2B5EF4-FFF2-40B4-BE49-F238E27FC236}">
                  <a16:creationId xmlns:a16="http://schemas.microsoft.com/office/drawing/2014/main" id="{76F2AF8F-6887-4613-6157-2231DE76697A}"/>
                </a:ext>
              </a:extLst>
            </p:cNvPr>
            <p:cNvGrpSpPr/>
            <p:nvPr/>
          </p:nvGrpSpPr>
          <p:grpSpPr>
            <a:xfrm>
              <a:off x="3173169" y="269034"/>
              <a:ext cx="5859931" cy="2242516"/>
              <a:chOff x="3167209" y="288414"/>
              <a:chExt cx="5859931" cy="2242516"/>
            </a:xfrm>
          </p:grpSpPr>
          <p:sp>
            <p:nvSpPr>
              <p:cNvPr id="6" name="Text Box 5">
                <a:extLst>
                  <a:ext uri="{FF2B5EF4-FFF2-40B4-BE49-F238E27FC236}">
                    <a16:creationId xmlns:a16="http://schemas.microsoft.com/office/drawing/2014/main" id="{16BEC107-322C-4233-8D67-4997FC279765}"/>
                  </a:ext>
                </a:extLst>
              </p:cNvPr>
              <p:cNvSpPr txBox="1">
                <a:spLocks noChangeArrowheads="1"/>
              </p:cNvSpPr>
              <p:nvPr/>
            </p:nvSpPr>
            <p:spPr bwMode="auto">
              <a:xfrm>
                <a:off x="3260315" y="1269046"/>
                <a:ext cx="3928054" cy="1261884"/>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85725" indent="-85725" eaLnBrk="1" hangingPunct="1">
                  <a:spcBef>
                    <a:spcPct val="50000"/>
                  </a:spcBef>
                </a:pPr>
                <a:r>
                  <a:rPr lang="en-US" altLang="ja-JP" sz="2000" dirty="0">
                    <a:latin typeface="ＭＳ Ｐゴシック" panose="020B0600070205080204" pitchFamily="50" charset="-128"/>
                  </a:rPr>
                  <a:t>1</a:t>
                </a:r>
                <a:r>
                  <a:rPr lang="ja-JP" altLang="en-US" sz="2000" dirty="0">
                    <a:latin typeface="ＭＳ Ｐゴシック" panose="020B0600070205080204" pitchFamily="50" charset="-128"/>
                  </a:rPr>
                  <a:t>年を月（約</a:t>
                </a:r>
                <a:r>
                  <a:rPr lang="en-US" altLang="ja-JP" sz="2000" dirty="0">
                    <a:latin typeface="ＭＳ Ｐゴシック" panose="020B0600070205080204" pitchFamily="50" charset="-128"/>
                  </a:rPr>
                  <a:t>29.53</a:t>
                </a:r>
                <a:r>
                  <a:rPr lang="ja-JP" altLang="en-US" sz="2000" dirty="0">
                    <a:latin typeface="ＭＳ Ｐゴシック" panose="020B0600070205080204" pitchFamily="50" charset="-128"/>
                  </a:rPr>
                  <a:t>日）の形が変わることで区切りとした。</a:t>
                </a:r>
                <a:endParaRPr lang="en-US" altLang="ja-JP" sz="2000" dirty="0">
                  <a:latin typeface="ＭＳ Ｐゴシック" panose="020B0600070205080204" pitchFamily="50" charset="-128"/>
                </a:endParaRPr>
              </a:p>
              <a:p>
                <a:pPr marL="85725" indent="-85725" eaLnBrk="1" hangingPunct="1">
                  <a:spcBef>
                    <a:spcPct val="50000"/>
                  </a:spcBef>
                </a:pPr>
                <a:r>
                  <a:rPr lang="en-US" altLang="ja-JP" sz="2000" dirty="0">
                    <a:latin typeface="ＭＳ Ｐゴシック" panose="020B0600070205080204" pitchFamily="50" charset="-128"/>
                  </a:rPr>
                  <a:t>1</a:t>
                </a:r>
                <a:r>
                  <a:rPr lang="ja-JP" altLang="en-US" sz="2000" dirty="0">
                    <a:latin typeface="ＭＳ Ｐゴシック" panose="020B0600070205080204" pitchFamily="50" charset="-128"/>
                  </a:rPr>
                  <a:t>年→</a:t>
                </a:r>
                <a:r>
                  <a:rPr lang="en-US" altLang="ja-JP" dirty="0">
                    <a:latin typeface="ＭＳ Ｐゴシック" panose="020B0600070205080204" pitchFamily="50" charset="-128"/>
                  </a:rPr>
                  <a:t>354</a:t>
                </a:r>
                <a:r>
                  <a:rPr lang="ja-JP" altLang="en-US" sz="2000" dirty="0">
                    <a:latin typeface="ＭＳ Ｐゴシック" panose="020B0600070205080204" pitchFamily="50" charset="-128"/>
                  </a:rPr>
                  <a:t>．</a:t>
                </a:r>
                <a:r>
                  <a:rPr lang="en-US" altLang="ja-JP" sz="2000" dirty="0">
                    <a:latin typeface="ＭＳ Ｐゴシック" panose="020B0600070205080204" pitchFamily="50" charset="-128"/>
                  </a:rPr>
                  <a:t>0432</a:t>
                </a:r>
                <a:r>
                  <a:rPr lang="ja-JP" altLang="en-US" sz="2000" dirty="0">
                    <a:latin typeface="ＭＳ Ｐゴシック" panose="020B0600070205080204" pitchFamily="50" charset="-128"/>
                  </a:rPr>
                  <a:t>日　（約</a:t>
                </a:r>
                <a:r>
                  <a:rPr lang="en-US" altLang="ja-JP" sz="2000" dirty="0">
                    <a:latin typeface="ＭＳ Ｐゴシック" panose="020B0600070205080204" pitchFamily="50" charset="-128"/>
                  </a:rPr>
                  <a:t>11</a:t>
                </a:r>
                <a:r>
                  <a:rPr lang="ja-JP" altLang="en-US" sz="2000" dirty="0">
                    <a:latin typeface="ＭＳ Ｐゴシック" panose="020B0600070205080204" pitchFamily="50" charset="-128"/>
                  </a:rPr>
                  <a:t>日短い）</a:t>
                </a:r>
                <a:endParaRPr lang="en-US" altLang="ja-JP" sz="2000" dirty="0">
                  <a:latin typeface="ＭＳ Ｐゴシック" panose="020B0600070205080204" pitchFamily="50" charset="-128"/>
                </a:endParaRPr>
              </a:p>
            </p:txBody>
          </p:sp>
          <p:sp>
            <p:nvSpPr>
              <p:cNvPr id="7" name="Text Box 5">
                <a:extLst>
                  <a:ext uri="{FF2B5EF4-FFF2-40B4-BE49-F238E27FC236}">
                    <a16:creationId xmlns:a16="http://schemas.microsoft.com/office/drawing/2014/main" id="{6928C041-21FB-45CE-9AD3-BC90AE0771D4}"/>
                  </a:ext>
                </a:extLst>
              </p:cNvPr>
              <p:cNvSpPr txBox="1">
                <a:spLocks noChangeArrowheads="1"/>
              </p:cNvSpPr>
              <p:nvPr/>
            </p:nvSpPr>
            <p:spPr bwMode="auto">
              <a:xfrm>
                <a:off x="3167209" y="733660"/>
                <a:ext cx="2887197" cy="523220"/>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180975" indent="-180975" eaLnBrk="1" hangingPunct="1">
                  <a:spcBef>
                    <a:spcPct val="50000"/>
                  </a:spcBef>
                </a:pPr>
                <a:r>
                  <a:rPr lang="ja-JP" altLang="en-US" b="1" dirty="0">
                    <a:latin typeface="ＭＳ Ｐゴシック" panose="020B0600070205080204" pitchFamily="50" charset="-128"/>
                  </a:rPr>
                  <a:t>２．</a:t>
                </a:r>
                <a:r>
                  <a:rPr lang="ja-JP" altLang="en-US" sz="2800" b="1" dirty="0">
                    <a:latin typeface="ＭＳ Ｐゴシック" panose="020B0600070205080204" pitchFamily="50" charset="-128"/>
                  </a:rPr>
                  <a:t>太陰暦</a:t>
                </a:r>
                <a:r>
                  <a:rPr lang="ja-JP" altLang="en-US" b="1" dirty="0">
                    <a:latin typeface="ＭＳ Ｐゴシック" panose="020B0600070205080204" pitchFamily="50" charset="-128"/>
                  </a:rPr>
                  <a:t>　</a:t>
                </a:r>
                <a:r>
                  <a:rPr lang="ja-JP" altLang="en-US" sz="1400" b="1" dirty="0">
                    <a:latin typeface="ＭＳ Ｐゴシック" panose="020B0600070205080204" pitchFamily="50" charset="-128"/>
                  </a:rPr>
                  <a:t>たいいんれき</a:t>
                </a:r>
                <a:endParaRPr lang="en-US" altLang="ja-JP" sz="1400" b="1" dirty="0">
                  <a:latin typeface="ＭＳ Ｐゴシック" panose="020B0600070205080204" pitchFamily="50" charset="-128"/>
                </a:endParaRPr>
              </a:p>
            </p:txBody>
          </p:sp>
          <p:pic>
            <p:nvPicPr>
              <p:cNvPr id="13" name="図 12" descr="図形, 円&#10;&#10;自動的に生成された説明">
                <a:extLst>
                  <a:ext uri="{FF2B5EF4-FFF2-40B4-BE49-F238E27FC236}">
                    <a16:creationId xmlns:a16="http://schemas.microsoft.com/office/drawing/2014/main" id="{166D2C7A-1894-47CE-9BBB-981EF7708A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8157" y="288414"/>
                <a:ext cx="1898983" cy="1898983"/>
              </a:xfrm>
              <a:prstGeom prst="rect">
                <a:avLst/>
              </a:prstGeom>
            </p:spPr>
          </p:pic>
        </p:grpSp>
        <p:sp>
          <p:nvSpPr>
            <p:cNvPr id="20" name="円弧 19">
              <a:extLst>
                <a:ext uri="{FF2B5EF4-FFF2-40B4-BE49-F238E27FC236}">
                  <a16:creationId xmlns:a16="http://schemas.microsoft.com/office/drawing/2014/main" id="{51BBE46F-B13F-4FCF-9AAD-F5F139D213B0}"/>
                </a:ext>
              </a:extLst>
            </p:cNvPr>
            <p:cNvSpPr/>
            <p:nvPr/>
          </p:nvSpPr>
          <p:spPr>
            <a:xfrm rot="16858595">
              <a:off x="7081445" y="289417"/>
              <a:ext cx="1900893" cy="1896975"/>
            </a:xfrm>
            <a:prstGeom prst="arc">
              <a:avLst>
                <a:gd name="adj1" fmla="val 16200000"/>
                <a:gd name="adj2" fmla="val 15184216"/>
              </a:avLst>
            </a:prstGeom>
            <a:noFill/>
            <a:ln w="41275">
              <a:solidFill>
                <a:srgbClr val="92D050"/>
              </a:solidFill>
              <a:headEnd w="lg" len="lg"/>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pSp>
      <p:grpSp>
        <p:nvGrpSpPr>
          <p:cNvPr id="22" name="グループ化 21">
            <a:extLst>
              <a:ext uri="{FF2B5EF4-FFF2-40B4-BE49-F238E27FC236}">
                <a16:creationId xmlns:a16="http://schemas.microsoft.com/office/drawing/2014/main" id="{FDC90F2A-DBCD-AFD5-0A3E-9086E111FB69}"/>
              </a:ext>
            </a:extLst>
          </p:cNvPr>
          <p:cNvGrpSpPr/>
          <p:nvPr/>
        </p:nvGrpSpPr>
        <p:grpSpPr>
          <a:xfrm>
            <a:off x="50569" y="5077350"/>
            <a:ext cx="9105589" cy="1780650"/>
            <a:chOff x="209235" y="4810203"/>
            <a:chExt cx="9105589" cy="1780650"/>
          </a:xfrm>
        </p:grpSpPr>
        <p:pic>
          <p:nvPicPr>
            <p:cNvPr id="1026" name="Picture 2">
              <a:extLst>
                <a:ext uri="{FF2B5EF4-FFF2-40B4-BE49-F238E27FC236}">
                  <a16:creationId xmlns:a16="http://schemas.microsoft.com/office/drawing/2014/main" id="{32046FFF-35D1-4E38-B69F-445C357347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235" y="4829583"/>
              <a:ext cx="5675202" cy="1761270"/>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5">
              <a:extLst>
                <a:ext uri="{FF2B5EF4-FFF2-40B4-BE49-F238E27FC236}">
                  <a16:creationId xmlns:a16="http://schemas.microsoft.com/office/drawing/2014/main" id="{C0CE76FF-16C8-4785-9BDF-AD92212743F0}"/>
                </a:ext>
              </a:extLst>
            </p:cNvPr>
            <p:cNvSpPr txBox="1">
              <a:spLocks noChangeArrowheads="1"/>
            </p:cNvSpPr>
            <p:nvPr/>
          </p:nvSpPr>
          <p:spPr bwMode="auto">
            <a:xfrm>
              <a:off x="5827943" y="4810203"/>
              <a:ext cx="3486881" cy="10156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2000" dirty="0">
                  <a:latin typeface="游ゴシック" panose="020B0400000000000000" pitchFamily="50" charset="-128"/>
                </a:rPr>
                <a:t>うるう月</a:t>
              </a:r>
              <a:r>
                <a:rPr lang="ja-JP" altLang="en-US" sz="1200" dirty="0">
                  <a:latin typeface="游ゴシック" panose="020B0400000000000000" pitchFamily="50" charset="-128"/>
                </a:rPr>
                <a:t>（うるうずき）：</a:t>
              </a:r>
              <a:r>
                <a:rPr lang="ja-JP" altLang="en-US" sz="2000" dirty="0">
                  <a:latin typeface="游ゴシック" panose="020B0400000000000000" pitchFamily="50" charset="-128"/>
                </a:rPr>
                <a:t>いれて→太陰暦と太陽歴を合わせる（太陽・太陰暦）</a:t>
              </a:r>
              <a:endParaRPr lang="en-US" altLang="ja-JP" sz="2000" dirty="0">
                <a:latin typeface="游ゴシック" panose="020B0400000000000000" pitchFamily="50" charset="-128"/>
              </a:endParaRPr>
            </a:p>
          </p:txBody>
        </p:sp>
      </p:grpSp>
    </p:spTree>
    <p:extLst>
      <p:ext uri="{BB962C8B-B14F-4D97-AF65-F5344CB8AC3E}">
        <p14:creationId xmlns:p14="http://schemas.microsoft.com/office/powerpoint/2010/main" val="3992727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p:cNvSpPr>
            <a:spLocks noGrp="1" noChangeArrowheads="1"/>
          </p:cNvSpPr>
          <p:nvPr>
            <p:ph type="ctrTitle"/>
          </p:nvPr>
        </p:nvSpPr>
        <p:spPr>
          <a:xfrm>
            <a:off x="20020" y="114099"/>
            <a:ext cx="8692026" cy="720725"/>
          </a:xfrm>
        </p:spPr>
        <p:txBody>
          <a:bodyPr>
            <a:normAutofit/>
          </a:bodyPr>
          <a:lstStyle/>
          <a:p>
            <a:pPr algn="l" eaLnBrk="1" hangingPunct="1"/>
            <a:r>
              <a:rPr lang="ja-JP" altLang="en-US" sz="3200" dirty="0">
                <a:ea typeface="ＭＳ Ｐゴシック" panose="020B0600070205080204" pitchFamily="50" charset="-128"/>
              </a:rPr>
              <a:t>日食は約</a:t>
            </a:r>
            <a:r>
              <a:rPr lang="en-US" altLang="ja-JP" sz="3200" dirty="0">
                <a:ea typeface="ＭＳ Ｐゴシック" panose="020B0600070205080204" pitchFamily="50" charset="-128"/>
              </a:rPr>
              <a:t>18</a:t>
            </a:r>
            <a:r>
              <a:rPr lang="ja-JP" altLang="en-US" sz="3200" dirty="0">
                <a:ea typeface="ＭＳ Ｐゴシック" panose="020B0600070205080204" pitchFamily="50" charset="-128"/>
              </a:rPr>
              <a:t>年で</a:t>
            </a:r>
            <a:r>
              <a:rPr lang="en-US" altLang="ja-JP" sz="3200" dirty="0">
                <a:ea typeface="ＭＳ Ｐゴシック" panose="020B0600070205080204" pitchFamily="50" charset="-128"/>
              </a:rPr>
              <a:t>,</a:t>
            </a:r>
            <a:r>
              <a:rPr lang="ja-JP" altLang="en-US" sz="3200" dirty="0">
                <a:ea typeface="ＭＳ Ｐゴシック" panose="020B0600070205080204" pitchFamily="50" charset="-128"/>
              </a:rPr>
              <a:t>ほぼ同じ時刻でおきる　</a:t>
            </a:r>
          </a:p>
        </p:txBody>
      </p:sp>
      <p:sp>
        <p:nvSpPr>
          <p:cNvPr id="6" name="Text Box 5">
            <a:extLst>
              <a:ext uri="{FF2B5EF4-FFF2-40B4-BE49-F238E27FC236}">
                <a16:creationId xmlns:a16="http://schemas.microsoft.com/office/drawing/2014/main" id="{2BB3ACE6-5A05-40A4-8F20-EF3E820DE8FB}"/>
              </a:ext>
            </a:extLst>
          </p:cNvPr>
          <p:cNvSpPr txBox="1">
            <a:spLocks noChangeArrowheads="1"/>
          </p:cNvSpPr>
          <p:nvPr/>
        </p:nvSpPr>
        <p:spPr bwMode="auto">
          <a:xfrm>
            <a:off x="236722" y="2649436"/>
            <a:ext cx="8372559" cy="1015663"/>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85725" indent="-85725" eaLnBrk="1" hangingPunct="1">
              <a:spcBef>
                <a:spcPct val="50000"/>
              </a:spcBef>
            </a:pPr>
            <a:r>
              <a:rPr lang="en-US" altLang="ja-JP" sz="2000" dirty="0">
                <a:latin typeface="ＭＳ Ｐゴシック" panose="020B0600070205080204" pitchFamily="50" charset="-128"/>
              </a:rPr>
              <a:t>6939</a:t>
            </a:r>
            <a:r>
              <a:rPr lang="en-US" altLang="ja-JP" sz="1600" dirty="0">
                <a:latin typeface="ＭＳ Ｐゴシック" panose="020B0600070205080204" pitchFamily="50" charset="-128"/>
              </a:rPr>
              <a:t>.6018</a:t>
            </a:r>
            <a:r>
              <a:rPr lang="ja-JP" altLang="en-US" sz="1600" dirty="0">
                <a:latin typeface="ＭＳ Ｐゴシック" panose="020B0600070205080204" pitchFamily="50" charset="-128"/>
              </a:rPr>
              <a:t>日</a:t>
            </a:r>
            <a:r>
              <a:rPr lang="ja-JP" altLang="en-US" sz="2000" dirty="0">
                <a:latin typeface="ＭＳ Ｐゴシック" panose="020B0600070205080204" pitchFamily="50" charset="-128"/>
              </a:rPr>
              <a:t>（約</a:t>
            </a:r>
            <a:r>
              <a:rPr lang="en-US" altLang="ja-JP" sz="2000" dirty="0">
                <a:latin typeface="ＭＳ Ｐゴシック" panose="020B0600070205080204" pitchFamily="50" charset="-128"/>
              </a:rPr>
              <a:t>18</a:t>
            </a:r>
            <a:r>
              <a:rPr lang="ja-JP" altLang="en-US" sz="2000" dirty="0">
                <a:latin typeface="ＭＳ Ｐゴシック" panose="020B0600070205080204" pitchFamily="50" charset="-128"/>
              </a:rPr>
              <a:t>年と</a:t>
            </a:r>
            <a:r>
              <a:rPr lang="en-US" altLang="ja-JP" sz="2000" dirty="0">
                <a:latin typeface="ＭＳ Ｐゴシック" panose="020B0600070205080204" pitchFamily="50" charset="-128"/>
              </a:rPr>
              <a:t>10</a:t>
            </a:r>
            <a:r>
              <a:rPr lang="ja-JP" altLang="en-US" sz="2000" dirty="0">
                <a:latin typeface="ＭＳ Ｐゴシック" panose="020B0600070205080204" pitchFamily="50" charset="-128"/>
              </a:rPr>
              <a:t>日）　ごとに、太陽と月とは一致する。このためほぼ同じ時刻で日食がおきる。　ただしズレがあり地球は、約</a:t>
            </a:r>
            <a:r>
              <a:rPr lang="en-US" altLang="ja-JP" sz="2000" dirty="0">
                <a:latin typeface="ＭＳ Ｐゴシック" panose="020B0600070205080204" pitchFamily="50" charset="-128"/>
              </a:rPr>
              <a:t>1/</a:t>
            </a:r>
            <a:r>
              <a:rPr lang="ja-JP" altLang="en-US" sz="2000" dirty="0">
                <a:latin typeface="ＭＳ Ｐゴシック" panose="020B0600070205080204" pitchFamily="50" charset="-128"/>
              </a:rPr>
              <a:t>３回転する。３回めに（約</a:t>
            </a:r>
            <a:r>
              <a:rPr lang="en-US" altLang="ja-JP" sz="2000" dirty="0">
                <a:latin typeface="ＭＳ Ｐゴシック" panose="020B0600070205080204" pitchFamily="50" charset="-128"/>
              </a:rPr>
              <a:t>54</a:t>
            </a:r>
            <a:r>
              <a:rPr lang="ja-JP" altLang="en-US" sz="2000" dirty="0">
                <a:latin typeface="ＭＳ Ｐゴシック" panose="020B0600070205080204" pitchFamily="50" charset="-128"/>
              </a:rPr>
              <a:t>年）ほぼで元の場所で見られる。</a:t>
            </a:r>
            <a:endParaRPr lang="en-US" altLang="ja-JP" sz="2000" dirty="0">
              <a:latin typeface="ＭＳ Ｐゴシック" panose="020B0600070205080204" pitchFamily="50" charset="-128"/>
            </a:endParaRPr>
          </a:p>
        </p:txBody>
      </p:sp>
      <p:grpSp>
        <p:nvGrpSpPr>
          <p:cNvPr id="2" name="グループ化 1">
            <a:extLst>
              <a:ext uri="{FF2B5EF4-FFF2-40B4-BE49-F238E27FC236}">
                <a16:creationId xmlns:a16="http://schemas.microsoft.com/office/drawing/2014/main" id="{23F092A0-F151-9147-7855-884373A371F9}"/>
              </a:ext>
            </a:extLst>
          </p:cNvPr>
          <p:cNvGrpSpPr/>
          <p:nvPr/>
        </p:nvGrpSpPr>
        <p:grpSpPr>
          <a:xfrm>
            <a:off x="255207" y="694411"/>
            <a:ext cx="8809089" cy="2008805"/>
            <a:chOff x="299628" y="683210"/>
            <a:chExt cx="8809089" cy="2008805"/>
          </a:xfrm>
        </p:grpSpPr>
        <p:pic>
          <p:nvPicPr>
            <p:cNvPr id="12" name="図 11" descr="黒い背景と白い文字&#10;&#10;中程度の精度で自動的に生成された説明">
              <a:extLst>
                <a:ext uri="{FF2B5EF4-FFF2-40B4-BE49-F238E27FC236}">
                  <a16:creationId xmlns:a16="http://schemas.microsoft.com/office/drawing/2014/main" id="{6BA26F43-026C-42C8-BB28-76BDAECAC3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558" t="20568" r="33379" b="31034"/>
            <a:stretch/>
          </p:blipFill>
          <p:spPr>
            <a:xfrm>
              <a:off x="3253749" y="727646"/>
              <a:ext cx="1318251" cy="1251187"/>
            </a:xfrm>
            <a:prstGeom prst="rect">
              <a:avLst/>
            </a:prstGeom>
          </p:spPr>
        </p:pic>
        <p:pic>
          <p:nvPicPr>
            <p:cNvPr id="14" name="図 13" descr="図形, 円&#10;&#10;自動的に生成された説明">
              <a:extLst>
                <a:ext uri="{FF2B5EF4-FFF2-40B4-BE49-F238E27FC236}">
                  <a16:creationId xmlns:a16="http://schemas.microsoft.com/office/drawing/2014/main" id="{DA647B70-C667-499C-8E07-2B1D84DD8C1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07" r="9319"/>
            <a:stretch/>
          </p:blipFill>
          <p:spPr>
            <a:xfrm>
              <a:off x="1805532" y="770681"/>
              <a:ext cx="1080013" cy="917644"/>
            </a:xfrm>
            <a:prstGeom prst="rect">
              <a:avLst/>
            </a:prstGeom>
          </p:spPr>
        </p:pic>
        <p:pic>
          <p:nvPicPr>
            <p:cNvPr id="16" name="図 15" descr="画面, コンピュータ, モニター, 開く が含まれている画像&#10;&#10;自動的に生成された説明">
              <a:extLst>
                <a:ext uri="{FF2B5EF4-FFF2-40B4-BE49-F238E27FC236}">
                  <a16:creationId xmlns:a16="http://schemas.microsoft.com/office/drawing/2014/main" id="{B56D87EA-B721-4169-9C67-3FB1D7248DD4}"/>
                </a:ext>
              </a:extLst>
            </p:cNvPr>
            <p:cNvPicPr>
              <a:picLocks noChangeAspect="1"/>
            </p:cNvPicPr>
            <p:nvPr/>
          </p:nvPicPr>
          <p:blipFill rotWithShape="1">
            <a:blip r:embed="rId5">
              <a:extLst>
                <a:ext uri="{28A0092B-C50C-407E-A947-70E740481C1C}">
                  <a14:useLocalDpi xmlns:a14="http://schemas.microsoft.com/office/drawing/2010/main" val="0"/>
                </a:ext>
              </a:extLst>
            </a:blip>
            <a:srcRect l="3671" t="18850" r="89608" b="70517"/>
            <a:stretch/>
          </p:blipFill>
          <p:spPr>
            <a:xfrm>
              <a:off x="337262" y="718303"/>
              <a:ext cx="1224968" cy="1162651"/>
            </a:xfrm>
            <a:prstGeom prst="rect">
              <a:avLst/>
            </a:prstGeom>
          </p:spPr>
        </p:pic>
        <p:pic>
          <p:nvPicPr>
            <p:cNvPr id="18" name="図 17" descr="ダイアグラム&#10;&#10;自動的に生成された説明">
              <a:extLst>
                <a:ext uri="{FF2B5EF4-FFF2-40B4-BE49-F238E27FC236}">
                  <a16:creationId xmlns:a16="http://schemas.microsoft.com/office/drawing/2014/main" id="{80C68176-6AD7-4D50-8C0B-75CABFD253B6}"/>
                </a:ext>
              </a:extLst>
            </p:cNvPr>
            <p:cNvPicPr>
              <a:picLocks noChangeAspect="1"/>
            </p:cNvPicPr>
            <p:nvPr/>
          </p:nvPicPr>
          <p:blipFill rotWithShape="1">
            <a:blip r:embed="rId6">
              <a:extLst>
                <a:ext uri="{28A0092B-C50C-407E-A947-70E740481C1C}">
                  <a14:useLocalDpi xmlns:a14="http://schemas.microsoft.com/office/drawing/2010/main" val="0"/>
                </a:ext>
              </a:extLst>
            </a:blip>
            <a:srcRect t="23883" b="21034"/>
            <a:stretch/>
          </p:blipFill>
          <p:spPr>
            <a:xfrm>
              <a:off x="5069178" y="683210"/>
              <a:ext cx="3957103" cy="1357751"/>
            </a:xfrm>
            <a:prstGeom prst="rect">
              <a:avLst/>
            </a:prstGeom>
          </p:spPr>
        </p:pic>
        <p:sp>
          <p:nvSpPr>
            <p:cNvPr id="20" name="Text Box 5">
              <a:extLst>
                <a:ext uri="{FF2B5EF4-FFF2-40B4-BE49-F238E27FC236}">
                  <a16:creationId xmlns:a16="http://schemas.microsoft.com/office/drawing/2014/main" id="{99684164-8A09-402F-A29F-7A773C0B5270}"/>
                </a:ext>
              </a:extLst>
            </p:cNvPr>
            <p:cNvSpPr txBox="1">
              <a:spLocks noChangeArrowheads="1"/>
            </p:cNvSpPr>
            <p:nvPr/>
          </p:nvSpPr>
          <p:spPr bwMode="auto">
            <a:xfrm>
              <a:off x="299628" y="1978833"/>
              <a:ext cx="12249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1800" b="1" dirty="0">
                  <a:latin typeface="游ゴシック" panose="020B0400000000000000" pitchFamily="50" charset="-128"/>
                </a:rPr>
                <a:t>部分日食</a:t>
              </a:r>
              <a:endParaRPr lang="en-US" altLang="ja-JP" sz="1800" b="1" dirty="0">
                <a:latin typeface="游ゴシック" panose="020B0400000000000000" pitchFamily="50" charset="-128"/>
              </a:endParaRPr>
            </a:p>
          </p:txBody>
        </p:sp>
        <p:sp>
          <p:nvSpPr>
            <p:cNvPr id="21" name="Text Box 5">
              <a:extLst>
                <a:ext uri="{FF2B5EF4-FFF2-40B4-BE49-F238E27FC236}">
                  <a16:creationId xmlns:a16="http://schemas.microsoft.com/office/drawing/2014/main" id="{29EB7012-3115-4AFD-B01F-91495033FD4A}"/>
                </a:ext>
              </a:extLst>
            </p:cNvPr>
            <p:cNvSpPr txBox="1">
              <a:spLocks noChangeArrowheads="1"/>
            </p:cNvSpPr>
            <p:nvPr/>
          </p:nvSpPr>
          <p:spPr bwMode="auto">
            <a:xfrm>
              <a:off x="1680464" y="1979361"/>
              <a:ext cx="12249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1800" b="1" dirty="0">
                  <a:latin typeface="游ゴシック" panose="020B0400000000000000" pitchFamily="50" charset="-128"/>
                </a:rPr>
                <a:t>金環日食</a:t>
              </a:r>
              <a:endParaRPr lang="en-US" altLang="ja-JP" sz="1800" b="1" dirty="0">
                <a:latin typeface="游ゴシック" panose="020B0400000000000000" pitchFamily="50" charset="-128"/>
              </a:endParaRPr>
            </a:p>
          </p:txBody>
        </p:sp>
        <p:sp>
          <p:nvSpPr>
            <p:cNvPr id="22" name="Text Box 5">
              <a:extLst>
                <a:ext uri="{FF2B5EF4-FFF2-40B4-BE49-F238E27FC236}">
                  <a16:creationId xmlns:a16="http://schemas.microsoft.com/office/drawing/2014/main" id="{980E7D7B-0A03-40A7-AD30-65B21ED26CD7}"/>
                </a:ext>
              </a:extLst>
            </p:cNvPr>
            <p:cNvSpPr txBox="1">
              <a:spLocks noChangeArrowheads="1"/>
            </p:cNvSpPr>
            <p:nvPr/>
          </p:nvSpPr>
          <p:spPr bwMode="auto">
            <a:xfrm>
              <a:off x="3173556" y="1978833"/>
              <a:ext cx="12249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1800" b="1" dirty="0">
                  <a:latin typeface="游ゴシック" panose="020B0400000000000000" pitchFamily="50" charset="-128"/>
                </a:rPr>
                <a:t>皆既日食</a:t>
              </a:r>
              <a:endParaRPr lang="en-US" altLang="ja-JP" sz="1800" b="1" dirty="0">
                <a:latin typeface="游ゴシック" panose="020B0400000000000000" pitchFamily="50" charset="-128"/>
              </a:endParaRPr>
            </a:p>
          </p:txBody>
        </p:sp>
        <p:sp>
          <p:nvSpPr>
            <p:cNvPr id="23" name="Text Box 5">
              <a:extLst>
                <a:ext uri="{FF2B5EF4-FFF2-40B4-BE49-F238E27FC236}">
                  <a16:creationId xmlns:a16="http://schemas.microsoft.com/office/drawing/2014/main" id="{3C908BE4-FE20-499F-8DE6-EF7A0AE94EF6}"/>
                </a:ext>
              </a:extLst>
            </p:cNvPr>
            <p:cNvSpPr txBox="1">
              <a:spLocks noChangeArrowheads="1"/>
            </p:cNvSpPr>
            <p:nvPr/>
          </p:nvSpPr>
          <p:spPr bwMode="auto">
            <a:xfrm>
              <a:off x="5069178" y="2045684"/>
              <a:ext cx="40395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1800" b="1" dirty="0">
                  <a:latin typeface="游ゴシック" panose="020B0400000000000000" pitchFamily="50" charset="-128"/>
                </a:rPr>
                <a:t>太陽、月の軌道は丸い円でなく、それぞれ　かたむいて回っている</a:t>
              </a:r>
              <a:endParaRPr lang="en-US" altLang="ja-JP" sz="1800" b="1" dirty="0">
                <a:latin typeface="游ゴシック" panose="020B0400000000000000" pitchFamily="50" charset="-128"/>
              </a:endParaRPr>
            </a:p>
          </p:txBody>
        </p:sp>
      </p:grpSp>
      <p:grpSp>
        <p:nvGrpSpPr>
          <p:cNvPr id="4" name="グループ化 3">
            <a:extLst>
              <a:ext uri="{FF2B5EF4-FFF2-40B4-BE49-F238E27FC236}">
                <a16:creationId xmlns:a16="http://schemas.microsoft.com/office/drawing/2014/main" id="{6D943C7E-185C-7AA3-2376-A6735FDA2B29}"/>
              </a:ext>
            </a:extLst>
          </p:cNvPr>
          <p:cNvGrpSpPr/>
          <p:nvPr/>
        </p:nvGrpSpPr>
        <p:grpSpPr>
          <a:xfrm>
            <a:off x="-13892" y="3915165"/>
            <a:ext cx="2648823" cy="2830137"/>
            <a:chOff x="-13892" y="3915165"/>
            <a:chExt cx="2648823" cy="2830137"/>
          </a:xfrm>
        </p:grpSpPr>
        <p:pic>
          <p:nvPicPr>
            <p:cNvPr id="7" name="図 6" descr="ダイアグラム, テキスト&#10;&#10;自動的に生成された説明">
              <a:extLst>
                <a:ext uri="{FF2B5EF4-FFF2-40B4-BE49-F238E27FC236}">
                  <a16:creationId xmlns:a16="http://schemas.microsoft.com/office/drawing/2014/main" id="{4030EC27-B6E4-4FA3-94E7-28105463E2E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4004" t="22432" r="14695" b="21700"/>
            <a:stretch/>
          </p:blipFill>
          <p:spPr>
            <a:xfrm>
              <a:off x="43739" y="3915165"/>
              <a:ext cx="2216999" cy="2250025"/>
            </a:xfrm>
            <a:prstGeom prst="rect">
              <a:avLst/>
            </a:prstGeom>
          </p:spPr>
        </p:pic>
        <p:sp>
          <p:nvSpPr>
            <p:cNvPr id="24" name="Text Box 5">
              <a:extLst>
                <a:ext uri="{FF2B5EF4-FFF2-40B4-BE49-F238E27FC236}">
                  <a16:creationId xmlns:a16="http://schemas.microsoft.com/office/drawing/2014/main" id="{2CCBA663-4BBE-48D3-8ECB-6862440FEACD}"/>
                </a:ext>
              </a:extLst>
            </p:cNvPr>
            <p:cNvSpPr txBox="1">
              <a:spLocks noChangeArrowheads="1"/>
            </p:cNvSpPr>
            <p:nvPr/>
          </p:nvSpPr>
          <p:spPr bwMode="auto">
            <a:xfrm>
              <a:off x="-13892" y="6345192"/>
              <a:ext cx="2648823" cy="400110"/>
            </a:xfrm>
            <a:prstGeom prst="rect">
              <a:avLst/>
            </a:prstGeom>
            <a:solidFill>
              <a:schemeClr val="bg1"/>
            </a:solidFill>
            <a:ln>
              <a:noFill/>
            </a:ln>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b="1" dirty="0">
                  <a:latin typeface="游ゴシック" panose="020B0400000000000000" pitchFamily="50" charset="-128"/>
                </a:rPr>
                <a:t>1991.</a:t>
              </a:r>
              <a:r>
                <a:rPr lang="en-US" altLang="ja-JP" sz="1800" b="1" dirty="0">
                  <a:latin typeface="游ゴシック" panose="020B0400000000000000" pitchFamily="50" charset="-128"/>
                </a:rPr>
                <a:t>7</a:t>
              </a:r>
              <a:r>
                <a:rPr lang="ja-JP" altLang="en-US" sz="1800" b="1" dirty="0">
                  <a:latin typeface="游ゴシック" panose="020B0400000000000000" pitchFamily="50" charset="-128"/>
                </a:rPr>
                <a:t>．</a:t>
              </a:r>
              <a:r>
                <a:rPr lang="en-US" altLang="ja-JP" sz="1800" b="1" dirty="0">
                  <a:latin typeface="游ゴシック" panose="020B0400000000000000" pitchFamily="50" charset="-128"/>
                </a:rPr>
                <a:t>11</a:t>
              </a:r>
              <a:r>
                <a:rPr lang="ja-JP" altLang="en-US" sz="1800" b="1" dirty="0">
                  <a:latin typeface="游ゴシック" panose="020B0400000000000000" pitchFamily="50" charset="-128"/>
                </a:rPr>
                <a:t>メキシコ他</a:t>
              </a:r>
              <a:endParaRPr lang="en-US" altLang="ja-JP" sz="1800" b="1" dirty="0">
                <a:latin typeface="游ゴシック" panose="020B0400000000000000" pitchFamily="50" charset="-128"/>
              </a:endParaRPr>
            </a:p>
          </p:txBody>
        </p:sp>
      </p:grpSp>
      <p:grpSp>
        <p:nvGrpSpPr>
          <p:cNvPr id="5" name="グループ化 4">
            <a:extLst>
              <a:ext uri="{FF2B5EF4-FFF2-40B4-BE49-F238E27FC236}">
                <a16:creationId xmlns:a16="http://schemas.microsoft.com/office/drawing/2014/main" id="{AA3614C2-7258-26C3-B8C4-8A00CBE5FFE1}"/>
              </a:ext>
            </a:extLst>
          </p:cNvPr>
          <p:cNvGrpSpPr/>
          <p:nvPr/>
        </p:nvGrpSpPr>
        <p:grpSpPr>
          <a:xfrm>
            <a:off x="2057270" y="3720741"/>
            <a:ext cx="2875333" cy="2987084"/>
            <a:chOff x="2057270" y="3720741"/>
            <a:chExt cx="2875333" cy="2987084"/>
          </a:xfrm>
        </p:grpSpPr>
        <p:pic>
          <p:nvPicPr>
            <p:cNvPr id="9" name="図 8" descr="ダイアグラム&#10;&#10;自動的に生成された説明">
              <a:extLst>
                <a:ext uri="{FF2B5EF4-FFF2-40B4-BE49-F238E27FC236}">
                  <a16:creationId xmlns:a16="http://schemas.microsoft.com/office/drawing/2014/main" id="{81C0E59D-505F-4453-AEEF-22D3391B358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1516" t="17448" r="9402" b="23678"/>
            <a:stretch/>
          </p:blipFill>
          <p:spPr>
            <a:xfrm>
              <a:off x="2139724" y="3720741"/>
              <a:ext cx="2520028" cy="2430027"/>
            </a:xfrm>
            <a:prstGeom prst="rect">
              <a:avLst/>
            </a:prstGeom>
          </p:spPr>
        </p:pic>
        <p:sp>
          <p:nvSpPr>
            <p:cNvPr id="25" name="Text Box 5">
              <a:extLst>
                <a:ext uri="{FF2B5EF4-FFF2-40B4-BE49-F238E27FC236}">
                  <a16:creationId xmlns:a16="http://schemas.microsoft.com/office/drawing/2014/main" id="{4999E5AC-BA39-44C8-B0D2-02702667BD47}"/>
                </a:ext>
              </a:extLst>
            </p:cNvPr>
            <p:cNvSpPr txBox="1">
              <a:spLocks noChangeArrowheads="1"/>
            </p:cNvSpPr>
            <p:nvPr/>
          </p:nvSpPr>
          <p:spPr bwMode="auto">
            <a:xfrm>
              <a:off x="2283780" y="6307715"/>
              <a:ext cx="2648823" cy="400110"/>
            </a:xfrm>
            <a:prstGeom prst="rect">
              <a:avLst/>
            </a:prstGeom>
            <a:solidFill>
              <a:schemeClr val="bg1"/>
            </a:solidFill>
            <a:ln>
              <a:noFill/>
            </a:ln>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b="1" dirty="0">
                  <a:latin typeface="游ゴシック" panose="020B0400000000000000" pitchFamily="50" charset="-128"/>
                </a:rPr>
                <a:t>2009</a:t>
              </a:r>
              <a:r>
                <a:rPr lang="en-US" altLang="ja-JP" sz="1800" b="1" dirty="0">
                  <a:latin typeface="游ゴシック" panose="020B0400000000000000" pitchFamily="50" charset="-128"/>
                </a:rPr>
                <a:t>.7</a:t>
              </a:r>
              <a:r>
                <a:rPr lang="ja-JP" altLang="en-US" sz="1800" b="1" dirty="0">
                  <a:latin typeface="游ゴシック" panose="020B0400000000000000" pitchFamily="50" charset="-128"/>
                </a:rPr>
                <a:t>．</a:t>
              </a:r>
              <a:r>
                <a:rPr lang="en-US" altLang="ja-JP" sz="1800" b="1" dirty="0">
                  <a:latin typeface="游ゴシック" panose="020B0400000000000000" pitchFamily="50" charset="-128"/>
                </a:rPr>
                <a:t>22</a:t>
              </a:r>
              <a:r>
                <a:rPr lang="ja-JP" altLang="en-US" sz="1800" b="1" dirty="0">
                  <a:latin typeface="游ゴシック" panose="020B0400000000000000" pitchFamily="50" charset="-128"/>
                </a:rPr>
                <a:t>中国他</a:t>
              </a:r>
              <a:endParaRPr lang="en-US" altLang="ja-JP" sz="1800" b="1" dirty="0">
                <a:latin typeface="游ゴシック" panose="020B0400000000000000" pitchFamily="50" charset="-128"/>
              </a:endParaRPr>
            </a:p>
          </p:txBody>
        </p:sp>
        <p:sp>
          <p:nvSpPr>
            <p:cNvPr id="19" name="矢印: 右 18">
              <a:extLst>
                <a:ext uri="{FF2B5EF4-FFF2-40B4-BE49-F238E27FC236}">
                  <a16:creationId xmlns:a16="http://schemas.microsoft.com/office/drawing/2014/main" id="{931E86E7-FE34-46DF-B905-3523915BB58E}"/>
                </a:ext>
              </a:extLst>
            </p:cNvPr>
            <p:cNvSpPr/>
            <p:nvPr/>
          </p:nvSpPr>
          <p:spPr>
            <a:xfrm>
              <a:off x="2057270" y="4163305"/>
              <a:ext cx="339285" cy="52379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8" name="グループ化 7">
            <a:extLst>
              <a:ext uri="{FF2B5EF4-FFF2-40B4-BE49-F238E27FC236}">
                <a16:creationId xmlns:a16="http://schemas.microsoft.com/office/drawing/2014/main" id="{F76280D5-B1E7-82CA-41EA-D39A1329FDD0}"/>
              </a:ext>
            </a:extLst>
          </p:cNvPr>
          <p:cNvGrpSpPr/>
          <p:nvPr/>
        </p:nvGrpSpPr>
        <p:grpSpPr>
          <a:xfrm>
            <a:off x="4325673" y="3793445"/>
            <a:ext cx="2648823" cy="2914380"/>
            <a:chOff x="4325673" y="3793445"/>
            <a:chExt cx="2648823" cy="2914380"/>
          </a:xfrm>
        </p:grpSpPr>
        <p:pic>
          <p:nvPicPr>
            <p:cNvPr id="11" name="図 10" descr="ダイアグラム&#10;&#10;自動的に生成された説明">
              <a:extLst>
                <a:ext uri="{FF2B5EF4-FFF2-40B4-BE49-F238E27FC236}">
                  <a16:creationId xmlns:a16="http://schemas.microsoft.com/office/drawing/2014/main" id="{B80583A1-873C-48FB-A31C-72C774C0D14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04513" y="3793445"/>
              <a:ext cx="2228262" cy="2571071"/>
            </a:xfrm>
            <a:prstGeom prst="rect">
              <a:avLst/>
            </a:prstGeom>
          </p:spPr>
        </p:pic>
        <p:sp>
          <p:nvSpPr>
            <p:cNvPr id="26" name="Text Box 5">
              <a:extLst>
                <a:ext uri="{FF2B5EF4-FFF2-40B4-BE49-F238E27FC236}">
                  <a16:creationId xmlns:a16="http://schemas.microsoft.com/office/drawing/2014/main" id="{1894409D-E5F9-4AE5-A206-52FF97FA8056}"/>
                </a:ext>
              </a:extLst>
            </p:cNvPr>
            <p:cNvSpPr txBox="1">
              <a:spLocks noChangeArrowheads="1"/>
            </p:cNvSpPr>
            <p:nvPr/>
          </p:nvSpPr>
          <p:spPr bwMode="auto">
            <a:xfrm>
              <a:off x="4325673" y="6307715"/>
              <a:ext cx="2648823" cy="400110"/>
            </a:xfrm>
            <a:prstGeom prst="rect">
              <a:avLst/>
            </a:prstGeom>
            <a:solidFill>
              <a:schemeClr val="bg1"/>
            </a:solidFill>
            <a:ln>
              <a:noFill/>
            </a:ln>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b="1" dirty="0">
                  <a:latin typeface="游ゴシック" panose="020B0400000000000000" pitchFamily="50" charset="-128"/>
                </a:rPr>
                <a:t>2027</a:t>
              </a:r>
              <a:r>
                <a:rPr lang="ja-JP" altLang="en-US" sz="1800" b="1" dirty="0">
                  <a:latin typeface="游ゴシック" panose="020B0400000000000000" pitchFamily="50" charset="-128"/>
                </a:rPr>
                <a:t>．</a:t>
              </a:r>
              <a:r>
                <a:rPr lang="en-US" altLang="ja-JP" sz="1800" b="1" dirty="0">
                  <a:latin typeface="游ゴシック" panose="020B0400000000000000" pitchFamily="50" charset="-128"/>
                </a:rPr>
                <a:t>8.22</a:t>
              </a:r>
              <a:r>
                <a:rPr lang="ja-JP" altLang="en-US" sz="1800" b="1" dirty="0">
                  <a:latin typeface="游ゴシック" panose="020B0400000000000000" pitchFamily="50" charset="-128"/>
                </a:rPr>
                <a:t>北アフリカ</a:t>
              </a:r>
              <a:endParaRPr lang="en-US" altLang="ja-JP" sz="1800" b="1" dirty="0">
                <a:latin typeface="游ゴシック" panose="020B0400000000000000" pitchFamily="50" charset="-128"/>
              </a:endParaRPr>
            </a:p>
          </p:txBody>
        </p:sp>
        <p:sp>
          <p:nvSpPr>
            <p:cNvPr id="28" name="矢印: 右 27">
              <a:extLst>
                <a:ext uri="{FF2B5EF4-FFF2-40B4-BE49-F238E27FC236}">
                  <a16:creationId xmlns:a16="http://schemas.microsoft.com/office/drawing/2014/main" id="{F19FCECE-3854-490A-9E47-CBADD6900D0F}"/>
                </a:ext>
              </a:extLst>
            </p:cNvPr>
            <p:cNvSpPr/>
            <p:nvPr/>
          </p:nvSpPr>
          <p:spPr>
            <a:xfrm>
              <a:off x="4366311" y="4162777"/>
              <a:ext cx="339285" cy="52379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 name="グループ化 9">
            <a:extLst>
              <a:ext uri="{FF2B5EF4-FFF2-40B4-BE49-F238E27FC236}">
                <a16:creationId xmlns:a16="http://schemas.microsoft.com/office/drawing/2014/main" id="{455FA8D8-131B-631F-534E-A6EDD8F1E073}"/>
              </a:ext>
            </a:extLst>
          </p:cNvPr>
          <p:cNvGrpSpPr/>
          <p:nvPr/>
        </p:nvGrpSpPr>
        <p:grpSpPr>
          <a:xfrm>
            <a:off x="6436800" y="3855573"/>
            <a:ext cx="2931318" cy="2835742"/>
            <a:chOff x="6656932" y="3834962"/>
            <a:chExt cx="2931318" cy="2835742"/>
          </a:xfrm>
        </p:grpSpPr>
        <p:pic>
          <p:nvPicPr>
            <p:cNvPr id="29" name="図 28" descr="ダイアグラム&#10;&#10;自動的に生成された説明">
              <a:extLst>
                <a:ext uri="{FF2B5EF4-FFF2-40B4-BE49-F238E27FC236}">
                  <a16:creationId xmlns:a16="http://schemas.microsoft.com/office/drawing/2014/main" id="{0A19572E-BD6A-48A8-95C8-0A33037B523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3498" t="21747" r="12755" b="22441"/>
            <a:stretch/>
          </p:blipFill>
          <p:spPr>
            <a:xfrm>
              <a:off x="6912682" y="3834962"/>
              <a:ext cx="2414740" cy="2367104"/>
            </a:xfrm>
            <a:prstGeom prst="rect">
              <a:avLst/>
            </a:prstGeom>
          </p:spPr>
        </p:pic>
        <p:sp>
          <p:nvSpPr>
            <p:cNvPr id="31" name="矢印: 右 30">
              <a:extLst>
                <a:ext uri="{FF2B5EF4-FFF2-40B4-BE49-F238E27FC236}">
                  <a16:creationId xmlns:a16="http://schemas.microsoft.com/office/drawing/2014/main" id="{8D482CC5-EDB9-4A57-9FF4-E45BFC74CF2A}"/>
                </a:ext>
              </a:extLst>
            </p:cNvPr>
            <p:cNvSpPr/>
            <p:nvPr/>
          </p:nvSpPr>
          <p:spPr>
            <a:xfrm>
              <a:off x="6656932" y="4161215"/>
              <a:ext cx="339285" cy="523795"/>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Text Box 5">
              <a:extLst>
                <a:ext uri="{FF2B5EF4-FFF2-40B4-BE49-F238E27FC236}">
                  <a16:creationId xmlns:a16="http://schemas.microsoft.com/office/drawing/2014/main" id="{4F6FDD99-E48A-49E5-92D0-910C7F862A9F}"/>
                </a:ext>
              </a:extLst>
            </p:cNvPr>
            <p:cNvSpPr txBox="1">
              <a:spLocks noChangeArrowheads="1"/>
            </p:cNvSpPr>
            <p:nvPr/>
          </p:nvSpPr>
          <p:spPr bwMode="auto">
            <a:xfrm>
              <a:off x="6939427" y="6270594"/>
              <a:ext cx="2648823" cy="400110"/>
            </a:xfrm>
            <a:prstGeom prst="rect">
              <a:avLst/>
            </a:prstGeom>
            <a:solidFill>
              <a:schemeClr val="bg1"/>
            </a:solidFill>
            <a:ln>
              <a:noFill/>
            </a:ln>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sz="2000" b="1" dirty="0">
                  <a:latin typeface="游ゴシック" panose="020B0400000000000000" pitchFamily="50" charset="-128"/>
                </a:rPr>
                <a:t>2045</a:t>
              </a:r>
              <a:r>
                <a:rPr lang="ja-JP" altLang="en-US" sz="1800" b="1" dirty="0">
                  <a:latin typeface="游ゴシック" panose="020B0400000000000000" pitchFamily="50" charset="-128"/>
                </a:rPr>
                <a:t>．</a:t>
              </a:r>
              <a:r>
                <a:rPr lang="en-US" altLang="ja-JP" sz="1800" b="1" dirty="0">
                  <a:latin typeface="游ゴシック" panose="020B0400000000000000" pitchFamily="50" charset="-128"/>
                </a:rPr>
                <a:t>8.12</a:t>
              </a:r>
              <a:r>
                <a:rPr lang="ja-JP" altLang="en-US" sz="1800" b="1" dirty="0">
                  <a:latin typeface="游ゴシック" panose="020B0400000000000000" pitchFamily="50" charset="-128"/>
                </a:rPr>
                <a:t>　アメリカ他</a:t>
              </a:r>
              <a:endParaRPr lang="en-US" altLang="ja-JP" sz="1800" b="1" dirty="0">
                <a:latin typeface="游ゴシック" panose="020B0400000000000000" pitchFamily="50" charset="-128"/>
              </a:endParaRPr>
            </a:p>
          </p:txBody>
        </p:sp>
      </p:grpSp>
      <p:sp>
        <p:nvSpPr>
          <p:cNvPr id="27" name="Rectangle 2">
            <a:extLst>
              <a:ext uri="{FF2B5EF4-FFF2-40B4-BE49-F238E27FC236}">
                <a16:creationId xmlns:a16="http://schemas.microsoft.com/office/drawing/2014/main" id="{E42E644D-98D2-4FBD-B2BD-7E9B69AAE9DC}"/>
              </a:ext>
            </a:extLst>
          </p:cNvPr>
          <p:cNvSpPr>
            <a:spLocks noChangeArrowheads="1"/>
          </p:cNvSpPr>
          <p:nvPr/>
        </p:nvSpPr>
        <p:spPr bwMode="gray">
          <a:xfrm>
            <a:off x="290180" y="-70685"/>
            <a:ext cx="5766752" cy="435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400" b="1" dirty="0">
                <a:latin typeface="游ゴシック" panose="020B0400000000000000" pitchFamily="50" charset="-128"/>
              </a:rPr>
              <a:t>にっしょく　　　　　　　　　　ねん　　　　　　　　　　おな　　　　じこく　　　　　　　　　　　　　　　　　　　　　　　　　　　</a:t>
            </a:r>
          </a:p>
        </p:txBody>
      </p:sp>
    </p:spTree>
    <p:extLst>
      <p:ext uri="{BB962C8B-B14F-4D97-AF65-F5344CB8AC3E}">
        <p14:creationId xmlns:p14="http://schemas.microsoft.com/office/powerpoint/2010/main" val="374924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06B731-8FDB-4220-84A0-130DBD4F20AA}"/>
              </a:ext>
            </a:extLst>
          </p:cNvPr>
          <p:cNvSpPr>
            <a:spLocks noGrp="1"/>
          </p:cNvSpPr>
          <p:nvPr>
            <p:ph type="ctrTitle"/>
          </p:nvPr>
        </p:nvSpPr>
        <p:spPr>
          <a:xfrm>
            <a:off x="-68454" y="142706"/>
            <a:ext cx="7772400" cy="720725"/>
          </a:xfrm>
        </p:spPr>
        <p:txBody>
          <a:bodyPr/>
          <a:lstStyle/>
          <a:p>
            <a:pPr algn="l"/>
            <a:r>
              <a:rPr kumimoji="1" lang="ja-JP" altLang="en-US" dirty="0"/>
              <a:t>スピカ：おとめ座の１等星</a:t>
            </a:r>
          </a:p>
        </p:txBody>
      </p:sp>
      <p:pic>
        <p:nvPicPr>
          <p:cNvPr id="3" name="図 2" descr="テーブル, 雪, 座る, 鳥 が含まれている画像&#10;&#10;自動的に生成された説明">
            <a:extLst>
              <a:ext uri="{FF2B5EF4-FFF2-40B4-BE49-F238E27FC236}">
                <a16:creationId xmlns:a16="http://schemas.microsoft.com/office/drawing/2014/main" id="{2FDC3D0E-A12E-74AE-7D42-1156FF4BD1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01" y="728971"/>
            <a:ext cx="5643064" cy="3960044"/>
          </a:xfrm>
          <a:prstGeom prst="rect">
            <a:avLst/>
          </a:prstGeom>
        </p:spPr>
      </p:pic>
      <p:pic>
        <p:nvPicPr>
          <p:cNvPr id="6" name="図 5" descr="タイムライン&#10;&#10;自動的に生成された説明">
            <a:extLst>
              <a:ext uri="{FF2B5EF4-FFF2-40B4-BE49-F238E27FC236}">
                <a16:creationId xmlns:a16="http://schemas.microsoft.com/office/drawing/2014/main" id="{9285373B-6E43-B9E6-62DD-11CB00E64A10}"/>
              </a:ext>
            </a:extLst>
          </p:cNvPr>
          <p:cNvPicPr>
            <a:picLocks noChangeAspect="1"/>
          </p:cNvPicPr>
          <p:nvPr/>
        </p:nvPicPr>
        <p:blipFill rotWithShape="1">
          <a:blip r:embed="rId4">
            <a:extLst>
              <a:ext uri="{28A0092B-C50C-407E-A947-70E740481C1C}">
                <a14:useLocalDpi xmlns:a14="http://schemas.microsoft.com/office/drawing/2010/main" val="0"/>
              </a:ext>
            </a:extLst>
          </a:blip>
          <a:srcRect l="86361" t="3015" r="4724" b="68071"/>
          <a:stretch/>
        </p:blipFill>
        <p:spPr>
          <a:xfrm rot="5400000">
            <a:off x="3471409" y="3922782"/>
            <a:ext cx="1999641" cy="3532108"/>
          </a:xfrm>
          <a:prstGeom prst="rect">
            <a:avLst/>
          </a:prstGeom>
        </p:spPr>
      </p:pic>
      <p:sp>
        <p:nvSpPr>
          <p:cNvPr id="5" name="Text Box 5">
            <a:extLst>
              <a:ext uri="{FF2B5EF4-FFF2-40B4-BE49-F238E27FC236}">
                <a16:creationId xmlns:a16="http://schemas.microsoft.com/office/drawing/2014/main" id="{9D40124A-4214-BEDA-4FB3-D930BCDD0233}"/>
              </a:ext>
            </a:extLst>
          </p:cNvPr>
          <p:cNvSpPr txBox="1">
            <a:spLocks noChangeArrowheads="1"/>
          </p:cNvSpPr>
          <p:nvPr/>
        </p:nvSpPr>
        <p:spPr bwMode="auto">
          <a:xfrm>
            <a:off x="99736" y="4776302"/>
            <a:ext cx="2582243" cy="1938992"/>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2000" dirty="0">
                <a:latin typeface="メイリオ" panose="020B0604030504040204" pitchFamily="50" charset="-128"/>
                <a:ea typeface="メイリオ" panose="020B0604030504040204" pitchFamily="50" charset="-128"/>
              </a:rPr>
              <a:t>おとめ座</a:t>
            </a:r>
            <a:endParaRPr lang="en-US" altLang="ja-JP" sz="2000" dirty="0">
              <a:latin typeface="メイリオ" panose="020B0604030504040204" pitchFamily="50" charset="-128"/>
              <a:ea typeface="メイリオ" panose="020B0604030504040204" pitchFamily="50" charset="-128"/>
            </a:endParaRPr>
          </a:p>
          <a:p>
            <a:pPr marL="363538" indent="-363538" eaLnBrk="1" hangingPunct="1">
              <a:spcBef>
                <a:spcPct val="50000"/>
              </a:spcBef>
            </a:pPr>
            <a:r>
              <a:rPr lang="ja-JP" altLang="en-US" sz="2000" dirty="0">
                <a:latin typeface="メイリオ" panose="020B0604030504040204" pitchFamily="50" charset="-128"/>
                <a:ea typeface="メイリオ" panose="020B0604030504040204" pitchFamily="50" charset="-128"/>
              </a:rPr>
              <a:t>１．</a:t>
            </a:r>
            <a:r>
              <a:rPr lang="en-US" altLang="ja-JP" sz="2000" dirty="0">
                <a:latin typeface="メイリオ" panose="020B0604030504040204" pitchFamily="50" charset="-128"/>
                <a:ea typeface="メイリオ" panose="020B0604030504040204" pitchFamily="50" charset="-128"/>
              </a:rPr>
              <a:t>2</a:t>
            </a:r>
            <a:r>
              <a:rPr lang="ja-JP" altLang="en-US" sz="2000" dirty="0">
                <a:latin typeface="メイリオ" panose="020B0604030504040204" pitchFamily="50" charset="-128"/>
                <a:ea typeface="メイリオ" panose="020B0604030504040204" pitchFamily="50" charset="-128"/>
              </a:rPr>
              <a:t>番目におおきな星座</a:t>
            </a:r>
            <a:endParaRPr lang="en-US" altLang="ja-JP" sz="2000" dirty="0">
              <a:latin typeface="メイリオ" panose="020B0604030504040204" pitchFamily="50" charset="-128"/>
              <a:ea typeface="メイリオ" panose="020B0604030504040204" pitchFamily="50" charset="-128"/>
            </a:endParaRPr>
          </a:p>
          <a:p>
            <a:pPr marL="363538" indent="-363538" eaLnBrk="1" hangingPunct="1">
              <a:spcBef>
                <a:spcPct val="50000"/>
              </a:spcBef>
            </a:pPr>
            <a:r>
              <a:rPr lang="ja-JP" altLang="en-US" sz="2000" dirty="0">
                <a:latin typeface="メイリオ" panose="020B0604030504040204" pitchFamily="50" charset="-128"/>
                <a:ea typeface="メイリオ" panose="020B0604030504040204" pitchFamily="50" charset="-128"/>
              </a:rPr>
              <a:t>２．ギリシャ神話では農業の神</a:t>
            </a:r>
            <a:endParaRPr lang="en-US" altLang="ja-JP" sz="2000" dirty="0">
              <a:latin typeface="メイリオ" panose="020B0604030504040204" pitchFamily="50" charset="-128"/>
              <a:ea typeface="メイリオ" panose="020B0604030504040204" pitchFamily="50" charset="-128"/>
            </a:endParaRPr>
          </a:p>
        </p:txBody>
      </p:sp>
      <p:pic>
        <p:nvPicPr>
          <p:cNvPr id="1026" name="Picture 2">
            <a:extLst>
              <a:ext uri="{FF2B5EF4-FFF2-40B4-BE49-F238E27FC236}">
                <a16:creationId xmlns:a16="http://schemas.microsoft.com/office/drawing/2014/main" id="{1ACF0E07-DCBB-63C6-48AE-0AD9D4FB653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32014" y="890070"/>
            <a:ext cx="1830595" cy="117754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494B28B0-5C54-7758-FB75-06E56154DB2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4998" r="31364"/>
          <a:stretch/>
        </p:blipFill>
        <p:spPr bwMode="auto">
          <a:xfrm>
            <a:off x="7679432" y="87022"/>
            <a:ext cx="1415167" cy="2171991"/>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5">
            <a:extLst>
              <a:ext uri="{FF2B5EF4-FFF2-40B4-BE49-F238E27FC236}">
                <a16:creationId xmlns:a16="http://schemas.microsoft.com/office/drawing/2014/main" id="{B60B2DEF-DF3A-9FDD-8C34-CE4D3AE21A7C}"/>
              </a:ext>
            </a:extLst>
          </p:cNvPr>
          <p:cNvSpPr txBox="1">
            <a:spLocks noChangeArrowheads="1"/>
          </p:cNvSpPr>
          <p:nvPr/>
        </p:nvSpPr>
        <p:spPr bwMode="auto">
          <a:xfrm>
            <a:off x="5978721" y="2341336"/>
            <a:ext cx="3091363" cy="4080604"/>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2000" dirty="0">
                <a:latin typeface="メイリオ" panose="020B0604030504040204" pitchFamily="50" charset="-128"/>
                <a:ea typeface="メイリオ" panose="020B0604030504040204" pitchFamily="50" charset="-128"/>
              </a:rPr>
              <a:t>スピカ</a:t>
            </a:r>
            <a:endParaRPr lang="en-US" altLang="ja-JP" sz="2000" dirty="0">
              <a:latin typeface="メイリオ" panose="020B0604030504040204" pitchFamily="50" charset="-128"/>
              <a:ea typeface="メイリオ" panose="020B0604030504040204" pitchFamily="50" charset="-128"/>
            </a:endParaRPr>
          </a:p>
          <a:p>
            <a:pPr eaLnBrk="1" hangingPunct="1">
              <a:spcBef>
                <a:spcPct val="50000"/>
              </a:spcBef>
            </a:pPr>
            <a:r>
              <a:rPr lang="ja-JP" altLang="en-US" sz="2000" dirty="0">
                <a:latin typeface="メイリオ" panose="020B0604030504040204" pitchFamily="50" charset="-128"/>
                <a:ea typeface="メイリオ" panose="020B0604030504040204" pitchFamily="50" charset="-128"/>
              </a:rPr>
              <a:t>１．おとめ座の１等星</a:t>
            </a:r>
            <a:endParaRPr lang="en-US" altLang="ja-JP" sz="2000" dirty="0">
              <a:latin typeface="メイリオ" panose="020B0604030504040204" pitchFamily="50" charset="-128"/>
              <a:ea typeface="メイリオ" panose="020B0604030504040204" pitchFamily="50" charset="-128"/>
            </a:endParaRPr>
          </a:p>
          <a:p>
            <a:pPr marL="450850" indent="-277813" eaLnBrk="1" hangingPunct="1">
              <a:lnSpc>
                <a:spcPts val="1900"/>
              </a:lnSpc>
              <a:spcBef>
                <a:spcPct val="50000"/>
              </a:spcBef>
            </a:pPr>
            <a:r>
              <a:rPr lang="ja-JP" altLang="en-US" sz="2000" dirty="0">
                <a:latin typeface="メイリオ" panose="020B0604030504040204" pitchFamily="50" charset="-128"/>
                <a:ea typeface="メイリオ" panose="020B0604030504040204" pitchFamily="50" charset="-128"/>
              </a:rPr>
              <a:t>・ラテン語で「麦の穂。穂先」</a:t>
            </a:r>
            <a:endParaRPr lang="en-US" altLang="ja-JP" sz="2000" dirty="0">
              <a:latin typeface="メイリオ" panose="020B0604030504040204" pitchFamily="50" charset="-128"/>
              <a:ea typeface="メイリオ" panose="020B0604030504040204" pitchFamily="50" charset="-128"/>
            </a:endParaRPr>
          </a:p>
          <a:p>
            <a:pPr marL="450850" indent="-277813" eaLnBrk="1" hangingPunct="1">
              <a:lnSpc>
                <a:spcPts val="1900"/>
              </a:lnSpc>
              <a:spcBef>
                <a:spcPct val="50000"/>
              </a:spcBef>
            </a:pPr>
            <a:r>
              <a:rPr lang="ja-JP" altLang="en-US" sz="2000" dirty="0">
                <a:latin typeface="メイリオ" panose="020B0604030504040204" pitchFamily="50" charset="-128"/>
                <a:ea typeface="メイリオ" panose="020B0604030504040204" pitchFamily="50" charset="-128"/>
              </a:rPr>
              <a:t>・表面温度：</a:t>
            </a:r>
            <a:r>
              <a:rPr lang="en-US" altLang="ja-JP" sz="2000" dirty="0">
                <a:latin typeface="メイリオ" panose="020B0604030504040204" pitchFamily="50" charset="-128"/>
                <a:ea typeface="メイリオ" panose="020B0604030504040204" pitchFamily="50" charset="-128"/>
              </a:rPr>
              <a:t>18000</a:t>
            </a:r>
            <a:r>
              <a:rPr lang="ja-JP" altLang="en-US" sz="2000" dirty="0">
                <a:latin typeface="メイリオ" panose="020B0604030504040204" pitchFamily="50" charset="-128"/>
                <a:ea typeface="メイリオ" panose="020B0604030504040204" pitchFamily="50" charset="-128"/>
              </a:rPr>
              <a:t>度</a:t>
            </a:r>
            <a:endParaRPr lang="en-US" altLang="ja-JP" sz="2000" dirty="0">
              <a:latin typeface="メイリオ" panose="020B0604030504040204" pitchFamily="50" charset="-128"/>
              <a:ea typeface="メイリオ" panose="020B0604030504040204" pitchFamily="50" charset="-128"/>
            </a:endParaRPr>
          </a:p>
          <a:p>
            <a:pPr marL="450850" indent="-277813" eaLnBrk="1" hangingPunct="1">
              <a:lnSpc>
                <a:spcPts val="1900"/>
              </a:lnSpc>
              <a:spcBef>
                <a:spcPct val="50000"/>
              </a:spcBef>
            </a:pPr>
            <a:r>
              <a:rPr lang="ja-JP" altLang="en-US" sz="2000" dirty="0">
                <a:latin typeface="メイリオ" panose="020B0604030504040204" pitchFamily="50" charset="-128"/>
                <a:ea typeface="メイリオ" panose="020B0604030504040204" pitchFamily="50" charset="-128"/>
              </a:rPr>
              <a:t>・距離：</a:t>
            </a:r>
            <a:r>
              <a:rPr lang="en-US" altLang="ja-JP" sz="2000" dirty="0">
                <a:latin typeface="メイリオ" panose="020B0604030504040204" pitchFamily="50" charset="-128"/>
                <a:ea typeface="メイリオ" panose="020B0604030504040204" pitchFamily="50" charset="-128"/>
              </a:rPr>
              <a:t>250</a:t>
            </a:r>
            <a:r>
              <a:rPr lang="ja-JP" altLang="en-US" sz="2000" dirty="0">
                <a:latin typeface="メイリオ" panose="020B0604030504040204" pitchFamily="50" charset="-128"/>
                <a:ea typeface="メイリオ" panose="020B0604030504040204" pitchFamily="50" charset="-128"/>
              </a:rPr>
              <a:t>光年</a:t>
            </a:r>
            <a:endParaRPr lang="en-US" altLang="ja-JP" sz="2000" dirty="0">
              <a:latin typeface="メイリオ" panose="020B0604030504040204" pitchFamily="50" charset="-128"/>
              <a:ea typeface="メイリオ" panose="020B0604030504040204" pitchFamily="50" charset="-128"/>
            </a:endParaRPr>
          </a:p>
          <a:p>
            <a:pPr marL="450850" indent="-277813" eaLnBrk="1" hangingPunct="1">
              <a:lnSpc>
                <a:spcPts val="1900"/>
              </a:lnSpc>
              <a:spcBef>
                <a:spcPct val="50000"/>
              </a:spcBef>
            </a:pPr>
            <a:r>
              <a:rPr lang="ja-JP" altLang="en-US" sz="2000" dirty="0">
                <a:latin typeface="メイリオ" panose="020B0604030504040204" pitchFamily="50" charset="-128"/>
                <a:ea typeface="メイリオ" panose="020B0604030504040204" pitchFamily="50" charset="-128"/>
              </a:rPr>
              <a:t>・太陽の直径の７倍</a:t>
            </a:r>
            <a:endParaRPr lang="en-US" altLang="ja-JP" sz="2000" dirty="0">
              <a:latin typeface="メイリオ" panose="020B0604030504040204" pitchFamily="50" charset="-128"/>
              <a:ea typeface="メイリオ" panose="020B0604030504040204" pitchFamily="50" charset="-128"/>
            </a:endParaRPr>
          </a:p>
          <a:p>
            <a:pPr marL="263525" indent="-263525" eaLnBrk="1" hangingPunct="1">
              <a:spcBef>
                <a:spcPct val="50000"/>
              </a:spcBef>
            </a:pPr>
            <a:r>
              <a:rPr lang="ja-JP" altLang="en-US" sz="2000" dirty="0">
                <a:latin typeface="メイリオ" panose="020B0604030504040204" pitchFamily="50" charset="-128"/>
                <a:ea typeface="メイリオ" panose="020B0604030504040204" pitchFamily="50" charset="-128"/>
              </a:rPr>
              <a:t>２．２つの星（スピカ</a:t>
            </a:r>
            <a:r>
              <a:rPr lang="en-US" altLang="ja-JP" sz="2000" dirty="0">
                <a:latin typeface="メイリオ" panose="020B0604030504040204" pitchFamily="50" charset="-128"/>
                <a:ea typeface="メイリオ" panose="020B0604030504040204" pitchFamily="50" charset="-128"/>
              </a:rPr>
              <a:t>A</a:t>
            </a:r>
            <a:r>
              <a:rPr lang="ja-JP" altLang="en-US" sz="2000" dirty="0">
                <a:latin typeface="メイリオ" panose="020B0604030504040204" pitchFamily="50" charset="-128"/>
                <a:ea typeface="メイリオ" panose="020B0604030504040204" pitchFamily="50" charset="-128"/>
              </a:rPr>
              <a:t>、スピカ</a:t>
            </a:r>
            <a:r>
              <a:rPr lang="en-US" altLang="ja-JP" sz="2000" dirty="0">
                <a:latin typeface="メイリオ" panose="020B0604030504040204" pitchFamily="50" charset="-128"/>
                <a:ea typeface="メイリオ" panose="020B0604030504040204" pitchFamily="50" charset="-128"/>
              </a:rPr>
              <a:t>B</a:t>
            </a:r>
            <a:r>
              <a:rPr lang="ja-JP" altLang="en-US" sz="2000" dirty="0">
                <a:latin typeface="メイリオ" panose="020B0604030504040204" pitchFamily="50" charset="-128"/>
                <a:ea typeface="メイリオ" panose="020B0604030504040204" pitchFamily="50" charset="-128"/>
              </a:rPr>
              <a:t>）が</a:t>
            </a:r>
            <a:r>
              <a:rPr lang="en-US" altLang="ja-JP" sz="2000" dirty="0">
                <a:latin typeface="メイリオ" panose="020B0604030504040204" pitchFamily="50" charset="-128"/>
                <a:ea typeface="メイリオ" panose="020B0604030504040204" pitchFamily="50" charset="-128"/>
              </a:rPr>
              <a:t>4</a:t>
            </a:r>
            <a:r>
              <a:rPr lang="ja-JP" altLang="en-US" sz="2000" dirty="0">
                <a:latin typeface="メイリオ" panose="020B0604030504040204" pitchFamily="50" charset="-128"/>
                <a:ea typeface="メイリオ" panose="020B0604030504040204" pitchFamily="50" charset="-128"/>
              </a:rPr>
              <a:t>日の中期でお互いに回っている、約</a:t>
            </a:r>
            <a:r>
              <a:rPr lang="en-US" altLang="ja-JP" sz="2000" dirty="0">
                <a:latin typeface="メイリオ" panose="020B0604030504040204" pitchFamily="50" charset="-128"/>
                <a:ea typeface="メイリオ" panose="020B0604030504040204" pitchFamily="50" charset="-128"/>
              </a:rPr>
              <a:t>0.1</a:t>
            </a:r>
            <a:r>
              <a:rPr lang="ja-JP" altLang="en-US" sz="2000" dirty="0">
                <a:latin typeface="メイリオ" panose="020B0604030504040204" pitchFamily="50" charset="-128"/>
                <a:ea typeface="メイリオ" panose="020B0604030504040204" pitchFamily="50" charset="-128"/>
              </a:rPr>
              <a:t>等明るさが変化</a:t>
            </a:r>
            <a:endParaRPr lang="en-US" altLang="ja-JP" sz="18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42783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06B731-8FDB-4220-84A0-130DBD4F20AA}"/>
              </a:ext>
            </a:extLst>
          </p:cNvPr>
          <p:cNvSpPr>
            <a:spLocks noGrp="1"/>
          </p:cNvSpPr>
          <p:nvPr>
            <p:ph type="ctrTitle"/>
          </p:nvPr>
        </p:nvSpPr>
        <p:spPr>
          <a:xfrm>
            <a:off x="-198053" y="638969"/>
            <a:ext cx="7772400" cy="720725"/>
          </a:xfrm>
        </p:spPr>
        <p:txBody>
          <a:bodyPr/>
          <a:lstStyle/>
          <a:p>
            <a:r>
              <a:rPr kumimoji="1" lang="ja-JP" altLang="en-US" dirty="0"/>
              <a:t>区切りのページ</a:t>
            </a:r>
          </a:p>
        </p:txBody>
      </p:sp>
      <p:sp>
        <p:nvSpPr>
          <p:cNvPr id="4" name="字幕 3">
            <a:extLst>
              <a:ext uri="{FF2B5EF4-FFF2-40B4-BE49-F238E27FC236}">
                <a16:creationId xmlns:a16="http://schemas.microsoft.com/office/drawing/2014/main" id="{F6CE583D-CD41-2490-9615-A5815D2D0DF5}"/>
              </a:ext>
            </a:extLst>
          </p:cNvPr>
          <p:cNvSpPr>
            <a:spLocks noGrp="1"/>
          </p:cNvSpPr>
          <p:nvPr>
            <p:ph type="subTitle" idx="1"/>
          </p:nvPr>
        </p:nvSpPr>
        <p:spPr/>
        <p:txBody>
          <a:bodyPr/>
          <a:lstStyle/>
          <a:p>
            <a:r>
              <a:rPr kumimoji="1" lang="ja-JP" altLang="en-US" sz="4800" dirty="0"/>
              <a:t>一応、このページより後は、予備用として残しておく。</a:t>
            </a:r>
          </a:p>
        </p:txBody>
      </p:sp>
    </p:spTree>
    <p:extLst>
      <p:ext uri="{BB962C8B-B14F-4D97-AF65-F5344CB8AC3E}">
        <p14:creationId xmlns:p14="http://schemas.microsoft.com/office/powerpoint/2010/main" val="247682804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ダイアグラム&#10;&#10;自動的に生成された説明">
            <a:extLst>
              <a:ext uri="{FF2B5EF4-FFF2-40B4-BE49-F238E27FC236}">
                <a16:creationId xmlns:a16="http://schemas.microsoft.com/office/drawing/2014/main" id="{46BEA482-E52A-A243-0D17-118E3FDEF6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301" y="2221673"/>
            <a:ext cx="8100090" cy="4440658"/>
          </a:xfrm>
          <a:prstGeom prst="rect">
            <a:avLst/>
          </a:prstGeom>
        </p:spPr>
      </p:pic>
      <p:pic>
        <p:nvPicPr>
          <p:cNvPr id="4" name="図 3">
            <a:extLst>
              <a:ext uri="{FF2B5EF4-FFF2-40B4-BE49-F238E27FC236}">
                <a16:creationId xmlns:a16="http://schemas.microsoft.com/office/drawing/2014/main" id="{57BE71DF-910B-C905-3202-BD24C48EDB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1998"/>
          <a:stretch/>
        </p:blipFill>
        <p:spPr>
          <a:xfrm>
            <a:off x="155779" y="716118"/>
            <a:ext cx="2122930" cy="2119626"/>
          </a:xfrm>
          <a:prstGeom prst="rect">
            <a:avLst/>
          </a:prstGeom>
        </p:spPr>
      </p:pic>
      <p:sp>
        <p:nvSpPr>
          <p:cNvPr id="2" name="タイトル 1">
            <a:extLst>
              <a:ext uri="{FF2B5EF4-FFF2-40B4-BE49-F238E27FC236}">
                <a16:creationId xmlns:a16="http://schemas.microsoft.com/office/drawing/2014/main" id="{1D06B731-8FDB-4220-84A0-130DBD4F20AA}"/>
              </a:ext>
            </a:extLst>
          </p:cNvPr>
          <p:cNvSpPr>
            <a:spLocks noGrp="1"/>
          </p:cNvSpPr>
          <p:nvPr>
            <p:ph type="ctrTitle"/>
          </p:nvPr>
        </p:nvSpPr>
        <p:spPr>
          <a:xfrm>
            <a:off x="251952" y="-23410"/>
            <a:ext cx="7772400" cy="720725"/>
          </a:xfrm>
        </p:spPr>
        <p:txBody>
          <a:bodyPr/>
          <a:lstStyle/>
          <a:p>
            <a:pPr algn="l"/>
            <a:r>
              <a:rPr kumimoji="1" lang="ja-JP" altLang="en-US" dirty="0"/>
              <a:t>星食の起きる明るい星</a:t>
            </a:r>
            <a:r>
              <a:rPr kumimoji="1" lang="ja-JP" altLang="en-US" sz="3200" dirty="0"/>
              <a:t>：１等星では</a:t>
            </a:r>
          </a:p>
        </p:txBody>
      </p:sp>
      <p:grpSp>
        <p:nvGrpSpPr>
          <p:cNvPr id="6" name="グループ化 5">
            <a:extLst>
              <a:ext uri="{FF2B5EF4-FFF2-40B4-BE49-F238E27FC236}">
                <a16:creationId xmlns:a16="http://schemas.microsoft.com/office/drawing/2014/main" id="{B6B3ED44-1A99-938A-D77D-478F09E484F6}"/>
              </a:ext>
            </a:extLst>
          </p:cNvPr>
          <p:cNvGrpSpPr/>
          <p:nvPr/>
        </p:nvGrpSpPr>
        <p:grpSpPr>
          <a:xfrm>
            <a:off x="-46147" y="4017588"/>
            <a:ext cx="8938942" cy="2777692"/>
            <a:chOff x="-46894" y="2354623"/>
            <a:chExt cx="8938942" cy="2777692"/>
          </a:xfrm>
        </p:grpSpPr>
        <p:sp>
          <p:nvSpPr>
            <p:cNvPr id="7" name="テキスト ボックス 6">
              <a:extLst>
                <a:ext uri="{FF2B5EF4-FFF2-40B4-BE49-F238E27FC236}">
                  <a16:creationId xmlns:a16="http://schemas.microsoft.com/office/drawing/2014/main" id="{D100DD78-FD6B-195B-796B-0744F0C4D0FD}"/>
                </a:ext>
              </a:extLst>
            </p:cNvPr>
            <p:cNvSpPr txBox="1"/>
            <p:nvPr/>
          </p:nvSpPr>
          <p:spPr>
            <a:xfrm>
              <a:off x="7722035" y="4670650"/>
              <a:ext cx="1170013" cy="461665"/>
            </a:xfrm>
            <a:prstGeom prst="rect">
              <a:avLst/>
            </a:prstGeom>
            <a:noFill/>
          </p:spPr>
          <p:txBody>
            <a:bodyPr wrap="square">
              <a:spAutoFit/>
            </a:bodyPr>
            <a:lstStyle/>
            <a:p>
              <a:r>
                <a:rPr kumimoji="1" lang="ja-JP" altLang="en-US" dirty="0"/>
                <a:t>スピカ</a:t>
              </a:r>
              <a:endParaRPr lang="ja-JP" altLang="en-US" dirty="0"/>
            </a:p>
          </p:txBody>
        </p:sp>
        <p:sp>
          <p:nvSpPr>
            <p:cNvPr id="8" name="テキスト ボックス 7">
              <a:extLst>
                <a:ext uri="{FF2B5EF4-FFF2-40B4-BE49-F238E27FC236}">
                  <a16:creationId xmlns:a16="http://schemas.microsoft.com/office/drawing/2014/main" id="{F4AB1BAC-B59A-FE86-15C9-F6AA957E27F9}"/>
                </a:ext>
              </a:extLst>
            </p:cNvPr>
            <p:cNvSpPr txBox="1"/>
            <p:nvPr/>
          </p:nvSpPr>
          <p:spPr>
            <a:xfrm>
              <a:off x="5722335" y="4661441"/>
              <a:ext cx="1980022" cy="461665"/>
            </a:xfrm>
            <a:prstGeom prst="rect">
              <a:avLst/>
            </a:prstGeom>
            <a:noFill/>
          </p:spPr>
          <p:txBody>
            <a:bodyPr wrap="square">
              <a:spAutoFit/>
            </a:bodyPr>
            <a:lstStyle/>
            <a:p>
              <a:r>
                <a:rPr kumimoji="1" lang="ja-JP" altLang="en-US" dirty="0"/>
                <a:t>アンタレス</a:t>
              </a:r>
              <a:endParaRPr lang="ja-JP" altLang="en-US" dirty="0"/>
            </a:p>
          </p:txBody>
        </p:sp>
        <p:sp>
          <p:nvSpPr>
            <p:cNvPr id="9" name="テキスト ボックス 8">
              <a:extLst>
                <a:ext uri="{FF2B5EF4-FFF2-40B4-BE49-F238E27FC236}">
                  <a16:creationId xmlns:a16="http://schemas.microsoft.com/office/drawing/2014/main" id="{C4A837EC-E756-8675-7B74-08CE60E4B887}"/>
                </a:ext>
              </a:extLst>
            </p:cNvPr>
            <p:cNvSpPr txBox="1"/>
            <p:nvPr/>
          </p:nvSpPr>
          <p:spPr>
            <a:xfrm>
              <a:off x="1303121" y="4670649"/>
              <a:ext cx="1980022" cy="461665"/>
            </a:xfrm>
            <a:prstGeom prst="rect">
              <a:avLst/>
            </a:prstGeom>
            <a:noFill/>
          </p:spPr>
          <p:txBody>
            <a:bodyPr wrap="square">
              <a:spAutoFit/>
            </a:bodyPr>
            <a:lstStyle/>
            <a:p>
              <a:r>
                <a:rPr kumimoji="1" lang="ja-JP" altLang="en-US" dirty="0"/>
                <a:t>アルデバラン</a:t>
              </a:r>
              <a:endParaRPr lang="ja-JP" altLang="en-US" dirty="0"/>
            </a:p>
          </p:txBody>
        </p:sp>
        <p:sp>
          <p:nvSpPr>
            <p:cNvPr id="10" name="テキスト ボックス 9">
              <a:extLst>
                <a:ext uri="{FF2B5EF4-FFF2-40B4-BE49-F238E27FC236}">
                  <a16:creationId xmlns:a16="http://schemas.microsoft.com/office/drawing/2014/main" id="{29A650EE-AD63-0924-5518-49E1D178FD61}"/>
                </a:ext>
              </a:extLst>
            </p:cNvPr>
            <p:cNvSpPr txBox="1"/>
            <p:nvPr/>
          </p:nvSpPr>
          <p:spPr>
            <a:xfrm>
              <a:off x="-46894" y="4670649"/>
              <a:ext cx="1350015" cy="461665"/>
            </a:xfrm>
            <a:prstGeom prst="rect">
              <a:avLst/>
            </a:prstGeom>
            <a:noFill/>
          </p:spPr>
          <p:txBody>
            <a:bodyPr wrap="square">
              <a:spAutoFit/>
            </a:bodyPr>
            <a:lstStyle/>
            <a:p>
              <a:r>
                <a:rPr kumimoji="1" lang="ja-JP" altLang="en-US" dirty="0"/>
                <a:t>レグルス</a:t>
              </a:r>
              <a:endParaRPr lang="ja-JP" altLang="en-US" dirty="0"/>
            </a:p>
          </p:txBody>
        </p:sp>
        <p:cxnSp>
          <p:nvCxnSpPr>
            <p:cNvPr id="11" name="直線矢印コネクタ 10">
              <a:extLst>
                <a:ext uri="{FF2B5EF4-FFF2-40B4-BE49-F238E27FC236}">
                  <a16:creationId xmlns:a16="http://schemas.microsoft.com/office/drawing/2014/main" id="{7024503F-08A8-C7D9-3D5F-E69000F6127D}"/>
                </a:ext>
              </a:extLst>
            </p:cNvPr>
            <p:cNvCxnSpPr>
              <a:cxnSpLocks/>
            </p:cNvCxnSpPr>
            <p:nvPr/>
          </p:nvCxnSpPr>
          <p:spPr>
            <a:xfrm flipH="1" flipV="1">
              <a:off x="654628" y="2682107"/>
              <a:ext cx="14422" cy="196512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47CEB329-6A4B-71AC-B6B3-C14C0CAE15FB}"/>
                </a:ext>
              </a:extLst>
            </p:cNvPr>
            <p:cNvCxnSpPr>
              <a:cxnSpLocks/>
            </p:cNvCxnSpPr>
            <p:nvPr/>
          </p:nvCxnSpPr>
          <p:spPr>
            <a:xfrm flipV="1">
              <a:off x="2861981" y="2354623"/>
              <a:ext cx="0" cy="2399904"/>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D5F58A54-1CC2-D3AB-B165-C0047182439F}"/>
                </a:ext>
              </a:extLst>
            </p:cNvPr>
            <p:cNvCxnSpPr>
              <a:cxnSpLocks/>
            </p:cNvCxnSpPr>
            <p:nvPr/>
          </p:nvCxnSpPr>
          <p:spPr>
            <a:xfrm flipV="1">
              <a:off x="8307041" y="2978995"/>
              <a:ext cx="0" cy="1668232"/>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42906B4C-29F7-FB3A-C369-00271E09ECCA}"/>
                </a:ext>
              </a:extLst>
            </p:cNvPr>
            <p:cNvCxnSpPr>
              <a:cxnSpLocks/>
            </p:cNvCxnSpPr>
            <p:nvPr/>
          </p:nvCxnSpPr>
          <p:spPr>
            <a:xfrm flipV="1">
              <a:off x="6732024" y="3429000"/>
              <a:ext cx="0" cy="1218227"/>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4" name="直線コネクタ 13">
            <a:extLst>
              <a:ext uri="{FF2B5EF4-FFF2-40B4-BE49-F238E27FC236}">
                <a16:creationId xmlns:a16="http://schemas.microsoft.com/office/drawing/2014/main" id="{04815CAD-E702-38F4-5B9F-29492EB276AC}"/>
              </a:ext>
            </a:extLst>
          </p:cNvPr>
          <p:cNvCxnSpPr>
            <a:cxnSpLocks/>
          </p:cNvCxnSpPr>
          <p:nvPr/>
        </p:nvCxnSpPr>
        <p:spPr>
          <a:xfrm>
            <a:off x="286055" y="4426972"/>
            <a:ext cx="8047852" cy="15031"/>
          </a:xfrm>
          <a:prstGeom prst="line">
            <a:avLst/>
          </a:prstGeom>
          <a:ln w="22225">
            <a:solidFill>
              <a:srgbClr val="66CCFF"/>
            </a:solidFill>
          </a:ln>
        </p:spPr>
        <p:style>
          <a:lnRef idx="1">
            <a:schemeClr val="accent1"/>
          </a:lnRef>
          <a:fillRef idx="0">
            <a:schemeClr val="accent1"/>
          </a:fillRef>
          <a:effectRef idx="0">
            <a:schemeClr val="accent1"/>
          </a:effectRef>
          <a:fontRef idx="minor">
            <a:schemeClr val="tx1"/>
          </a:fontRef>
        </p:style>
      </p:cxnSp>
      <p:sp>
        <p:nvSpPr>
          <p:cNvPr id="16" name="楕円 15">
            <a:extLst>
              <a:ext uri="{FF2B5EF4-FFF2-40B4-BE49-F238E27FC236}">
                <a16:creationId xmlns:a16="http://schemas.microsoft.com/office/drawing/2014/main" id="{43EEB726-784E-FB06-9833-D734891610A6}"/>
              </a:ext>
            </a:extLst>
          </p:cNvPr>
          <p:cNvSpPr/>
          <p:nvPr/>
        </p:nvSpPr>
        <p:spPr>
          <a:xfrm>
            <a:off x="128177" y="1499624"/>
            <a:ext cx="1923795" cy="605328"/>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0" name="直線コネクタ 19">
            <a:extLst>
              <a:ext uri="{FF2B5EF4-FFF2-40B4-BE49-F238E27FC236}">
                <a16:creationId xmlns:a16="http://schemas.microsoft.com/office/drawing/2014/main" id="{659F391A-6646-BBCD-6837-829A611C1007}"/>
              </a:ext>
            </a:extLst>
          </p:cNvPr>
          <p:cNvCxnSpPr/>
          <p:nvPr/>
        </p:nvCxnSpPr>
        <p:spPr>
          <a:xfrm>
            <a:off x="4309981" y="2452751"/>
            <a:ext cx="0" cy="3978503"/>
          </a:xfrm>
          <a:prstGeom prst="line">
            <a:avLst/>
          </a:prstGeom>
          <a:ln w="34925">
            <a:solidFill>
              <a:schemeClr val="accent1">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54D5666C-5B73-098C-4D4D-884E956A92FE}"/>
              </a:ext>
            </a:extLst>
          </p:cNvPr>
          <p:cNvCxnSpPr>
            <a:cxnSpLocks/>
          </p:cNvCxnSpPr>
          <p:nvPr/>
        </p:nvCxnSpPr>
        <p:spPr>
          <a:xfrm>
            <a:off x="1065545" y="846492"/>
            <a:ext cx="0" cy="1772499"/>
          </a:xfrm>
          <a:prstGeom prst="line">
            <a:avLst/>
          </a:prstGeom>
          <a:ln w="34925">
            <a:solidFill>
              <a:schemeClr val="accent1">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4" name="字幕 2">
            <a:extLst>
              <a:ext uri="{FF2B5EF4-FFF2-40B4-BE49-F238E27FC236}">
                <a16:creationId xmlns:a16="http://schemas.microsoft.com/office/drawing/2014/main" id="{94677451-8865-9935-1500-EB7105989177}"/>
              </a:ext>
            </a:extLst>
          </p:cNvPr>
          <p:cNvSpPr txBox="1">
            <a:spLocks/>
          </p:cNvSpPr>
          <p:nvPr/>
        </p:nvSpPr>
        <p:spPr bwMode="gray">
          <a:xfrm>
            <a:off x="2610782" y="672047"/>
            <a:ext cx="4102311" cy="12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Tx/>
              <a:buNone/>
              <a:defRPr kumimoji="1" sz="2400">
                <a:solidFill>
                  <a:schemeClr val="tx1"/>
                </a:solidFill>
                <a:latin typeface="游ゴシック" panose="020B0400000000000000" pitchFamily="50" charset="-128"/>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游ゴシック" panose="020B0400000000000000" pitchFamily="50" charset="-128"/>
                <a:ea typeface="+mn-ea"/>
              </a:defRPr>
            </a:lvl2pPr>
            <a:lvl3pPr marL="1143000" indent="-228600" algn="l" rtl="0" eaLnBrk="0" fontAlgn="base" hangingPunct="0">
              <a:spcBef>
                <a:spcPct val="20000"/>
              </a:spcBef>
              <a:spcAft>
                <a:spcPct val="0"/>
              </a:spcAft>
              <a:buChar char="•"/>
              <a:defRPr kumimoji="1" sz="2400">
                <a:solidFill>
                  <a:schemeClr val="tx1"/>
                </a:solidFill>
                <a:latin typeface="游ゴシック" panose="020B0400000000000000" pitchFamily="50" charset="-128"/>
                <a:ea typeface="+mn-ea"/>
              </a:defRPr>
            </a:lvl3pPr>
            <a:lvl4pPr marL="1600200" indent="-228600" algn="l" rtl="0" eaLnBrk="0" fontAlgn="base" hangingPunct="0">
              <a:spcBef>
                <a:spcPct val="20000"/>
              </a:spcBef>
              <a:spcAft>
                <a:spcPct val="0"/>
              </a:spcAft>
              <a:buChar char="–"/>
              <a:defRPr kumimoji="1" sz="2000">
                <a:solidFill>
                  <a:schemeClr val="tx1"/>
                </a:solidFill>
                <a:latin typeface="游ゴシック" panose="020B0400000000000000" pitchFamily="50" charset="-128"/>
                <a:ea typeface="+mn-ea"/>
              </a:defRPr>
            </a:lvl4pPr>
            <a:lvl5pPr marL="2057400" indent="-228600" algn="l" rtl="0" eaLnBrk="0" fontAlgn="base" hangingPunct="0">
              <a:spcBef>
                <a:spcPct val="20000"/>
              </a:spcBef>
              <a:spcAft>
                <a:spcPct val="0"/>
              </a:spcAft>
              <a:buChar char="»"/>
              <a:defRPr kumimoji="1" sz="2000">
                <a:solidFill>
                  <a:schemeClr val="tx1"/>
                </a:solidFill>
                <a:latin typeface="游ゴシック" panose="020B0400000000000000" pitchFamily="50" charset="-128"/>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algn="l"/>
            <a:r>
              <a:rPr lang="ja-JP" altLang="en-US" kern="0" dirty="0">
                <a:latin typeface="ＭＳ ゴシック" panose="020B0609070205080204" pitchFamily="49" charset="-128"/>
                <a:ea typeface="ＭＳ ゴシック" panose="020B0609070205080204" pitchFamily="49" charset="-128"/>
              </a:rPr>
              <a:t>天の北極（北極星）を中心にした</a:t>
            </a:r>
            <a:r>
              <a:rPr lang="en-US" altLang="ja-JP" kern="0" dirty="0">
                <a:latin typeface="ＭＳ ゴシック" panose="020B0609070205080204" pitchFamily="49" charset="-128"/>
                <a:ea typeface="ＭＳ ゴシック" panose="020B0609070205080204" pitchFamily="49" charset="-128"/>
              </a:rPr>
              <a:t>1</a:t>
            </a:r>
            <a:r>
              <a:rPr lang="ja-JP" altLang="en-US" kern="0" dirty="0">
                <a:latin typeface="ＭＳ ゴシック" panose="020B0609070205080204" pitchFamily="49" charset="-128"/>
                <a:ea typeface="ＭＳ ゴシック" panose="020B0609070205080204" pitchFamily="49" charset="-128"/>
              </a:rPr>
              <a:t>年の太陽の動き（赤道座標）</a:t>
            </a:r>
          </a:p>
        </p:txBody>
      </p:sp>
      <p:sp>
        <p:nvSpPr>
          <p:cNvPr id="30" name="フリーフォーム: 図形 29">
            <a:extLst>
              <a:ext uri="{FF2B5EF4-FFF2-40B4-BE49-F238E27FC236}">
                <a16:creationId xmlns:a16="http://schemas.microsoft.com/office/drawing/2014/main" id="{257F2204-02DB-0990-A630-54B93C76F3CD}"/>
              </a:ext>
            </a:extLst>
          </p:cNvPr>
          <p:cNvSpPr/>
          <p:nvPr/>
        </p:nvSpPr>
        <p:spPr>
          <a:xfrm>
            <a:off x="261205" y="3834632"/>
            <a:ext cx="8046720" cy="1182562"/>
          </a:xfrm>
          <a:custGeom>
            <a:avLst/>
            <a:gdLst>
              <a:gd name="connsiteX0" fmla="*/ 0 w 8046720"/>
              <a:gd name="connsiteY0" fmla="*/ 580014 h 1182562"/>
              <a:gd name="connsiteX1" fmla="*/ 266700 w 8046720"/>
              <a:gd name="connsiteY1" fmla="*/ 389514 h 1182562"/>
              <a:gd name="connsiteX2" fmla="*/ 266700 w 8046720"/>
              <a:gd name="connsiteY2" fmla="*/ 389514 h 1182562"/>
              <a:gd name="connsiteX3" fmla="*/ 769620 w 8046720"/>
              <a:gd name="connsiteY3" fmla="*/ 206634 h 1182562"/>
              <a:gd name="connsiteX4" fmla="*/ 1135380 w 8046720"/>
              <a:gd name="connsiteY4" fmla="*/ 107574 h 1182562"/>
              <a:gd name="connsiteX5" fmla="*/ 1905000 w 8046720"/>
              <a:gd name="connsiteY5" fmla="*/ 894 h 1182562"/>
              <a:gd name="connsiteX6" fmla="*/ 2529840 w 8046720"/>
              <a:gd name="connsiteY6" fmla="*/ 69474 h 1182562"/>
              <a:gd name="connsiteX7" fmla="*/ 3185160 w 8046720"/>
              <a:gd name="connsiteY7" fmla="*/ 282834 h 1182562"/>
              <a:gd name="connsiteX8" fmla="*/ 3779520 w 8046720"/>
              <a:gd name="connsiteY8" fmla="*/ 519054 h 1182562"/>
              <a:gd name="connsiteX9" fmla="*/ 4427220 w 8046720"/>
              <a:gd name="connsiteY9" fmla="*/ 755274 h 1182562"/>
              <a:gd name="connsiteX10" fmla="*/ 5052060 w 8046720"/>
              <a:gd name="connsiteY10" fmla="*/ 999114 h 1182562"/>
              <a:gd name="connsiteX11" fmla="*/ 5722620 w 8046720"/>
              <a:gd name="connsiteY11" fmla="*/ 1166754 h 1182562"/>
              <a:gd name="connsiteX12" fmla="*/ 6431280 w 8046720"/>
              <a:gd name="connsiteY12" fmla="*/ 1159134 h 1182562"/>
              <a:gd name="connsiteX13" fmla="*/ 7200900 w 8046720"/>
              <a:gd name="connsiteY13" fmla="*/ 1021974 h 1182562"/>
              <a:gd name="connsiteX14" fmla="*/ 7932420 w 8046720"/>
              <a:gd name="connsiteY14" fmla="*/ 686694 h 1182562"/>
              <a:gd name="connsiteX15" fmla="*/ 8046720 w 8046720"/>
              <a:gd name="connsiteY15" fmla="*/ 602874 h 118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046720" h="1182562">
                <a:moveTo>
                  <a:pt x="0" y="580014"/>
                </a:moveTo>
                <a:lnTo>
                  <a:pt x="266700" y="389514"/>
                </a:lnTo>
                <a:lnTo>
                  <a:pt x="266700" y="389514"/>
                </a:lnTo>
                <a:cubicBezTo>
                  <a:pt x="350520" y="359034"/>
                  <a:pt x="624840" y="253624"/>
                  <a:pt x="769620" y="206634"/>
                </a:cubicBezTo>
                <a:cubicBezTo>
                  <a:pt x="914400" y="159644"/>
                  <a:pt x="946150" y="141864"/>
                  <a:pt x="1135380" y="107574"/>
                </a:cubicBezTo>
                <a:cubicBezTo>
                  <a:pt x="1324610" y="73284"/>
                  <a:pt x="1672590" y="7244"/>
                  <a:pt x="1905000" y="894"/>
                </a:cubicBezTo>
                <a:cubicBezTo>
                  <a:pt x="2137410" y="-5456"/>
                  <a:pt x="2316480" y="22484"/>
                  <a:pt x="2529840" y="69474"/>
                </a:cubicBezTo>
                <a:cubicBezTo>
                  <a:pt x="2743200" y="116464"/>
                  <a:pt x="2976880" y="207904"/>
                  <a:pt x="3185160" y="282834"/>
                </a:cubicBezTo>
                <a:cubicBezTo>
                  <a:pt x="3393440" y="357764"/>
                  <a:pt x="3572510" y="440314"/>
                  <a:pt x="3779520" y="519054"/>
                </a:cubicBezTo>
                <a:cubicBezTo>
                  <a:pt x="3986530" y="597794"/>
                  <a:pt x="4215130" y="675264"/>
                  <a:pt x="4427220" y="755274"/>
                </a:cubicBezTo>
                <a:cubicBezTo>
                  <a:pt x="4639310" y="835284"/>
                  <a:pt x="4836160" y="930534"/>
                  <a:pt x="5052060" y="999114"/>
                </a:cubicBezTo>
                <a:cubicBezTo>
                  <a:pt x="5267960" y="1067694"/>
                  <a:pt x="5492750" y="1140084"/>
                  <a:pt x="5722620" y="1166754"/>
                </a:cubicBezTo>
                <a:cubicBezTo>
                  <a:pt x="5952490" y="1193424"/>
                  <a:pt x="6184900" y="1183264"/>
                  <a:pt x="6431280" y="1159134"/>
                </a:cubicBezTo>
                <a:cubicBezTo>
                  <a:pt x="6677660" y="1135004"/>
                  <a:pt x="6950710" y="1100714"/>
                  <a:pt x="7200900" y="1021974"/>
                </a:cubicBezTo>
                <a:cubicBezTo>
                  <a:pt x="7451090" y="943234"/>
                  <a:pt x="7791450" y="756544"/>
                  <a:pt x="7932420" y="686694"/>
                </a:cubicBezTo>
                <a:cubicBezTo>
                  <a:pt x="8073390" y="616844"/>
                  <a:pt x="8041640" y="615574"/>
                  <a:pt x="8046720" y="602874"/>
                </a:cubicBezTo>
              </a:path>
            </a:pathLst>
          </a:custGeom>
          <a:noFill/>
          <a:ln>
            <a:solidFill>
              <a:srgbClr val="FFC000"/>
            </a:solidFill>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796330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3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06B731-8FDB-4220-84A0-130DBD4F20AA}"/>
              </a:ext>
            </a:extLst>
          </p:cNvPr>
          <p:cNvSpPr>
            <a:spLocks noGrp="1"/>
          </p:cNvSpPr>
          <p:nvPr>
            <p:ph type="ctrTitle"/>
          </p:nvPr>
        </p:nvSpPr>
        <p:spPr>
          <a:xfrm>
            <a:off x="341953" y="0"/>
            <a:ext cx="7772400" cy="720725"/>
          </a:xfrm>
        </p:spPr>
        <p:txBody>
          <a:bodyPr/>
          <a:lstStyle/>
          <a:p>
            <a:pPr algn="l"/>
            <a:r>
              <a:rPr kumimoji="1" lang="en-US" altLang="ja-JP" dirty="0">
                <a:latin typeface="ＭＳ Ｐゴシック" panose="020B0600070205080204" pitchFamily="50" charset="-128"/>
                <a:ea typeface="ＭＳ Ｐゴシック" panose="020B0600070205080204" pitchFamily="50" charset="-128"/>
              </a:rPr>
              <a:t>2023</a:t>
            </a:r>
            <a:r>
              <a:rPr kumimoji="1" lang="ja-JP" altLang="en-US" dirty="0">
                <a:latin typeface="ＭＳ Ｐゴシック" panose="020B0600070205080204" pitchFamily="50" charset="-128"/>
                <a:ea typeface="ＭＳ Ｐゴシック" panose="020B0600070205080204" pitchFamily="50" charset="-128"/>
              </a:rPr>
              <a:t>年の写真</a:t>
            </a:r>
          </a:p>
        </p:txBody>
      </p:sp>
      <p:pic>
        <p:nvPicPr>
          <p:cNvPr id="5" name="図 4" descr="草, 屋外, フィールド, 子供 が含まれている画像&#10;&#10;自動的に生成された説明">
            <a:extLst>
              <a:ext uri="{FF2B5EF4-FFF2-40B4-BE49-F238E27FC236}">
                <a16:creationId xmlns:a16="http://schemas.microsoft.com/office/drawing/2014/main" id="{4C5A7244-F435-BA04-6304-441EC847E1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551" y="796422"/>
            <a:ext cx="4140174" cy="3105131"/>
          </a:xfrm>
          <a:prstGeom prst="rect">
            <a:avLst/>
          </a:prstGeom>
        </p:spPr>
      </p:pic>
      <p:pic>
        <p:nvPicPr>
          <p:cNvPr id="7" name="図 6" descr="公園にいる人たち&#10;&#10;低い精度で自動的に生成された説明">
            <a:extLst>
              <a:ext uri="{FF2B5EF4-FFF2-40B4-BE49-F238E27FC236}">
                <a16:creationId xmlns:a16="http://schemas.microsoft.com/office/drawing/2014/main" id="{A8BF8D60-4F4E-4F24-AD16-60B331EAAB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1999" y="848091"/>
            <a:ext cx="4140175" cy="3105131"/>
          </a:xfrm>
          <a:prstGeom prst="rect">
            <a:avLst/>
          </a:prstGeom>
        </p:spPr>
      </p:pic>
      <p:sp>
        <p:nvSpPr>
          <p:cNvPr id="9" name="Text Box 5">
            <a:extLst>
              <a:ext uri="{FF2B5EF4-FFF2-40B4-BE49-F238E27FC236}">
                <a16:creationId xmlns:a16="http://schemas.microsoft.com/office/drawing/2014/main" id="{EF05618F-0F6C-C947-C9A1-266AFF66A411}"/>
              </a:ext>
            </a:extLst>
          </p:cNvPr>
          <p:cNvSpPr txBox="1">
            <a:spLocks noChangeArrowheads="1"/>
          </p:cNvSpPr>
          <p:nvPr/>
        </p:nvSpPr>
        <p:spPr bwMode="auto">
          <a:xfrm>
            <a:off x="127551" y="3977250"/>
            <a:ext cx="3870043"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2000" b="1" dirty="0">
                <a:latin typeface="游ゴシック" panose="020B0400000000000000" pitchFamily="50" charset="-128"/>
              </a:rPr>
              <a:t>西側からの写真　</a:t>
            </a:r>
            <a:r>
              <a:rPr lang="en-US" altLang="ja-JP" sz="2000" b="1" dirty="0">
                <a:latin typeface="游ゴシック" panose="020B0400000000000000" pitchFamily="50" charset="-128"/>
              </a:rPr>
              <a:t>1</a:t>
            </a:r>
          </a:p>
          <a:p>
            <a:pPr eaLnBrk="1" hangingPunct="1">
              <a:spcBef>
                <a:spcPct val="50000"/>
              </a:spcBef>
            </a:pPr>
            <a:r>
              <a:rPr lang="ja-JP" altLang="en-US" sz="2000" b="1" dirty="0">
                <a:latin typeface="游ゴシック" panose="020B0400000000000000" pitchFamily="50" charset="-128"/>
              </a:rPr>
              <a:t>・</a:t>
            </a:r>
            <a:r>
              <a:rPr lang="en-US" altLang="ja-JP" sz="2000" b="1" dirty="0">
                <a:latin typeface="游ゴシック" panose="020B0400000000000000" pitchFamily="50" charset="-128"/>
              </a:rPr>
              <a:t>MT-130</a:t>
            </a:r>
            <a:r>
              <a:rPr lang="ja-JP" altLang="en-US" sz="2000" b="1" dirty="0">
                <a:latin typeface="游ゴシック" panose="020B0400000000000000" pitchFamily="50" charset="-128"/>
              </a:rPr>
              <a:t>と</a:t>
            </a:r>
            <a:r>
              <a:rPr lang="en-US" altLang="ja-JP" sz="2000" b="1" dirty="0">
                <a:latin typeface="游ゴシック" panose="020B0400000000000000" pitchFamily="50" charset="-128"/>
              </a:rPr>
              <a:t>25㎝</a:t>
            </a:r>
            <a:r>
              <a:rPr lang="ja-JP" altLang="en-US" sz="2000" b="1" dirty="0">
                <a:latin typeface="游ゴシック" panose="020B0400000000000000" pitchFamily="50" charset="-128"/>
              </a:rPr>
              <a:t>ドブソニアン</a:t>
            </a:r>
            <a:r>
              <a:rPr lang="en-US" altLang="ja-JP" sz="2000" b="1" dirty="0">
                <a:latin typeface="游ゴシック" panose="020B0400000000000000" pitchFamily="50" charset="-128"/>
              </a:rPr>
              <a:t>(</a:t>
            </a:r>
            <a:r>
              <a:rPr lang="ja-JP" altLang="en-US" sz="2000" b="1" dirty="0">
                <a:latin typeface="游ゴシック" panose="020B0400000000000000" pitchFamily="50" charset="-128"/>
              </a:rPr>
              <a:t>踏み台付（は、お互いに近い位置にする。→ピント合わせ、天体の導入などで、頻繁に調整が必要なため。</a:t>
            </a:r>
            <a:endParaRPr lang="en-US" altLang="ja-JP" sz="2000" b="1" dirty="0">
              <a:latin typeface="游ゴシック" panose="020B0400000000000000" pitchFamily="50" charset="-128"/>
            </a:endParaRPr>
          </a:p>
          <a:p>
            <a:pPr eaLnBrk="1" hangingPunct="1">
              <a:spcBef>
                <a:spcPct val="50000"/>
              </a:spcBef>
            </a:pPr>
            <a:endParaRPr lang="en-US" altLang="ja-JP" sz="2000" b="1" dirty="0">
              <a:latin typeface="游ゴシック" panose="020B0400000000000000" pitchFamily="50" charset="-128"/>
            </a:endParaRPr>
          </a:p>
        </p:txBody>
      </p:sp>
      <p:sp>
        <p:nvSpPr>
          <p:cNvPr id="10" name="Text Box 5">
            <a:extLst>
              <a:ext uri="{FF2B5EF4-FFF2-40B4-BE49-F238E27FC236}">
                <a16:creationId xmlns:a16="http://schemas.microsoft.com/office/drawing/2014/main" id="{E68FB59F-50E9-1C2F-F2C5-4521E54BF2FF}"/>
              </a:ext>
            </a:extLst>
          </p:cNvPr>
          <p:cNvSpPr txBox="1">
            <a:spLocks noGrp="1" noChangeArrowheads="1"/>
          </p:cNvSpPr>
          <p:nvPr>
            <p:ph type="subTitle" idx="1"/>
          </p:nvPr>
        </p:nvSpPr>
        <p:spPr bwMode="auto">
          <a:xfrm>
            <a:off x="4572000" y="4054193"/>
            <a:ext cx="4050174"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2000" b="1" dirty="0">
                <a:latin typeface="游ゴシック" panose="020B0400000000000000" pitchFamily="50" charset="-128"/>
              </a:rPr>
              <a:t>西側からの写真　２</a:t>
            </a:r>
            <a:endParaRPr lang="en-US" altLang="ja-JP" sz="2000" b="1" dirty="0">
              <a:latin typeface="游ゴシック" panose="020B0400000000000000" pitchFamily="50" charset="-128"/>
            </a:endParaRPr>
          </a:p>
          <a:p>
            <a:pPr eaLnBrk="1" hangingPunct="1">
              <a:spcBef>
                <a:spcPct val="50000"/>
              </a:spcBef>
            </a:pPr>
            <a:r>
              <a:rPr lang="ja-JP" altLang="en-US" sz="2000" b="1" dirty="0">
                <a:latin typeface="游ゴシック" panose="020B0400000000000000" pitchFamily="50" charset="-128"/>
              </a:rPr>
              <a:t>・単眼鏡　２個、</a:t>
            </a:r>
            <a:r>
              <a:rPr lang="en-US" altLang="ja-JP" sz="2000" b="1" dirty="0">
                <a:latin typeface="游ゴシック" panose="020B0400000000000000" pitchFamily="50" charset="-128"/>
              </a:rPr>
              <a:t>50㎜</a:t>
            </a:r>
            <a:r>
              <a:rPr lang="ja-JP" altLang="en-US" sz="2000" b="1" dirty="0">
                <a:latin typeface="游ゴシック" panose="020B0400000000000000" pitchFamily="50" charset="-128"/>
              </a:rPr>
              <a:t>屈折（いずれもカメラ三脚）は南西方向で、やや離して配置</a:t>
            </a:r>
            <a:endParaRPr lang="en-US" altLang="ja-JP" sz="2000" b="1" dirty="0">
              <a:latin typeface="游ゴシック" panose="020B0400000000000000" pitchFamily="50" charset="-128"/>
            </a:endParaRPr>
          </a:p>
          <a:p>
            <a:pPr eaLnBrk="1" hangingPunct="1">
              <a:spcBef>
                <a:spcPct val="50000"/>
              </a:spcBef>
            </a:pPr>
            <a:r>
              <a:rPr lang="ja-JP" altLang="en-US" sz="2000" b="1" dirty="0">
                <a:latin typeface="游ゴシック" panose="020B0400000000000000" pitchFamily="50" charset="-128"/>
              </a:rPr>
              <a:t>・スクリーンは西側に設置した。</a:t>
            </a:r>
            <a:endParaRPr lang="en-US" altLang="ja-JP" sz="2000" b="1" dirty="0">
              <a:latin typeface="游ゴシック" panose="020B0400000000000000" pitchFamily="50" charset="-128"/>
            </a:endParaRPr>
          </a:p>
          <a:p>
            <a:pPr eaLnBrk="1" hangingPunct="1">
              <a:spcBef>
                <a:spcPct val="50000"/>
              </a:spcBef>
            </a:pPr>
            <a:endParaRPr lang="en-US" altLang="ja-JP" sz="2000" b="1" dirty="0">
              <a:latin typeface="游ゴシック" panose="020B0400000000000000" pitchFamily="50" charset="-128"/>
            </a:endParaRPr>
          </a:p>
        </p:txBody>
      </p:sp>
    </p:spTree>
    <p:extLst>
      <p:ext uri="{BB962C8B-B14F-4D97-AF65-F5344CB8AC3E}">
        <p14:creationId xmlns:p14="http://schemas.microsoft.com/office/powerpoint/2010/main" val="34310127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descr="作品, ケーキ, 回路, 手 が含まれている画像&#10;&#10;自動的に生成された説明">
            <a:extLst>
              <a:ext uri="{FF2B5EF4-FFF2-40B4-BE49-F238E27FC236}">
                <a16:creationId xmlns:a16="http://schemas.microsoft.com/office/drawing/2014/main" id="{39C0732D-8621-1DB0-53E7-861A19C8CD6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123616" y="806476"/>
            <a:ext cx="7238415" cy="5245048"/>
          </a:xfrm>
          <a:prstGeom prst="rect">
            <a:avLst/>
          </a:prstGeom>
        </p:spPr>
      </p:pic>
      <p:sp>
        <p:nvSpPr>
          <p:cNvPr id="6" name="Rectangle 2">
            <a:extLst>
              <a:ext uri="{FF2B5EF4-FFF2-40B4-BE49-F238E27FC236}">
                <a16:creationId xmlns:a16="http://schemas.microsoft.com/office/drawing/2014/main" id="{5CA44248-8E76-4262-8EDE-FEEAE473A7F1}"/>
              </a:ext>
            </a:extLst>
          </p:cNvPr>
          <p:cNvSpPr txBox="1">
            <a:spLocks noChangeArrowheads="1"/>
          </p:cNvSpPr>
          <p:nvPr/>
        </p:nvSpPr>
        <p:spPr bwMode="gray">
          <a:xfrm>
            <a:off x="172056" y="30002"/>
            <a:ext cx="879531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1"/>
                </a:solidFill>
                <a:latin typeface="游ゴシック" panose="020B0400000000000000" pitchFamily="50" charset="-128"/>
                <a:ea typeface="+mj-ea"/>
                <a:cs typeface="+mj-cs"/>
              </a:defRPr>
            </a:lvl1pPr>
            <a:lvl2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2pPr>
            <a:lvl3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3pPr>
            <a:lvl4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4pPr>
            <a:lvl5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5pPr>
            <a:lvl6pPr marL="457200" algn="l" rtl="0" fontAlgn="base">
              <a:spcBef>
                <a:spcPct val="0"/>
              </a:spcBef>
              <a:spcAft>
                <a:spcPct val="0"/>
              </a:spcAft>
              <a:defRPr kumimoji="1" sz="2800">
                <a:solidFill>
                  <a:schemeClr val="tx1"/>
                </a:solidFill>
                <a:latin typeface="Arial" pitchFamily="34" charset="0"/>
                <a:ea typeface="ＭＳ Ｐゴシック" pitchFamily="50" charset="-128"/>
              </a:defRPr>
            </a:lvl6pPr>
            <a:lvl7pPr marL="914400" algn="l" rtl="0" fontAlgn="base">
              <a:spcBef>
                <a:spcPct val="0"/>
              </a:spcBef>
              <a:spcAft>
                <a:spcPct val="0"/>
              </a:spcAft>
              <a:defRPr kumimoji="1" sz="2800">
                <a:solidFill>
                  <a:schemeClr val="tx1"/>
                </a:solidFill>
                <a:latin typeface="Arial" pitchFamily="34" charset="0"/>
                <a:ea typeface="ＭＳ Ｐゴシック" pitchFamily="50" charset="-128"/>
              </a:defRPr>
            </a:lvl7pPr>
            <a:lvl8pPr marL="1371600" algn="l" rtl="0" fontAlgn="base">
              <a:spcBef>
                <a:spcPct val="0"/>
              </a:spcBef>
              <a:spcAft>
                <a:spcPct val="0"/>
              </a:spcAft>
              <a:defRPr kumimoji="1" sz="2800">
                <a:solidFill>
                  <a:schemeClr val="tx1"/>
                </a:solidFill>
                <a:latin typeface="Arial" pitchFamily="34" charset="0"/>
                <a:ea typeface="ＭＳ Ｐゴシック" pitchFamily="50" charset="-128"/>
              </a:defRPr>
            </a:lvl8pPr>
            <a:lvl9pPr marL="1828800" algn="l" rtl="0" fontAlgn="base">
              <a:spcBef>
                <a:spcPct val="0"/>
              </a:spcBef>
              <a:spcAft>
                <a:spcPct val="0"/>
              </a:spcAft>
              <a:defRPr kumimoji="1" sz="2800">
                <a:solidFill>
                  <a:schemeClr val="tx1"/>
                </a:solidFill>
                <a:latin typeface="Arial" pitchFamily="34" charset="0"/>
                <a:ea typeface="ＭＳ Ｐゴシック" pitchFamily="50" charset="-128"/>
              </a:defRPr>
            </a:lvl9pPr>
          </a:lstStyle>
          <a:p>
            <a:pPr eaLnBrk="1" hangingPunct="1"/>
            <a:r>
              <a:rPr lang="ja-JP" altLang="en-US" sz="3200" kern="0" dirty="0">
                <a:ea typeface="ＭＳ Ｐゴシック" panose="020B0600070205080204" pitchFamily="50" charset="-128"/>
              </a:rPr>
              <a:t>観測レイアウト　</a:t>
            </a:r>
            <a:r>
              <a:rPr lang="en-US" altLang="ja-JP" sz="3200" kern="0" dirty="0">
                <a:ea typeface="ＭＳ Ｐゴシック" panose="020B0600070205080204" pitchFamily="50" charset="-128"/>
              </a:rPr>
              <a:t>2024</a:t>
            </a:r>
            <a:r>
              <a:rPr lang="ja-JP" altLang="en-US" sz="3200" kern="0" dirty="0">
                <a:ea typeface="ＭＳ Ｐゴシック" panose="020B0600070205080204" pitchFamily="50" charset="-128"/>
              </a:rPr>
              <a:t>年</a:t>
            </a:r>
          </a:p>
        </p:txBody>
      </p:sp>
      <p:sp>
        <p:nvSpPr>
          <p:cNvPr id="2" name="正方形/長方形 1">
            <a:extLst>
              <a:ext uri="{FF2B5EF4-FFF2-40B4-BE49-F238E27FC236}">
                <a16:creationId xmlns:a16="http://schemas.microsoft.com/office/drawing/2014/main" id="{5DE3F814-EE4F-79A0-3498-D20381B0D2E8}"/>
              </a:ext>
            </a:extLst>
          </p:cNvPr>
          <p:cNvSpPr/>
          <p:nvPr/>
        </p:nvSpPr>
        <p:spPr>
          <a:xfrm rot="3659723">
            <a:off x="5372011" y="3649148"/>
            <a:ext cx="421622" cy="101328"/>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solidFill>
                  <a:schemeClr val="tx1"/>
                </a:solidFill>
              </a:rPr>
              <a:t>机</a:t>
            </a:r>
            <a:r>
              <a:rPr kumimoji="1" lang="ja-JP" altLang="en-US" sz="1000" dirty="0">
                <a:solidFill>
                  <a:schemeClr val="tx1">
                    <a:lumMod val="50000"/>
                    <a:lumOff val="50000"/>
                  </a:schemeClr>
                </a:solidFill>
              </a:rPr>
              <a:t>　</a:t>
            </a:r>
            <a:endParaRPr kumimoji="1" lang="ja-JP" altLang="en-US" sz="1000" dirty="0">
              <a:solidFill>
                <a:schemeClr val="tx1">
                  <a:lumMod val="50000"/>
                  <a:lumOff val="50000"/>
                </a:schemeClr>
              </a:solidFill>
              <a:ea typeface="$ＪＳ明朝" panose="04030B090D0B02020403" pitchFamily="17" charset="-128"/>
            </a:endParaRPr>
          </a:p>
        </p:txBody>
      </p:sp>
      <p:sp>
        <p:nvSpPr>
          <p:cNvPr id="4" name="正方形/長方形 3">
            <a:extLst>
              <a:ext uri="{FF2B5EF4-FFF2-40B4-BE49-F238E27FC236}">
                <a16:creationId xmlns:a16="http://schemas.microsoft.com/office/drawing/2014/main" id="{67B3B6BF-B23E-5F8E-4EA5-3CF027EB73C4}"/>
              </a:ext>
            </a:extLst>
          </p:cNvPr>
          <p:cNvSpPr/>
          <p:nvPr/>
        </p:nvSpPr>
        <p:spPr>
          <a:xfrm rot="5400000">
            <a:off x="5641677" y="4360494"/>
            <a:ext cx="371073" cy="129655"/>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a:solidFill>
                  <a:schemeClr val="tx1"/>
                </a:solidFill>
              </a:rPr>
              <a:t>スクリ</a:t>
            </a:r>
            <a:endParaRPr kumimoji="1" lang="ja-JP" altLang="en-US" sz="800" dirty="0">
              <a:solidFill>
                <a:schemeClr val="tx1"/>
              </a:solidFill>
              <a:ea typeface="$ＪＳ明朝" panose="04030B090D0B02020403" pitchFamily="17" charset="-128"/>
            </a:endParaRPr>
          </a:p>
        </p:txBody>
      </p:sp>
      <p:sp>
        <p:nvSpPr>
          <p:cNvPr id="5" name="楕円 4">
            <a:extLst>
              <a:ext uri="{FF2B5EF4-FFF2-40B4-BE49-F238E27FC236}">
                <a16:creationId xmlns:a16="http://schemas.microsoft.com/office/drawing/2014/main" id="{36A04980-EB22-AB35-2A1A-F049726F5C0B}"/>
              </a:ext>
            </a:extLst>
          </p:cNvPr>
          <p:cNvSpPr/>
          <p:nvPr/>
        </p:nvSpPr>
        <p:spPr>
          <a:xfrm>
            <a:off x="3367344" y="3704533"/>
            <a:ext cx="808691" cy="360046"/>
          </a:xfrm>
          <a:prstGeom prst="ellipse">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dirty="0">
                <a:solidFill>
                  <a:srgbClr val="0070C0"/>
                </a:solidFill>
              </a:rPr>
              <a:t>130㎜</a:t>
            </a:r>
            <a:r>
              <a:rPr kumimoji="1" lang="ja-JP" altLang="en-US" sz="1050" dirty="0">
                <a:solidFill>
                  <a:srgbClr val="0070C0"/>
                </a:solidFill>
              </a:rPr>
              <a:t>反射</a:t>
            </a:r>
          </a:p>
        </p:txBody>
      </p:sp>
      <p:sp>
        <p:nvSpPr>
          <p:cNvPr id="7" name="楕円 6">
            <a:extLst>
              <a:ext uri="{FF2B5EF4-FFF2-40B4-BE49-F238E27FC236}">
                <a16:creationId xmlns:a16="http://schemas.microsoft.com/office/drawing/2014/main" id="{AFED18B4-7781-7436-7860-382D4569A01B}"/>
              </a:ext>
            </a:extLst>
          </p:cNvPr>
          <p:cNvSpPr/>
          <p:nvPr/>
        </p:nvSpPr>
        <p:spPr>
          <a:xfrm>
            <a:off x="3367344" y="4109354"/>
            <a:ext cx="900010" cy="421622"/>
          </a:xfrm>
          <a:prstGeom prst="ellipse">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a:solidFill>
                  <a:srgbClr val="0070C0"/>
                </a:solidFill>
              </a:rPr>
              <a:t>250㎜</a:t>
            </a:r>
            <a:r>
              <a:rPr kumimoji="1" lang="ja-JP" altLang="en-US" sz="1000" dirty="0">
                <a:solidFill>
                  <a:srgbClr val="0070C0"/>
                </a:solidFill>
              </a:rPr>
              <a:t>反射ドブ</a:t>
            </a:r>
          </a:p>
        </p:txBody>
      </p:sp>
      <p:sp>
        <p:nvSpPr>
          <p:cNvPr id="8" name="正方形/長方形 7">
            <a:extLst>
              <a:ext uri="{FF2B5EF4-FFF2-40B4-BE49-F238E27FC236}">
                <a16:creationId xmlns:a16="http://schemas.microsoft.com/office/drawing/2014/main" id="{271F3A11-41B9-C365-54BC-838EF0EDED5D}"/>
              </a:ext>
            </a:extLst>
          </p:cNvPr>
          <p:cNvSpPr/>
          <p:nvPr/>
        </p:nvSpPr>
        <p:spPr>
          <a:xfrm>
            <a:off x="4343131" y="3947354"/>
            <a:ext cx="552912" cy="324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講師</a:t>
            </a:r>
          </a:p>
        </p:txBody>
      </p:sp>
      <p:sp>
        <p:nvSpPr>
          <p:cNvPr id="9" name="楕円 8">
            <a:extLst>
              <a:ext uri="{FF2B5EF4-FFF2-40B4-BE49-F238E27FC236}">
                <a16:creationId xmlns:a16="http://schemas.microsoft.com/office/drawing/2014/main" id="{6D8673A5-24A6-5C4D-C36F-A3030C39CA63}"/>
              </a:ext>
            </a:extLst>
          </p:cNvPr>
          <p:cNvSpPr/>
          <p:nvPr/>
        </p:nvSpPr>
        <p:spPr>
          <a:xfrm>
            <a:off x="4354846" y="4783321"/>
            <a:ext cx="663512" cy="424959"/>
          </a:xfrm>
          <a:prstGeom prst="ellipse">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a:solidFill>
                  <a:schemeClr val="accent1">
                    <a:lumMod val="50000"/>
                  </a:schemeClr>
                </a:solidFill>
              </a:rPr>
              <a:t>60</a:t>
            </a:r>
            <a:r>
              <a:rPr kumimoji="1" lang="ja-JP" altLang="en-US" sz="1000" dirty="0">
                <a:solidFill>
                  <a:schemeClr val="accent1">
                    <a:lumMod val="50000"/>
                  </a:schemeClr>
                </a:solidFill>
              </a:rPr>
              <a:t>㎜単眼</a:t>
            </a:r>
            <a:r>
              <a:rPr kumimoji="1" lang="en-US" altLang="ja-JP" sz="1000" dirty="0">
                <a:solidFill>
                  <a:schemeClr val="accent1">
                    <a:lumMod val="50000"/>
                  </a:schemeClr>
                </a:solidFill>
              </a:rPr>
              <a:t>1</a:t>
            </a:r>
            <a:endParaRPr kumimoji="1" lang="ja-JP" altLang="en-US" sz="1000" dirty="0">
              <a:solidFill>
                <a:schemeClr val="accent1">
                  <a:lumMod val="50000"/>
                </a:schemeClr>
              </a:solidFill>
            </a:endParaRPr>
          </a:p>
        </p:txBody>
      </p:sp>
      <p:sp>
        <p:nvSpPr>
          <p:cNvPr id="10" name="楕円 9">
            <a:extLst>
              <a:ext uri="{FF2B5EF4-FFF2-40B4-BE49-F238E27FC236}">
                <a16:creationId xmlns:a16="http://schemas.microsoft.com/office/drawing/2014/main" id="{09922ED1-2AA3-FA5B-43F0-0B81D81DFF8D}"/>
              </a:ext>
            </a:extLst>
          </p:cNvPr>
          <p:cNvSpPr/>
          <p:nvPr/>
        </p:nvSpPr>
        <p:spPr>
          <a:xfrm>
            <a:off x="3906203" y="4547552"/>
            <a:ext cx="663512" cy="421622"/>
          </a:xfrm>
          <a:prstGeom prst="ellipse">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a:solidFill>
                  <a:schemeClr val="accent1">
                    <a:lumMod val="50000"/>
                  </a:schemeClr>
                </a:solidFill>
              </a:rPr>
              <a:t>60</a:t>
            </a:r>
            <a:r>
              <a:rPr kumimoji="1" lang="ja-JP" altLang="en-US" sz="1000" dirty="0">
                <a:solidFill>
                  <a:schemeClr val="accent1">
                    <a:lumMod val="50000"/>
                  </a:schemeClr>
                </a:solidFill>
              </a:rPr>
              <a:t>㎜単眼</a:t>
            </a:r>
            <a:r>
              <a:rPr kumimoji="1" lang="en-US" altLang="ja-JP" sz="1000" dirty="0">
                <a:solidFill>
                  <a:schemeClr val="accent1">
                    <a:lumMod val="50000"/>
                  </a:schemeClr>
                </a:solidFill>
              </a:rPr>
              <a:t>1</a:t>
            </a:r>
            <a:endParaRPr kumimoji="1" lang="ja-JP" altLang="en-US" sz="1000" dirty="0">
              <a:solidFill>
                <a:schemeClr val="accent1">
                  <a:lumMod val="50000"/>
                </a:schemeClr>
              </a:solidFill>
            </a:endParaRPr>
          </a:p>
        </p:txBody>
      </p:sp>
      <p:sp>
        <p:nvSpPr>
          <p:cNvPr id="11" name="楕円 10">
            <a:extLst>
              <a:ext uri="{FF2B5EF4-FFF2-40B4-BE49-F238E27FC236}">
                <a16:creationId xmlns:a16="http://schemas.microsoft.com/office/drawing/2014/main" id="{E8C66531-27E1-0ED8-233D-56B324F51869}"/>
              </a:ext>
            </a:extLst>
          </p:cNvPr>
          <p:cNvSpPr/>
          <p:nvPr/>
        </p:nvSpPr>
        <p:spPr>
          <a:xfrm>
            <a:off x="4882581" y="4633725"/>
            <a:ext cx="685542" cy="421622"/>
          </a:xfrm>
          <a:prstGeom prst="ellipse">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a:solidFill>
                  <a:schemeClr val="accent1">
                    <a:lumMod val="50000"/>
                  </a:schemeClr>
                </a:solidFill>
              </a:rPr>
              <a:t>50</a:t>
            </a:r>
            <a:r>
              <a:rPr kumimoji="1" lang="ja-JP" altLang="en-US" sz="1000" dirty="0">
                <a:solidFill>
                  <a:schemeClr val="accent1">
                    <a:lumMod val="50000"/>
                  </a:schemeClr>
                </a:solidFill>
              </a:rPr>
              <a:t>㎜</a:t>
            </a:r>
            <a:endParaRPr kumimoji="1" lang="en-US" altLang="ja-JP" sz="1000" dirty="0">
              <a:solidFill>
                <a:schemeClr val="accent1">
                  <a:lumMod val="50000"/>
                </a:schemeClr>
              </a:solidFill>
            </a:endParaRPr>
          </a:p>
          <a:p>
            <a:pPr algn="ctr"/>
            <a:r>
              <a:rPr lang="ja-JP" altLang="en-US" sz="1000" dirty="0">
                <a:solidFill>
                  <a:schemeClr val="accent1">
                    <a:lumMod val="50000"/>
                  </a:schemeClr>
                </a:solidFill>
              </a:rPr>
              <a:t>屈折</a:t>
            </a:r>
            <a:endParaRPr kumimoji="1" lang="ja-JP" altLang="en-US" sz="1000" dirty="0">
              <a:solidFill>
                <a:schemeClr val="accent1">
                  <a:lumMod val="50000"/>
                </a:schemeClr>
              </a:solidFill>
            </a:endParaRPr>
          </a:p>
        </p:txBody>
      </p:sp>
      <p:cxnSp>
        <p:nvCxnSpPr>
          <p:cNvPr id="13" name="直線矢印コネクタ 12">
            <a:extLst>
              <a:ext uri="{FF2B5EF4-FFF2-40B4-BE49-F238E27FC236}">
                <a16:creationId xmlns:a16="http://schemas.microsoft.com/office/drawing/2014/main" id="{2C2F9F9A-F9B6-DDD9-457F-73C19AEC9205}"/>
              </a:ext>
            </a:extLst>
          </p:cNvPr>
          <p:cNvCxnSpPr/>
          <p:nvPr/>
        </p:nvCxnSpPr>
        <p:spPr>
          <a:xfrm flipV="1">
            <a:off x="8286986" y="731935"/>
            <a:ext cx="0" cy="129755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DE49ABFB-09D6-A34F-2D41-6FB4277651EE}"/>
              </a:ext>
            </a:extLst>
          </p:cNvPr>
          <p:cNvCxnSpPr>
            <a:cxnSpLocks/>
          </p:cNvCxnSpPr>
          <p:nvPr/>
        </p:nvCxnSpPr>
        <p:spPr>
          <a:xfrm flipH="1">
            <a:off x="7674853" y="1305394"/>
            <a:ext cx="1224266"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正方形/長方形 15">
            <a:extLst>
              <a:ext uri="{FF2B5EF4-FFF2-40B4-BE49-F238E27FC236}">
                <a16:creationId xmlns:a16="http://schemas.microsoft.com/office/drawing/2014/main" id="{7A58E2AD-CD1D-7F1C-86E0-3DA6F51A7729}"/>
              </a:ext>
            </a:extLst>
          </p:cNvPr>
          <p:cNvSpPr/>
          <p:nvPr/>
        </p:nvSpPr>
        <p:spPr>
          <a:xfrm>
            <a:off x="7792826" y="731935"/>
            <a:ext cx="512639"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北</a:t>
            </a:r>
          </a:p>
        </p:txBody>
      </p:sp>
      <p:sp>
        <p:nvSpPr>
          <p:cNvPr id="17" name="正方形/長方形 16">
            <a:extLst>
              <a:ext uri="{FF2B5EF4-FFF2-40B4-BE49-F238E27FC236}">
                <a16:creationId xmlns:a16="http://schemas.microsoft.com/office/drawing/2014/main" id="{9A1B2660-D139-48B7-4AC8-F13105E37E5F}"/>
              </a:ext>
            </a:extLst>
          </p:cNvPr>
          <p:cNvSpPr/>
          <p:nvPr/>
        </p:nvSpPr>
        <p:spPr>
          <a:xfrm>
            <a:off x="7211961" y="1086431"/>
            <a:ext cx="512639"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西</a:t>
            </a:r>
          </a:p>
        </p:txBody>
      </p:sp>
      <p:sp>
        <p:nvSpPr>
          <p:cNvPr id="18" name="正方形/長方形 17">
            <a:extLst>
              <a:ext uri="{FF2B5EF4-FFF2-40B4-BE49-F238E27FC236}">
                <a16:creationId xmlns:a16="http://schemas.microsoft.com/office/drawing/2014/main" id="{7A07133D-3D85-B7A3-1CCB-5FC3CD3CE55C}"/>
              </a:ext>
            </a:extLst>
          </p:cNvPr>
          <p:cNvSpPr/>
          <p:nvPr/>
        </p:nvSpPr>
        <p:spPr>
          <a:xfrm rot="3590454">
            <a:off x="5422713" y="3652895"/>
            <a:ext cx="421621" cy="51770"/>
          </a:xfrm>
          <a:prstGeom prst="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solidFill>
                <a:schemeClr val="tx1">
                  <a:lumMod val="50000"/>
                  <a:lumOff val="50000"/>
                </a:schemeClr>
              </a:solidFill>
              <a:ea typeface="$ＪＳ明朝" panose="04030B090D0B02020403" pitchFamily="17" charset="-128"/>
            </a:endParaRPr>
          </a:p>
        </p:txBody>
      </p:sp>
      <p:sp>
        <p:nvSpPr>
          <p:cNvPr id="19" name="正方形/長方形 18">
            <a:extLst>
              <a:ext uri="{FF2B5EF4-FFF2-40B4-BE49-F238E27FC236}">
                <a16:creationId xmlns:a16="http://schemas.microsoft.com/office/drawing/2014/main" id="{213A4D8D-7557-B399-D606-EEAF9B0D1A3E}"/>
              </a:ext>
            </a:extLst>
          </p:cNvPr>
          <p:cNvSpPr/>
          <p:nvPr/>
        </p:nvSpPr>
        <p:spPr>
          <a:xfrm rot="3571174">
            <a:off x="5590200" y="4013313"/>
            <a:ext cx="421622" cy="101328"/>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dirty="0">
                <a:solidFill>
                  <a:schemeClr val="tx1"/>
                </a:solidFill>
              </a:rPr>
              <a:t>机</a:t>
            </a:r>
            <a:r>
              <a:rPr kumimoji="1" lang="ja-JP" altLang="en-US" sz="1000" dirty="0">
                <a:solidFill>
                  <a:schemeClr val="tx1">
                    <a:lumMod val="50000"/>
                    <a:lumOff val="50000"/>
                  </a:schemeClr>
                </a:solidFill>
              </a:rPr>
              <a:t>　</a:t>
            </a:r>
            <a:endParaRPr kumimoji="1" lang="ja-JP" altLang="en-US" sz="1000" dirty="0">
              <a:solidFill>
                <a:schemeClr val="tx1">
                  <a:lumMod val="50000"/>
                  <a:lumOff val="50000"/>
                </a:schemeClr>
              </a:solidFill>
              <a:ea typeface="$ＪＳ明朝" panose="04030B090D0B02020403" pitchFamily="17" charset="-128"/>
            </a:endParaRPr>
          </a:p>
        </p:txBody>
      </p:sp>
      <p:sp>
        <p:nvSpPr>
          <p:cNvPr id="20" name="正方形/長方形 19">
            <a:extLst>
              <a:ext uri="{FF2B5EF4-FFF2-40B4-BE49-F238E27FC236}">
                <a16:creationId xmlns:a16="http://schemas.microsoft.com/office/drawing/2014/main" id="{BE336CBF-73DB-8FC3-1932-D7167362A29A}"/>
              </a:ext>
            </a:extLst>
          </p:cNvPr>
          <p:cNvSpPr/>
          <p:nvPr/>
        </p:nvSpPr>
        <p:spPr>
          <a:xfrm rot="3571174">
            <a:off x="5677288" y="4038092"/>
            <a:ext cx="421621" cy="51770"/>
          </a:xfrm>
          <a:prstGeom prst="rect">
            <a:avLst/>
          </a:prstGeom>
          <a:solidFill>
            <a:srgbClr val="CC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dirty="0">
              <a:solidFill>
                <a:schemeClr val="tx1">
                  <a:lumMod val="50000"/>
                  <a:lumOff val="50000"/>
                </a:schemeClr>
              </a:solidFill>
              <a:ea typeface="$ＪＳ明朝" panose="04030B090D0B02020403" pitchFamily="17" charset="-128"/>
            </a:endParaRPr>
          </a:p>
        </p:txBody>
      </p:sp>
      <p:sp>
        <p:nvSpPr>
          <p:cNvPr id="21" name="Text Box 5">
            <a:extLst>
              <a:ext uri="{FF2B5EF4-FFF2-40B4-BE49-F238E27FC236}">
                <a16:creationId xmlns:a16="http://schemas.microsoft.com/office/drawing/2014/main" id="{658EE9E5-38D7-7264-A559-827DAF4CDD0B}"/>
              </a:ext>
            </a:extLst>
          </p:cNvPr>
          <p:cNvSpPr txBox="1">
            <a:spLocks noChangeArrowheads="1"/>
          </p:cNvSpPr>
          <p:nvPr/>
        </p:nvSpPr>
        <p:spPr bwMode="auto">
          <a:xfrm>
            <a:off x="3550731" y="6131211"/>
            <a:ext cx="5348388"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1400" b="1" dirty="0">
                <a:latin typeface="游ゴシック" panose="020B0400000000000000" pitchFamily="50" charset="-128"/>
              </a:rPr>
              <a:t>机</a:t>
            </a:r>
            <a:r>
              <a:rPr lang="en-US" altLang="ja-JP" sz="1400" b="1" dirty="0">
                <a:latin typeface="游ゴシック" panose="020B0400000000000000" pitchFamily="50" charset="-128"/>
              </a:rPr>
              <a:t>+</a:t>
            </a:r>
            <a:r>
              <a:rPr lang="ja-JP" altLang="en-US" sz="1400" b="1" dirty="0">
                <a:latin typeface="游ゴシック" panose="020B0400000000000000" pitchFamily="50" charset="-128"/>
              </a:rPr>
              <a:t>パネル　セットで各２</a:t>
            </a:r>
            <a:endParaRPr lang="en-US" altLang="ja-JP" sz="1400" b="1" dirty="0">
              <a:latin typeface="游ゴシック" panose="020B0400000000000000" pitchFamily="50" charset="-128"/>
            </a:endParaRPr>
          </a:p>
          <a:p>
            <a:pPr eaLnBrk="1" hangingPunct="1">
              <a:spcBef>
                <a:spcPct val="50000"/>
              </a:spcBef>
            </a:pPr>
            <a:r>
              <a:rPr lang="ja-JP" altLang="en-US" sz="1400" b="1" dirty="0">
                <a:latin typeface="游ゴシック" panose="020B0400000000000000" pitchFamily="50" charset="-128"/>
              </a:rPr>
              <a:t>スクリーン　１　実際には現場で調整する　</a:t>
            </a:r>
            <a:r>
              <a:rPr lang="en-US" altLang="ja-JP" sz="1400" b="1" dirty="0">
                <a:latin typeface="游ゴシック" panose="020B0400000000000000" pitchFamily="50" charset="-128"/>
              </a:rPr>
              <a:t>(</a:t>
            </a:r>
            <a:r>
              <a:rPr lang="ja-JP" altLang="en-US" sz="1400" b="1" dirty="0">
                <a:latin typeface="游ゴシック" panose="020B0400000000000000" pitchFamily="50" charset="-128"/>
              </a:rPr>
              <a:t>いずれも東側へ配置）</a:t>
            </a:r>
            <a:endParaRPr lang="en-US" altLang="ja-JP" sz="1400" b="1" dirty="0">
              <a:latin typeface="游ゴシック" panose="020B0400000000000000" pitchFamily="50" charset="-128"/>
            </a:endParaRPr>
          </a:p>
        </p:txBody>
      </p:sp>
      <p:sp>
        <p:nvSpPr>
          <p:cNvPr id="23" name="矢印: 上 22">
            <a:extLst>
              <a:ext uri="{FF2B5EF4-FFF2-40B4-BE49-F238E27FC236}">
                <a16:creationId xmlns:a16="http://schemas.microsoft.com/office/drawing/2014/main" id="{3D2F6183-EEE0-D0FC-2062-F3E9B7580DE0}"/>
              </a:ext>
            </a:extLst>
          </p:cNvPr>
          <p:cNvSpPr/>
          <p:nvPr/>
        </p:nvSpPr>
        <p:spPr>
          <a:xfrm flipH="1">
            <a:off x="5758858" y="4725457"/>
            <a:ext cx="116887" cy="1405754"/>
          </a:xfrm>
          <a:prstGeom prst="upArrow">
            <a:avLst/>
          </a:prstGeom>
          <a:solidFill>
            <a:srgbClr val="FFFF00"/>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直線コネクタ 11">
            <a:extLst>
              <a:ext uri="{FF2B5EF4-FFF2-40B4-BE49-F238E27FC236}">
                <a16:creationId xmlns:a16="http://schemas.microsoft.com/office/drawing/2014/main" id="{4B3AF779-69EE-B568-24D2-B8BA37C42342}"/>
              </a:ext>
            </a:extLst>
          </p:cNvPr>
          <p:cNvCxnSpPr>
            <a:cxnSpLocks/>
          </p:cNvCxnSpPr>
          <p:nvPr/>
        </p:nvCxnSpPr>
        <p:spPr>
          <a:xfrm>
            <a:off x="4662001" y="816230"/>
            <a:ext cx="0" cy="5314981"/>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AE079A93-7A0E-68BD-FC69-0E9D14FE6303}"/>
              </a:ext>
            </a:extLst>
          </p:cNvPr>
          <p:cNvCxnSpPr>
            <a:cxnSpLocks/>
          </p:cNvCxnSpPr>
          <p:nvPr/>
        </p:nvCxnSpPr>
        <p:spPr>
          <a:xfrm>
            <a:off x="3843196" y="806476"/>
            <a:ext cx="0" cy="5324735"/>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E7151C7F-7B0C-5C77-1E01-A3642452A0BE}"/>
              </a:ext>
            </a:extLst>
          </p:cNvPr>
          <p:cNvCxnSpPr>
            <a:cxnSpLocks/>
          </p:cNvCxnSpPr>
          <p:nvPr/>
        </p:nvCxnSpPr>
        <p:spPr>
          <a:xfrm>
            <a:off x="5431952" y="833383"/>
            <a:ext cx="0" cy="5314981"/>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9ED492AC-A134-60BD-7829-E78C83150688}"/>
              </a:ext>
            </a:extLst>
          </p:cNvPr>
          <p:cNvCxnSpPr>
            <a:cxnSpLocks/>
          </p:cNvCxnSpPr>
          <p:nvPr/>
        </p:nvCxnSpPr>
        <p:spPr>
          <a:xfrm flipH="1">
            <a:off x="-6142" y="3248998"/>
            <a:ext cx="7368173"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E8F0BDF6-6163-468E-2BB3-D6D716C7CC3C}"/>
              </a:ext>
            </a:extLst>
          </p:cNvPr>
          <p:cNvCxnSpPr>
            <a:cxnSpLocks/>
          </p:cNvCxnSpPr>
          <p:nvPr/>
        </p:nvCxnSpPr>
        <p:spPr>
          <a:xfrm flipH="1">
            <a:off x="87602" y="4215812"/>
            <a:ext cx="7368173"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2392C79C-7563-03F2-81A1-24A92F344998}"/>
              </a:ext>
            </a:extLst>
          </p:cNvPr>
          <p:cNvCxnSpPr>
            <a:cxnSpLocks/>
          </p:cNvCxnSpPr>
          <p:nvPr/>
        </p:nvCxnSpPr>
        <p:spPr>
          <a:xfrm flipH="1">
            <a:off x="58736" y="5069273"/>
            <a:ext cx="7368173" cy="0"/>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87242408-3EC4-40EA-851D-C787B2019FB8}"/>
              </a:ext>
            </a:extLst>
          </p:cNvPr>
          <p:cNvCxnSpPr>
            <a:cxnSpLocks/>
          </p:cNvCxnSpPr>
          <p:nvPr/>
        </p:nvCxnSpPr>
        <p:spPr>
          <a:xfrm>
            <a:off x="2951982" y="893935"/>
            <a:ext cx="0" cy="5324735"/>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E1BED9B8-4937-BD28-4C8F-919DEED7B101}"/>
              </a:ext>
            </a:extLst>
          </p:cNvPr>
          <p:cNvCxnSpPr>
            <a:cxnSpLocks/>
          </p:cNvCxnSpPr>
          <p:nvPr/>
        </p:nvCxnSpPr>
        <p:spPr>
          <a:xfrm>
            <a:off x="521955" y="1016412"/>
            <a:ext cx="0" cy="5324735"/>
          </a:xfrm>
          <a:prstGeom prst="line">
            <a:avLst/>
          </a:prstGeom>
          <a:ln w="25400">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46878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5CA44248-8E76-4262-8EDE-FEEAE473A7F1}"/>
              </a:ext>
            </a:extLst>
          </p:cNvPr>
          <p:cNvSpPr txBox="1">
            <a:spLocks noChangeArrowheads="1"/>
          </p:cNvSpPr>
          <p:nvPr/>
        </p:nvSpPr>
        <p:spPr bwMode="gray">
          <a:xfrm>
            <a:off x="0" y="89078"/>
            <a:ext cx="7772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1"/>
                </a:solidFill>
                <a:latin typeface="游ゴシック" panose="020B0400000000000000" pitchFamily="50" charset="-128"/>
                <a:ea typeface="+mj-ea"/>
                <a:cs typeface="+mj-cs"/>
              </a:defRPr>
            </a:lvl1pPr>
            <a:lvl2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2pPr>
            <a:lvl3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3pPr>
            <a:lvl4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4pPr>
            <a:lvl5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5pPr>
            <a:lvl6pPr marL="457200" algn="l" rtl="0" fontAlgn="base">
              <a:spcBef>
                <a:spcPct val="0"/>
              </a:spcBef>
              <a:spcAft>
                <a:spcPct val="0"/>
              </a:spcAft>
              <a:defRPr kumimoji="1" sz="2800">
                <a:solidFill>
                  <a:schemeClr val="tx1"/>
                </a:solidFill>
                <a:latin typeface="Arial" pitchFamily="34" charset="0"/>
                <a:ea typeface="ＭＳ Ｐゴシック" pitchFamily="50" charset="-128"/>
              </a:defRPr>
            </a:lvl6pPr>
            <a:lvl7pPr marL="914400" algn="l" rtl="0" fontAlgn="base">
              <a:spcBef>
                <a:spcPct val="0"/>
              </a:spcBef>
              <a:spcAft>
                <a:spcPct val="0"/>
              </a:spcAft>
              <a:defRPr kumimoji="1" sz="2800">
                <a:solidFill>
                  <a:schemeClr val="tx1"/>
                </a:solidFill>
                <a:latin typeface="Arial" pitchFamily="34" charset="0"/>
                <a:ea typeface="ＭＳ Ｐゴシック" pitchFamily="50" charset="-128"/>
              </a:defRPr>
            </a:lvl7pPr>
            <a:lvl8pPr marL="1371600" algn="l" rtl="0" fontAlgn="base">
              <a:spcBef>
                <a:spcPct val="0"/>
              </a:spcBef>
              <a:spcAft>
                <a:spcPct val="0"/>
              </a:spcAft>
              <a:defRPr kumimoji="1" sz="2800">
                <a:solidFill>
                  <a:schemeClr val="tx1"/>
                </a:solidFill>
                <a:latin typeface="Arial" pitchFamily="34" charset="0"/>
                <a:ea typeface="ＭＳ Ｐゴシック" pitchFamily="50" charset="-128"/>
              </a:defRPr>
            </a:lvl8pPr>
            <a:lvl9pPr marL="1828800" algn="l" rtl="0" fontAlgn="base">
              <a:spcBef>
                <a:spcPct val="0"/>
              </a:spcBef>
              <a:spcAft>
                <a:spcPct val="0"/>
              </a:spcAft>
              <a:defRPr kumimoji="1" sz="2800">
                <a:solidFill>
                  <a:schemeClr val="tx1"/>
                </a:solidFill>
                <a:latin typeface="Arial" pitchFamily="34" charset="0"/>
                <a:ea typeface="ＭＳ Ｐゴシック" pitchFamily="50" charset="-128"/>
              </a:defRPr>
            </a:lvl9pPr>
          </a:lstStyle>
          <a:p>
            <a:pPr eaLnBrk="1" hangingPunct="1"/>
            <a:r>
              <a:rPr lang="ja-JP" altLang="en-US" sz="3200" kern="0" dirty="0">
                <a:ea typeface="ＭＳ Ｐゴシック" panose="020B0600070205080204" pitchFamily="50" charset="-128"/>
              </a:rPr>
              <a:t>月の高さ：夏は月が低くみえる</a:t>
            </a:r>
          </a:p>
        </p:txBody>
      </p:sp>
      <p:pic>
        <p:nvPicPr>
          <p:cNvPr id="7" name="図 6" descr="グラフ, ダイアグラム, レーダー チャート&#10;&#10;自動的に生成された説明">
            <a:extLst>
              <a:ext uri="{FF2B5EF4-FFF2-40B4-BE49-F238E27FC236}">
                <a16:creationId xmlns:a16="http://schemas.microsoft.com/office/drawing/2014/main" id="{7EB45009-570C-528A-C39B-2ADCCEAA57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1493"/>
          <a:stretch/>
        </p:blipFill>
        <p:spPr>
          <a:xfrm>
            <a:off x="25755" y="686793"/>
            <a:ext cx="3079805" cy="3315697"/>
          </a:xfrm>
          <a:prstGeom prst="rect">
            <a:avLst/>
          </a:prstGeom>
        </p:spPr>
      </p:pic>
      <p:sp>
        <p:nvSpPr>
          <p:cNvPr id="12" name="Text Box 5">
            <a:extLst>
              <a:ext uri="{FF2B5EF4-FFF2-40B4-BE49-F238E27FC236}">
                <a16:creationId xmlns:a16="http://schemas.microsoft.com/office/drawing/2014/main" id="{4A47E714-5700-B9FF-3AE0-BF1B38C5ACEA}"/>
              </a:ext>
            </a:extLst>
          </p:cNvPr>
          <p:cNvSpPr txBox="1">
            <a:spLocks noChangeArrowheads="1"/>
          </p:cNvSpPr>
          <p:nvPr/>
        </p:nvSpPr>
        <p:spPr bwMode="auto">
          <a:xfrm>
            <a:off x="3268906" y="1106706"/>
            <a:ext cx="1618265" cy="707886"/>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2000" dirty="0">
                <a:latin typeface="メイリオ" panose="020B0604030504040204" pitchFamily="50" charset="-128"/>
                <a:ea typeface="メイリオ" panose="020B0604030504040204" pitchFamily="50" charset="-128"/>
              </a:rPr>
              <a:t>夏の昼の太陽は高い</a:t>
            </a:r>
            <a:endParaRPr lang="en-US" altLang="ja-JP" sz="2000" dirty="0">
              <a:latin typeface="メイリオ" panose="020B0604030504040204" pitchFamily="50" charset="-128"/>
              <a:ea typeface="メイリオ" panose="020B0604030504040204" pitchFamily="50" charset="-128"/>
            </a:endParaRPr>
          </a:p>
        </p:txBody>
      </p:sp>
      <p:pic>
        <p:nvPicPr>
          <p:cNvPr id="9" name="図 8" descr="グラフ, ダイアグラム, レーダー チャート&#10;&#10;自動的に生成された説明">
            <a:extLst>
              <a:ext uri="{FF2B5EF4-FFF2-40B4-BE49-F238E27FC236}">
                <a16:creationId xmlns:a16="http://schemas.microsoft.com/office/drawing/2014/main" id="{B3745DC0-8173-27E5-E552-7277A5AF6AB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8602"/>
          <a:stretch/>
        </p:blipFill>
        <p:spPr>
          <a:xfrm>
            <a:off x="130933" y="3629328"/>
            <a:ext cx="3195819" cy="3247085"/>
          </a:xfrm>
          <a:prstGeom prst="rect">
            <a:avLst/>
          </a:prstGeom>
        </p:spPr>
      </p:pic>
      <p:sp>
        <p:nvSpPr>
          <p:cNvPr id="16" name="Text Box 5">
            <a:extLst>
              <a:ext uri="{FF2B5EF4-FFF2-40B4-BE49-F238E27FC236}">
                <a16:creationId xmlns:a16="http://schemas.microsoft.com/office/drawing/2014/main" id="{D5B24078-AF8E-74EF-DAA4-DBF90C28E1BB}"/>
              </a:ext>
            </a:extLst>
          </p:cNvPr>
          <p:cNvSpPr txBox="1">
            <a:spLocks noChangeArrowheads="1"/>
          </p:cNvSpPr>
          <p:nvPr/>
        </p:nvSpPr>
        <p:spPr bwMode="auto">
          <a:xfrm>
            <a:off x="3305293" y="5156054"/>
            <a:ext cx="1581878" cy="707886"/>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2000" dirty="0">
                <a:latin typeface="メイリオ" panose="020B0604030504040204" pitchFamily="50" charset="-128"/>
                <a:ea typeface="メイリオ" panose="020B0604030504040204" pitchFamily="50" charset="-128"/>
              </a:rPr>
              <a:t>夏の夜の月は低い</a:t>
            </a:r>
            <a:endParaRPr lang="en-US" altLang="ja-JP" sz="2000" dirty="0">
              <a:latin typeface="メイリオ" panose="020B0604030504040204" pitchFamily="50" charset="-128"/>
              <a:ea typeface="メイリオ" panose="020B0604030504040204" pitchFamily="50" charset="-128"/>
            </a:endParaRPr>
          </a:p>
        </p:txBody>
      </p:sp>
      <p:sp>
        <p:nvSpPr>
          <p:cNvPr id="22" name="楕円 21">
            <a:extLst>
              <a:ext uri="{FF2B5EF4-FFF2-40B4-BE49-F238E27FC236}">
                <a16:creationId xmlns:a16="http://schemas.microsoft.com/office/drawing/2014/main" id="{B96D739F-3BD9-4708-2B7F-9FA38815B74C}"/>
              </a:ext>
            </a:extLst>
          </p:cNvPr>
          <p:cNvSpPr/>
          <p:nvPr/>
        </p:nvSpPr>
        <p:spPr>
          <a:xfrm>
            <a:off x="2325692" y="4447679"/>
            <a:ext cx="540006" cy="450005"/>
          </a:xfrm>
          <a:prstGeom prst="ellipse">
            <a:avLst/>
          </a:prstGeom>
          <a:noFill/>
          <a:ln w="22225">
            <a:solidFill>
              <a:srgbClr val="92D05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Text Box 5">
            <a:extLst>
              <a:ext uri="{FF2B5EF4-FFF2-40B4-BE49-F238E27FC236}">
                <a16:creationId xmlns:a16="http://schemas.microsoft.com/office/drawing/2014/main" id="{569432BB-450B-5928-D14F-AB637857209B}"/>
              </a:ext>
            </a:extLst>
          </p:cNvPr>
          <p:cNvSpPr txBox="1">
            <a:spLocks noChangeArrowheads="1"/>
          </p:cNvSpPr>
          <p:nvPr/>
        </p:nvSpPr>
        <p:spPr bwMode="auto">
          <a:xfrm>
            <a:off x="3260032" y="2360993"/>
            <a:ext cx="2310687" cy="1015663"/>
          </a:xfrm>
          <a:prstGeom prst="rect">
            <a:avLst/>
          </a:prstGeom>
          <a:noFill/>
          <a:ln w="1587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2000" dirty="0">
                <a:latin typeface="メイリオ" panose="020B0604030504040204" pitchFamily="50" charset="-128"/>
                <a:ea typeface="メイリオ" panose="020B0604030504040204" pitchFamily="50" charset="-128"/>
              </a:rPr>
              <a:t>黄道（太陽の通り道。</a:t>
            </a:r>
            <a:r>
              <a:rPr lang="ja-JP" altLang="en-US" sz="1400" dirty="0">
                <a:latin typeface="メイリオ" panose="020B0604030504040204" pitchFamily="50" charset="-128"/>
                <a:ea typeface="メイリオ" panose="020B0604030504040204" pitchFamily="50" charset="-128"/>
              </a:rPr>
              <a:t>地上高度　最大：</a:t>
            </a:r>
            <a:r>
              <a:rPr lang="en-US" altLang="ja-JP" sz="1400" dirty="0">
                <a:latin typeface="メイリオ" panose="020B0604030504040204" pitchFamily="50" charset="-128"/>
                <a:ea typeface="メイリオ" panose="020B0604030504040204" pitchFamily="50" charset="-128"/>
              </a:rPr>
              <a:t>78</a:t>
            </a:r>
            <a:r>
              <a:rPr lang="ja-JP" altLang="en-US" sz="1400" dirty="0">
                <a:latin typeface="メイリオ" panose="020B0604030504040204" pitchFamily="50" charset="-128"/>
                <a:ea typeface="メイリオ" panose="020B0604030504040204" pitchFamily="50" charset="-128"/>
              </a:rPr>
              <a:t>度</a:t>
            </a:r>
            <a:r>
              <a:rPr lang="ja-JP" altLang="en-US" sz="2000" dirty="0">
                <a:latin typeface="メイリオ" panose="020B0604030504040204" pitchFamily="50" charset="-128"/>
                <a:ea typeface="メイリオ" panose="020B0604030504040204" pitchFamily="50" charset="-128"/>
              </a:rPr>
              <a:t>）</a:t>
            </a:r>
            <a:endParaRPr lang="en-US" altLang="ja-JP" sz="2000" dirty="0">
              <a:latin typeface="メイリオ" panose="020B0604030504040204" pitchFamily="50" charset="-128"/>
              <a:ea typeface="メイリオ" panose="020B0604030504040204" pitchFamily="50" charset="-128"/>
            </a:endParaRPr>
          </a:p>
        </p:txBody>
      </p:sp>
      <p:cxnSp>
        <p:nvCxnSpPr>
          <p:cNvPr id="29" name="直線矢印コネクタ 28">
            <a:extLst>
              <a:ext uri="{FF2B5EF4-FFF2-40B4-BE49-F238E27FC236}">
                <a16:creationId xmlns:a16="http://schemas.microsoft.com/office/drawing/2014/main" id="{7E806BA9-7D3A-D41D-EF47-B59051EFA6B3}"/>
              </a:ext>
            </a:extLst>
          </p:cNvPr>
          <p:cNvCxnSpPr>
            <a:cxnSpLocks/>
          </p:cNvCxnSpPr>
          <p:nvPr/>
        </p:nvCxnSpPr>
        <p:spPr>
          <a:xfrm flipH="1" flipV="1">
            <a:off x="1565657" y="1976077"/>
            <a:ext cx="1766814" cy="738859"/>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4" name="Text Box 5">
            <a:extLst>
              <a:ext uri="{FF2B5EF4-FFF2-40B4-BE49-F238E27FC236}">
                <a16:creationId xmlns:a16="http://schemas.microsoft.com/office/drawing/2014/main" id="{CB2CCA67-6AAB-D2C7-AE4B-D1269004C30C}"/>
              </a:ext>
            </a:extLst>
          </p:cNvPr>
          <p:cNvSpPr txBox="1">
            <a:spLocks noChangeArrowheads="1"/>
          </p:cNvSpPr>
          <p:nvPr/>
        </p:nvSpPr>
        <p:spPr bwMode="auto">
          <a:xfrm>
            <a:off x="3268906" y="3583162"/>
            <a:ext cx="2354005" cy="707886"/>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2000" dirty="0">
                <a:latin typeface="メイリオ" panose="020B0604030504040204" pitchFamily="50" charset="-128"/>
                <a:ea typeface="メイリオ" panose="020B0604030504040204" pitchFamily="50" charset="-128"/>
              </a:rPr>
              <a:t>白道（月の通り道　</a:t>
            </a:r>
            <a:r>
              <a:rPr lang="ja-JP" altLang="en-US" sz="1400" dirty="0">
                <a:latin typeface="メイリオ" panose="020B0604030504040204" pitchFamily="50" charset="-128"/>
                <a:ea typeface="メイリオ" panose="020B0604030504040204" pitchFamily="50" charset="-128"/>
              </a:rPr>
              <a:t>地上高度　</a:t>
            </a:r>
            <a:r>
              <a:rPr lang="en-US" altLang="ja-JP" sz="1400" dirty="0">
                <a:latin typeface="メイリオ" panose="020B0604030504040204" pitchFamily="50" charset="-128"/>
                <a:ea typeface="メイリオ" panose="020B0604030504040204" pitchFamily="50" charset="-128"/>
              </a:rPr>
              <a:t>32</a:t>
            </a:r>
            <a:r>
              <a:rPr lang="ja-JP" altLang="en-US" sz="1400" dirty="0">
                <a:latin typeface="メイリオ" panose="020B0604030504040204" pitchFamily="50" charset="-128"/>
                <a:ea typeface="メイリオ" panose="020B0604030504040204" pitchFamily="50" charset="-128"/>
              </a:rPr>
              <a:t>度</a:t>
            </a:r>
            <a:r>
              <a:rPr lang="ja-JP" altLang="en-US" sz="2000" dirty="0">
                <a:latin typeface="メイリオ" panose="020B0604030504040204" pitchFamily="50" charset="-128"/>
                <a:ea typeface="メイリオ" panose="020B0604030504040204" pitchFamily="50" charset="-128"/>
              </a:rPr>
              <a:t>）</a:t>
            </a:r>
            <a:endParaRPr lang="en-US" altLang="ja-JP" sz="2000" dirty="0">
              <a:latin typeface="メイリオ" panose="020B0604030504040204" pitchFamily="50" charset="-128"/>
              <a:ea typeface="メイリオ" panose="020B0604030504040204" pitchFamily="50" charset="-128"/>
            </a:endParaRPr>
          </a:p>
        </p:txBody>
      </p:sp>
      <p:cxnSp>
        <p:nvCxnSpPr>
          <p:cNvPr id="32" name="直線矢印コネクタ 31">
            <a:extLst>
              <a:ext uri="{FF2B5EF4-FFF2-40B4-BE49-F238E27FC236}">
                <a16:creationId xmlns:a16="http://schemas.microsoft.com/office/drawing/2014/main" id="{C9B4E051-4053-EC98-2CC2-31302E15CCB7}"/>
              </a:ext>
            </a:extLst>
          </p:cNvPr>
          <p:cNvCxnSpPr>
            <a:cxnSpLocks/>
          </p:cNvCxnSpPr>
          <p:nvPr/>
        </p:nvCxnSpPr>
        <p:spPr>
          <a:xfrm flipH="1">
            <a:off x="2648284" y="4002490"/>
            <a:ext cx="562454" cy="633529"/>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2">
            <a:extLst>
              <a:ext uri="{FF2B5EF4-FFF2-40B4-BE49-F238E27FC236}">
                <a16:creationId xmlns:a16="http://schemas.microsoft.com/office/drawing/2014/main" id="{ADA76881-4212-4999-BAF4-FB8CBCDA40A5}"/>
              </a:ext>
            </a:extLst>
          </p:cNvPr>
          <p:cNvSpPr>
            <a:spLocks noChangeArrowheads="1"/>
          </p:cNvSpPr>
          <p:nvPr/>
        </p:nvSpPr>
        <p:spPr bwMode="gray">
          <a:xfrm>
            <a:off x="848566" y="-155434"/>
            <a:ext cx="431839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400" b="1" dirty="0">
                <a:latin typeface="游ゴシック" panose="020B0400000000000000" pitchFamily="50" charset="-128"/>
              </a:rPr>
              <a:t> 　</a:t>
            </a:r>
            <a:endParaRPr lang="en-US" altLang="ja-JP" sz="1400" b="1" dirty="0">
              <a:latin typeface="游ゴシック" panose="020B0400000000000000" pitchFamily="50" charset="-128"/>
            </a:endParaRPr>
          </a:p>
          <a:p>
            <a:pPr eaLnBrk="1" hangingPunct="1"/>
            <a:r>
              <a:rPr lang="ja-JP" altLang="en-US" sz="1400" b="1" dirty="0">
                <a:latin typeface="游ゴシック" panose="020B0400000000000000" pitchFamily="50" charset="-128"/>
              </a:rPr>
              <a:t>たか　　　　　なつ　　　　　　　　　　　ひく　　　　　　　　　　　</a:t>
            </a:r>
          </a:p>
        </p:txBody>
      </p:sp>
      <p:grpSp>
        <p:nvGrpSpPr>
          <p:cNvPr id="18" name="グループ化 17">
            <a:extLst>
              <a:ext uri="{FF2B5EF4-FFF2-40B4-BE49-F238E27FC236}">
                <a16:creationId xmlns:a16="http://schemas.microsoft.com/office/drawing/2014/main" id="{0CB73030-657F-CEC4-DFD0-C9394D3AF3B8}"/>
              </a:ext>
            </a:extLst>
          </p:cNvPr>
          <p:cNvGrpSpPr/>
          <p:nvPr/>
        </p:nvGrpSpPr>
        <p:grpSpPr>
          <a:xfrm>
            <a:off x="5665388" y="490194"/>
            <a:ext cx="3347679" cy="5958509"/>
            <a:chOff x="5907856" y="782441"/>
            <a:chExt cx="3347679" cy="5958509"/>
          </a:xfrm>
        </p:grpSpPr>
        <p:pic>
          <p:nvPicPr>
            <p:cNvPr id="39" name="図 38" descr="動物 が含まれている画像&#10;&#10;自動的に生成された説明">
              <a:extLst>
                <a:ext uri="{FF2B5EF4-FFF2-40B4-BE49-F238E27FC236}">
                  <a16:creationId xmlns:a16="http://schemas.microsoft.com/office/drawing/2014/main" id="{C80B56A3-18AC-AB80-A3B7-FD5583A9AA1E}"/>
                </a:ext>
              </a:extLst>
            </p:cNvPr>
            <p:cNvPicPr>
              <a:picLocks noChangeAspect="1"/>
            </p:cNvPicPr>
            <p:nvPr/>
          </p:nvPicPr>
          <p:blipFill rotWithShape="1">
            <a:blip r:embed="rId4">
              <a:extLst>
                <a:ext uri="{28A0092B-C50C-407E-A947-70E740481C1C}">
                  <a14:useLocalDpi xmlns:a14="http://schemas.microsoft.com/office/drawing/2010/main" val="0"/>
                </a:ext>
              </a:extLst>
            </a:blip>
            <a:srcRect r="65261"/>
            <a:stretch/>
          </p:blipFill>
          <p:spPr>
            <a:xfrm>
              <a:off x="5907856" y="1796674"/>
              <a:ext cx="1521879" cy="1571429"/>
            </a:xfrm>
            <a:prstGeom prst="rect">
              <a:avLst/>
            </a:prstGeom>
          </p:spPr>
        </p:pic>
        <p:sp>
          <p:nvSpPr>
            <p:cNvPr id="40" name="Text Box 5">
              <a:extLst>
                <a:ext uri="{FF2B5EF4-FFF2-40B4-BE49-F238E27FC236}">
                  <a16:creationId xmlns:a16="http://schemas.microsoft.com/office/drawing/2014/main" id="{E83C8951-3469-D96C-4FFB-44791F6ED193}"/>
                </a:ext>
              </a:extLst>
            </p:cNvPr>
            <p:cNvSpPr txBox="1">
              <a:spLocks noChangeArrowheads="1"/>
            </p:cNvSpPr>
            <p:nvPr/>
          </p:nvSpPr>
          <p:spPr bwMode="auto">
            <a:xfrm>
              <a:off x="6051055" y="782441"/>
              <a:ext cx="2979170" cy="861774"/>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2000" dirty="0">
                  <a:latin typeface="メイリオ" panose="020B0604030504040204" pitchFamily="50" charset="-128"/>
                  <a:ea typeface="メイリオ" panose="020B0604030504040204" pitchFamily="50" charset="-128"/>
                </a:rPr>
                <a:t>　　　三日月の沈み方</a:t>
              </a:r>
              <a:endParaRPr lang="en-US" altLang="ja-JP" sz="2000" dirty="0">
                <a:latin typeface="メイリオ" panose="020B0604030504040204" pitchFamily="50" charset="-128"/>
                <a:ea typeface="メイリオ" panose="020B0604030504040204" pitchFamily="50" charset="-128"/>
              </a:endParaRPr>
            </a:p>
            <a:p>
              <a:pPr eaLnBrk="1" hangingPunct="1">
                <a:spcBef>
                  <a:spcPct val="50000"/>
                </a:spcBef>
              </a:pPr>
              <a:r>
                <a:rPr lang="ja-JP" altLang="en-US" sz="2000" dirty="0">
                  <a:latin typeface="メイリオ" panose="020B0604030504040204" pitchFamily="50" charset="-128"/>
                  <a:ea typeface="メイリオ" panose="020B0604030504040204" pitchFamily="50" charset="-128"/>
                </a:rPr>
                <a:t>　春　　　　　　秋</a:t>
              </a:r>
              <a:endParaRPr lang="en-US" altLang="ja-JP" sz="2000" dirty="0">
                <a:latin typeface="メイリオ" panose="020B0604030504040204" pitchFamily="50" charset="-128"/>
                <a:ea typeface="メイリオ" panose="020B0604030504040204" pitchFamily="50" charset="-128"/>
              </a:endParaRPr>
            </a:p>
          </p:txBody>
        </p:sp>
        <p:sp>
          <p:nvSpPr>
            <p:cNvPr id="42" name="Text Box 5">
              <a:extLst>
                <a:ext uri="{FF2B5EF4-FFF2-40B4-BE49-F238E27FC236}">
                  <a16:creationId xmlns:a16="http://schemas.microsoft.com/office/drawing/2014/main" id="{2FDA5503-3D24-B524-6EB7-E246BB5FD40F}"/>
                </a:ext>
              </a:extLst>
            </p:cNvPr>
            <p:cNvSpPr txBox="1">
              <a:spLocks noChangeArrowheads="1"/>
            </p:cNvSpPr>
            <p:nvPr/>
          </p:nvSpPr>
          <p:spPr bwMode="auto">
            <a:xfrm>
              <a:off x="6034135" y="3416963"/>
              <a:ext cx="3221400" cy="3323987"/>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266700" indent="-266700" algn="ctr" eaLnBrk="1" hangingPunct="1">
                <a:spcBef>
                  <a:spcPct val="50000"/>
                </a:spcBef>
              </a:pPr>
              <a:r>
                <a:rPr lang="ja-JP" altLang="en-US" sz="2000" dirty="0">
                  <a:latin typeface="メイリオ" panose="020B0604030504040204" pitchFamily="50" charset="-128"/>
                  <a:ea typeface="メイリオ" panose="020B0604030504040204" pitchFamily="50" charset="-128"/>
                </a:rPr>
                <a:t>月の見え方</a:t>
              </a:r>
              <a:endParaRPr lang="en-US" altLang="ja-JP" sz="2000" dirty="0">
                <a:latin typeface="メイリオ" panose="020B0604030504040204" pitchFamily="50" charset="-128"/>
                <a:ea typeface="メイリオ" panose="020B0604030504040204" pitchFamily="50" charset="-128"/>
              </a:endParaRPr>
            </a:p>
            <a:p>
              <a:pPr marL="266700" indent="-266700" eaLnBrk="1" hangingPunct="1">
                <a:spcBef>
                  <a:spcPct val="50000"/>
                </a:spcBef>
              </a:pPr>
              <a:r>
                <a:rPr lang="en-US" altLang="ja-JP" sz="2000" dirty="0">
                  <a:latin typeface="メイリオ" panose="020B0604030504040204" pitchFamily="50" charset="-128"/>
                  <a:ea typeface="メイリオ" panose="020B0604030504040204" pitchFamily="50" charset="-128"/>
                </a:rPr>
                <a:t>1</a:t>
              </a:r>
              <a:r>
                <a:rPr lang="ja-JP" altLang="en-US" sz="2000" dirty="0">
                  <a:latin typeface="メイリオ" panose="020B0604030504040204" pitchFamily="50" charset="-128"/>
                  <a:ea typeface="メイリオ" panose="020B0604030504040204" pitchFamily="50" charset="-128"/>
                </a:rPr>
                <a:t>．時期によるちがい（春や秋など</a:t>
              </a:r>
              <a:endParaRPr lang="en-US" altLang="ja-JP" sz="2000" dirty="0">
                <a:latin typeface="メイリオ" panose="020B0604030504040204" pitchFamily="50" charset="-128"/>
                <a:ea typeface="メイリオ" panose="020B0604030504040204" pitchFamily="50" charset="-128"/>
              </a:endParaRPr>
            </a:p>
            <a:p>
              <a:pPr marL="266700" indent="-266700" eaLnBrk="1" hangingPunct="1">
                <a:spcBef>
                  <a:spcPct val="50000"/>
                </a:spcBef>
              </a:pPr>
              <a:r>
                <a:rPr lang="ja-JP" altLang="en-US" sz="2000" dirty="0">
                  <a:latin typeface="メイリオ" panose="020B0604030504040204" pitchFamily="50" charset="-128"/>
                  <a:ea typeface="メイリオ" panose="020B0604030504040204" pitchFamily="50" charset="-128"/>
                </a:rPr>
                <a:t>２．月が楕円で回っている（見かけの大きさが変わる）</a:t>
              </a:r>
              <a:endParaRPr lang="en-US" altLang="ja-JP" sz="2000" dirty="0">
                <a:latin typeface="メイリオ" panose="020B0604030504040204" pitchFamily="50" charset="-128"/>
                <a:ea typeface="メイリオ" panose="020B0604030504040204" pitchFamily="50" charset="-128"/>
              </a:endParaRPr>
            </a:p>
            <a:p>
              <a:pPr marL="266700" indent="-266700" eaLnBrk="1" hangingPunct="1">
                <a:spcBef>
                  <a:spcPct val="50000"/>
                </a:spcBef>
              </a:pPr>
              <a:r>
                <a:rPr lang="ja-JP" altLang="en-US" sz="2000" dirty="0">
                  <a:latin typeface="メイリオ" panose="020B0604030504040204" pitchFamily="50" charset="-128"/>
                  <a:ea typeface="メイリオ" panose="020B0604030504040204" pitchFamily="50" charset="-128"/>
                </a:rPr>
                <a:t>３．地球の位置によるちがい（例：日本と北極）</a:t>
              </a:r>
              <a:endParaRPr lang="en-US" altLang="ja-JP" sz="2000" dirty="0">
                <a:latin typeface="メイリオ" panose="020B0604030504040204" pitchFamily="50" charset="-128"/>
                <a:ea typeface="メイリオ" panose="020B0604030504040204" pitchFamily="50" charset="-128"/>
              </a:endParaRPr>
            </a:p>
          </p:txBody>
        </p:sp>
        <p:pic>
          <p:nvPicPr>
            <p:cNvPr id="2" name="図 1" descr="動物 が含まれている画像&#10;&#10;自動的に生成された説明">
              <a:extLst>
                <a:ext uri="{FF2B5EF4-FFF2-40B4-BE49-F238E27FC236}">
                  <a16:creationId xmlns:a16="http://schemas.microsoft.com/office/drawing/2014/main" id="{7E6D794B-3B01-B253-718A-C4B576D6CB19}"/>
                </a:ext>
              </a:extLst>
            </p:cNvPr>
            <p:cNvPicPr>
              <a:picLocks noChangeAspect="1"/>
            </p:cNvPicPr>
            <p:nvPr/>
          </p:nvPicPr>
          <p:blipFill rotWithShape="1">
            <a:blip r:embed="rId4">
              <a:extLst>
                <a:ext uri="{28A0092B-C50C-407E-A947-70E740481C1C}">
                  <a14:useLocalDpi xmlns:a14="http://schemas.microsoft.com/office/drawing/2010/main" val="0"/>
                </a:ext>
              </a:extLst>
            </a:blip>
            <a:srcRect l="69986"/>
            <a:stretch/>
          </p:blipFill>
          <p:spPr>
            <a:xfrm>
              <a:off x="7689467" y="1796674"/>
              <a:ext cx="1314907" cy="1571429"/>
            </a:xfrm>
            <a:prstGeom prst="rect">
              <a:avLst/>
            </a:prstGeom>
          </p:spPr>
        </p:pic>
      </p:grpSp>
      <p:sp>
        <p:nvSpPr>
          <p:cNvPr id="17" name="楕円 16">
            <a:extLst>
              <a:ext uri="{FF2B5EF4-FFF2-40B4-BE49-F238E27FC236}">
                <a16:creationId xmlns:a16="http://schemas.microsoft.com/office/drawing/2014/main" id="{867FFA12-E451-4B15-1142-3351CF1B67E6}"/>
              </a:ext>
            </a:extLst>
          </p:cNvPr>
          <p:cNvSpPr/>
          <p:nvPr/>
        </p:nvSpPr>
        <p:spPr>
          <a:xfrm>
            <a:off x="1728842" y="983908"/>
            <a:ext cx="540006" cy="450005"/>
          </a:xfrm>
          <a:prstGeom prst="ellipse">
            <a:avLst/>
          </a:prstGeom>
          <a:noFill/>
          <a:ln w="22225">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25865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5CA44248-8E76-4262-8EDE-FEEAE473A7F1}"/>
              </a:ext>
            </a:extLst>
          </p:cNvPr>
          <p:cNvSpPr txBox="1">
            <a:spLocks noChangeArrowheads="1"/>
          </p:cNvSpPr>
          <p:nvPr/>
        </p:nvSpPr>
        <p:spPr bwMode="gray">
          <a:xfrm>
            <a:off x="-7077" y="151066"/>
            <a:ext cx="7772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1"/>
                </a:solidFill>
                <a:latin typeface="游ゴシック" panose="020B0400000000000000" pitchFamily="50" charset="-128"/>
                <a:ea typeface="+mj-ea"/>
                <a:cs typeface="+mj-cs"/>
              </a:defRPr>
            </a:lvl1pPr>
            <a:lvl2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2pPr>
            <a:lvl3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3pPr>
            <a:lvl4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4pPr>
            <a:lvl5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5pPr>
            <a:lvl6pPr marL="457200" algn="l" rtl="0" fontAlgn="base">
              <a:spcBef>
                <a:spcPct val="0"/>
              </a:spcBef>
              <a:spcAft>
                <a:spcPct val="0"/>
              </a:spcAft>
              <a:defRPr kumimoji="1" sz="2800">
                <a:solidFill>
                  <a:schemeClr val="tx1"/>
                </a:solidFill>
                <a:latin typeface="Arial" pitchFamily="34" charset="0"/>
                <a:ea typeface="ＭＳ Ｐゴシック" pitchFamily="50" charset="-128"/>
              </a:defRPr>
            </a:lvl6pPr>
            <a:lvl7pPr marL="914400" algn="l" rtl="0" fontAlgn="base">
              <a:spcBef>
                <a:spcPct val="0"/>
              </a:spcBef>
              <a:spcAft>
                <a:spcPct val="0"/>
              </a:spcAft>
              <a:defRPr kumimoji="1" sz="2800">
                <a:solidFill>
                  <a:schemeClr val="tx1"/>
                </a:solidFill>
                <a:latin typeface="Arial" pitchFamily="34" charset="0"/>
                <a:ea typeface="ＭＳ Ｐゴシック" pitchFamily="50" charset="-128"/>
              </a:defRPr>
            </a:lvl7pPr>
            <a:lvl8pPr marL="1371600" algn="l" rtl="0" fontAlgn="base">
              <a:spcBef>
                <a:spcPct val="0"/>
              </a:spcBef>
              <a:spcAft>
                <a:spcPct val="0"/>
              </a:spcAft>
              <a:defRPr kumimoji="1" sz="2800">
                <a:solidFill>
                  <a:schemeClr val="tx1"/>
                </a:solidFill>
                <a:latin typeface="Arial" pitchFamily="34" charset="0"/>
                <a:ea typeface="ＭＳ Ｐゴシック" pitchFamily="50" charset="-128"/>
              </a:defRPr>
            </a:lvl8pPr>
            <a:lvl9pPr marL="1828800" algn="l" rtl="0" fontAlgn="base">
              <a:spcBef>
                <a:spcPct val="0"/>
              </a:spcBef>
              <a:spcAft>
                <a:spcPct val="0"/>
              </a:spcAft>
              <a:defRPr kumimoji="1" sz="2800">
                <a:solidFill>
                  <a:schemeClr val="tx1"/>
                </a:solidFill>
                <a:latin typeface="Arial" pitchFamily="34" charset="0"/>
                <a:ea typeface="ＭＳ Ｐゴシック" pitchFamily="50" charset="-128"/>
              </a:defRPr>
            </a:lvl9pPr>
          </a:lstStyle>
          <a:p>
            <a:pPr eaLnBrk="1" hangingPunct="1"/>
            <a:r>
              <a:rPr lang="ja-JP" altLang="en-US" sz="3200" kern="0" dirty="0">
                <a:ea typeface="ＭＳ Ｐゴシック" panose="020B0600070205080204" pitchFamily="50" charset="-128"/>
              </a:rPr>
              <a:t>潮汐：海面の高さが変わる現象</a:t>
            </a:r>
          </a:p>
        </p:txBody>
      </p:sp>
      <p:sp>
        <p:nvSpPr>
          <p:cNvPr id="2" name="Rectangle 2">
            <a:extLst>
              <a:ext uri="{FF2B5EF4-FFF2-40B4-BE49-F238E27FC236}">
                <a16:creationId xmlns:a16="http://schemas.microsoft.com/office/drawing/2014/main" id="{BB57FC40-5BBA-A39D-1DE4-BE8509721A07}"/>
              </a:ext>
            </a:extLst>
          </p:cNvPr>
          <p:cNvSpPr>
            <a:spLocks noChangeArrowheads="1"/>
          </p:cNvSpPr>
          <p:nvPr/>
        </p:nvSpPr>
        <p:spPr bwMode="gray">
          <a:xfrm>
            <a:off x="149404" y="-64834"/>
            <a:ext cx="5322605"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400" b="1" dirty="0">
                <a:latin typeface="游ゴシック" panose="020B0400000000000000" pitchFamily="50" charset="-128"/>
              </a:rPr>
              <a:t> 　</a:t>
            </a:r>
            <a:endParaRPr lang="en-US" altLang="ja-JP" sz="1400" b="1" dirty="0">
              <a:latin typeface="游ゴシック" panose="020B0400000000000000" pitchFamily="50" charset="-128"/>
            </a:endParaRPr>
          </a:p>
          <a:p>
            <a:pPr eaLnBrk="1" hangingPunct="1"/>
            <a:r>
              <a:rPr lang="ja-JP" altLang="en-US" sz="1400" b="1" dirty="0">
                <a:latin typeface="游ゴシック" panose="020B0400000000000000" pitchFamily="50" charset="-128"/>
              </a:rPr>
              <a:t>ちょうせき　　かいめん　　　　たか　　　　　　かわ　　　　　　げんしょう　　　　　　　</a:t>
            </a:r>
          </a:p>
        </p:txBody>
      </p:sp>
      <p:grpSp>
        <p:nvGrpSpPr>
          <p:cNvPr id="3" name="グループ化 2">
            <a:extLst>
              <a:ext uri="{FF2B5EF4-FFF2-40B4-BE49-F238E27FC236}">
                <a16:creationId xmlns:a16="http://schemas.microsoft.com/office/drawing/2014/main" id="{681FB101-1B38-E1D7-073D-0C66231EDF81}"/>
              </a:ext>
            </a:extLst>
          </p:cNvPr>
          <p:cNvGrpSpPr/>
          <p:nvPr/>
        </p:nvGrpSpPr>
        <p:grpSpPr>
          <a:xfrm>
            <a:off x="-7077" y="686702"/>
            <a:ext cx="6102029" cy="1699977"/>
            <a:chOff x="-7077" y="686702"/>
            <a:chExt cx="6102029" cy="1699977"/>
          </a:xfrm>
        </p:grpSpPr>
        <p:sp>
          <p:nvSpPr>
            <p:cNvPr id="4" name="Text Box 5">
              <a:extLst>
                <a:ext uri="{FF2B5EF4-FFF2-40B4-BE49-F238E27FC236}">
                  <a16:creationId xmlns:a16="http://schemas.microsoft.com/office/drawing/2014/main" id="{E147DE1B-DA69-B998-AEC4-0F57AF1898A7}"/>
                </a:ext>
              </a:extLst>
            </p:cNvPr>
            <p:cNvSpPr txBox="1">
              <a:spLocks noChangeArrowheads="1"/>
            </p:cNvSpPr>
            <p:nvPr/>
          </p:nvSpPr>
          <p:spPr bwMode="auto">
            <a:xfrm>
              <a:off x="149405" y="1986569"/>
              <a:ext cx="3882589" cy="400110"/>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2000" dirty="0">
                  <a:latin typeface="メイリオ" panose="020B0604030504040204" pitchFamily="50" charset="-128"/>
                  <a:ea typeface="メイリオ" panose="020B0604030504040204" pitchFamily="50" charset="-128"/>
                </a:rPr>
                <a:t>月の引力で海水が引かれる</a:t>
              </a:r>
              <a:endParaRPr lang="en-US" altLang="ja-JP" sz="2000" dirty="0">
                <a:latin typeface="メイリオ" panose="020B0604030504040204" pitchFamily="50" charset="-128"/>
                <a:ea typeface="メイリオ" panose="020B0604030504040204" pitchFamily="50" charset="-128"/>
              </a:endParaRPr>
            </a:p>
          </p:txBody>
        </p:sp>
        <p:pic>
          <p:nvPicPr>
            <p:cNvPr id="9" name="図 8" descr="背景パターン&#10;&#10;低い精度で自動的に生成された説明">
              <a:extLst>
                <a:ext uri="{FF2B5EF4-FFF2-40B4-BE49-F238E27FC236}">
                  <a16:creationId xmlns:a16="http://schemas.microsoft.com/office/drawing/2014/main" id="{F7E2210E-9A30-29C4-2955-3962D7A8FE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7" y="686702"/>
              <a:ext cx="6102029" cy="1298304"/>
            </a:xfrm>
            <a:prstGeom prst="rect">
              <a:avLst/>
            </a:prstGeom>
          </p:spPr>
        </p:pic>
      </p:grpSp>
      <p:grpSp>
        <p:nvGrpSpPr>
          <p:cNvPr id="8" name="グループ化 7">
            <a:extLst>
              <a:ext uri="{FF2B5EF4-FFF2-40B4-BE49-F238E27FC236}">
                <a16:creationId xmlns:a16="http://schemas.microsoft.com/office/drawing/2014/main" id="{81F7E9ED-5FB8-F4CB-180A-3C8B1C2E4662}"/>
              </a:ext>
            </a:extLst>
          </p:cNvPr>
          <p:cNvGrpSpPr/>
          <p:nvPr/>
        </p:nvGrpSpPr>
        <p:grpSpPr>
          <a:xfrm>
            <a:off x="-41455" y="4296138"/>
            <a:ext cx="6396679" cy="2349380"/>
            <a:chOff x="-41455" y="4296138"/>
            <a:chExt cx="6396679" cy="2349380"/>
          </a:xfrm>
        </p:grpSpPr>
        <p:pic>
          <p:nvPicPr>
            <p:cNvPr id="14" name="図 13" descr="グラフ, ダイアグラム&#10;&#10;中程度の精度で自動的に生成された説明">
              <a:extLst>
                <a:ext uri="{FF2B5EF4-FFF2-40B4-BE49-F238E27FC236}">
                  <a16:creationId xmlns:a16="http://schemas.microsoft.com/office/drawing/2014/main" id="{D8C20E3E-6B6A-1000-D5A0-624597195EF7}"/>
                </a:ext>
              </a:extLst>
            </p:cNvPr>
            <p:cNvPicPr>
              <a:picLocks noChangeAspect="1"/>
            </p:cNvPicPr>
            <p:nvPr/>
          </p:nvPicPr>
          <p:blipFill rotWithShape="1">
            <a:blip r:embed="rId4">
              <a:extLst>
                <a:ext uri="{28A0092B-C50C-407E-A947-70E740481C1C}">
                  <a14:useLocalDpi xmlns:a14="http://schemas.microsoft.com/office/drawing/2010/main" val="0"/>
                </a:ext>
              </a:extLst>
            </a:blip>
            <a:srcRect t="43160"/>
            <a:stretch/>
          </p:blipFill>
          <p:spPr>
            <a:xfrm>
              <a:off x="-41455" y="4296138"/>
              <a:ext cx="6396679" cy="1785317"/>
            </a:xfrm>
            <a:prstGeom prst="rect">
              <a:avLst/>
            </a:prstGeom>
          </p:spPr>
        </p:pic>
        <p:sp>
          <p:nvSpPr>
            <p:cNvPr id="16" name="Text Box 5">
              <a:extLst>
                <a:ext uri="{FF2B5EF4-FFF2-40B4-BE49-F238E27FC236}">
                  <a16:creationId xmlns:a16="http://schemas.microsoft.com/office/drawing/2014/main" id="{E840B5FE-7E51-3431-B614-41710C5B5E79}"/>
                </a:ext>
              </a:extLst>
            </p:cNvPr>
            <p:cNvSpPr txBox="1">
              <a:spLocks noChangeArrowheads="1"/>
            </p:cNvSpPr>
            <p:nvPr/>
          </p:nvSpPr>
          <p:spPr bwMode="auto">
            <a:xfrm>
              <a:off x="149405" y="5937632"/>
              <a:ext cx="3882589" cy="707886"/>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711200" indent="-711200" eaLnBrk="1" hangingPunct="1">
                <a:spcBef>
                  <a:spcPct val="50000"/>
                </a:spcBef>
              </a:pPr>
              <a:r>
                <a:rPr lang="ja-JP" altLang="en-US" sz="2000" dirty="0">
                  <a:latin typeface="メイリオ" panose="020B0604030504040204" pitchFamily="50" charset="-128"/>
                  <a:ea typeface="メイリオ" panose="020B0604030504040204" pitchFamily="50" charset="-128"/>
                </a:rPr>
                <a:t>小潮：半月は太陽と月の引力が重ならない</a:t>
              </a:r>
              <a:endParaRPr lang="en-US" altLang="ja-JP" sz="2000" dirty="0">
                <a:latin typeface="メイリオ" panose="020B0604030504040204" pitchFamily="50" charset="-128"/>
                <a:ea typeface="メイリオ" panose="020B0604030504040204" pitchFamily="50" charset="-128"/>
              </a:endParaRPr>
            </a:p>
          </p:txBody>
        </p:sp>
      </p:grpSp>
      <p:grpSp>
        <p:nvGrpSpPr>
          <p:cNvPr id="5" name="グループ化 4">
            <a:extLst>
              <a:ext uri="{FF2B5EF4-FFF2-40B4-BE49-F238E27FC236}">
                <a16:creationId xmlns:a16="http://schemas.microsoft.com/office/drawing/2014/main" id="{1A805EE1-34DC-E833-26E0-FCF1F04B715C}"/>
              </a:ext>
            </a:extLst>
          </p:cNvPr>
          <p:cNvGrpSpPr/>
          <p:nvPr/>
        </p:nvGrpSpPr>
        <p:grpSpPr>
          <a:xfrm>
            <a:off x="91331" y="757310"/>
            <a:ext cx="8823818" cy="5068911"/>
            <a:chOff x="91331" y="757310"/>
            <a:chExt cx="8823818" cy="5068911"/>
          </a:xfrm>
        </p:grpSpPr>
        <p:pic>
          <p:nvPicPr>
            <p:cNvPr id="13" name="図 12" descr="グラフ, ダイアグラム&#10;&#10;中程度の精度で自動的に生成された説明">
              <a:extLst>
                <a:ext uri="{FF2B5EF4-FFF2-40B4-BE49-F238E27FC236}">
                  <a16:creationId xmlns:a16="http://schemas.microsoft.com/office/drawing/2014/main" id="{C7005D81-E010-DB00-5E08-EE258B62AC3D}"/>
                </a:ext>
              </a:extLst>
            </p:cNvPr>
            <p:cNvPicPr>
              <a:picLocks noChangeAspect="1"/>
            </p:cNvPicPr>
            <p:nvPr/>
          </p:nvPicPr>
          <p:blipFill rotWithShape="1">
            <a:blip r:embed="rId4">
              <a:extLst>
                <a:ext uri="{28A0092B-C50C-407E-A947-70E740481C1C}">
                  <a14:useLocalDpi xmlns:a14="http://schemas.microsoft.com/office/drawing/2010/main" val="0"/>
                </a:ext>
              </a:extLst>
            </a:blip>
            <a:srcRect b="63933"/>
            <a:stretch/>
          </p:blipFill>
          <p:spPr>
            <a:xfrm>
              <a:off x="91331" y="2404337"/>
              <a:ext cx="6263893" cy="1177664"/>
            </a:xfrm>
            <a:prstGeom prst="rect">
              <a:avLst/>
            </a:prstGeom>
          </p:spPr>
        </p:pic>
        <p:sp>
          <p:nvSpPr>
            <p:cNvPr id="15" name="Text Box 5">
              <a:extLst>
                <a:ext uri="{FF2B5EF4-FFF2-40B4-BE49-F238E27FC236}">
                  <a16:creationId xmlns:a16="http://schemas.microsoft.com/office/drawing/2014/main" id="{2D4BADE1-2003-802D-D2D9-36364C9C7047}"/>
                </a:ext>
              </a:extLst>
            </p:cNvPr>
            <p:cNvSpPr txBox="1">
              <a:spLocks noChangeArrowheads="1"/>
            </p:cNvSpPr>
            <p:nvPr/>
          </p:nvSpPr>
          <p:spPr bwMode="auto">
            <a:xfrm>
              <a:off x="149405" y="3647221"/>
              <a:ext cx="4242593" cy="707886"/>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marL="711200" indent="-711200" eaLnBrk="1" hangingPunct="1">
                <a:spcBef>
                  <a:spcPct val="50000"/>
                </a:spcBef>
              </a:pPr>
              <a:r>
                <a:rPr lang="ja-JP" altLang="en-US" sz="2000" dirty="0">
                  <a:latin typeface="メイリオ" panose="020B0604030504040204" pitchFamily="50" charset="-128"/>
                  <a:ea typeface="メイリオ" panose="020B0604030504040204" pitchFamily="50" charset="-128"/>
                </a:rPr>
                <a:t>大潮：新月は太陽と月の引力が重なるの引力で海水が引かれる</a:t>
              </a:r>
              <a:endParaRPr lang="en-US" altLang="ja-JP" sz="2000" dirty="0">
                <a:latin typeface="メイリオ" panose="020B0604030504040204" pitchFamily="50" charset="-128"/>
                <a:ea typeface="メイリオ" panose="020B0604030504040204" pitchFamily="50" charset="-128"/>
              </a:endParaRPr>
            </a:p>
          </p:txBody>
        </p:sp>
        <p:pic>
          <p:nvPicPr>
            <p:cNvPr id="7" name="図 6" descr="海の上に置かれたボート&#10;&#10;自動的に生成された説明">
              <a:extLst>
                <a:ext uri="{FF2B5EF4-FFF2-40B4-BE49-F238E27FC236}">
                  <a16:creationId xmlns:a16="http://schemas.microsoft.com/office/drawing/2014/main" id="{350A6023-0B0C-90E4-D15B-3223D63904AB}"/>
                </a:ext>
              </a:extLst>
            </p:cNvPr>
            <p:cNvPicPr>
              <a:picLocks noChangeAspect="1"/>
            </p:cNvPicPr>
            <p:nvPr/>
          </p:nvPicPr>
          <p:blipFill rotWithShape="1">
            <a:blip r:embed="rId5">
              <a:extLst>
                <a:ext uri="{28A0092B-C50C-407E-A947-70E740481C1C}">
                  <a14:useLocalDpi xmlns:a14="http://schemas.microsoft.com/office/drawing/2010/main" val="0"/>
                </a:ext>
              </a:extLst>
            </a:blip>
            <a:srcRect l="39211" t="32469" r="23973" b="26117"/>
            <a:stretch/>
          </p:blipFill>
          <p:spPr>
            <a:xfrm>
              <a:off x="6615496" y="757310"/>
              <a:ext cx="2299653" cy="1938149"/>
            </a:xfrm>
            <a:prstGeom prst="rect">
              <a:avLst/>
            </a:prstGeom>
          </p:spPr>
        </p:pic>
        <p:pic>
          <p:nvPicPr>
            <p:cNvPr id="12" name="図 11" descr="屋外, 民衆, グループ, 砂浜 が含まれている画像&#10;&#10;自動的に生成された説明">
              <a:extLst>
                <a:ext uri="{FF2B5EF4-FFF2-40B4-BE49-F238E27FC236}">
                  <a16:creationId xmlns:a16="http://schemas.microsoft.com/office/drawing/2014/main" id="{9380160E-8F0F-AE5A-AB04-A78F6A906D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12746" y="3602443"/>
              <a:ext cx="2302403" cy="1726803"/>
            </a:xfrm>
            <a:prstGeom prst="rect">
              <a:avLst/>
            </a:prstGeom>
          </p:spPr>
        </p:pic>
        <p:sp>
          <p:nvSpPr>
            <p:cNvPr id="17" name="Text Box 5">
              <a:extLst>
                <a:ext uri="{FF2B5EF4-FFF2-40B4-BE49-F238E27FC236}">
                  <a16:creationId xmlns:a16="http://schemas.microsoft.com/office/drawing/2014/main" id="{015EC407-9E32-46C0-4415-D53FE7AA6658}"/>
                </a:ext>
              </a:extLst>
            </p:cNvPr>
            <p:cNvSpPr txBox="1">
              <a:spLocks noChangeArrowheads="1"/>
            </p:cNvSpPr>
            <p:nvPr/>
          </p:nvSpPr>
          <p:spPr bwMode="auto">
            <a:xfrm>
              <a:off x="6801731" y="2748841"/>
              <a:ext cx="2092791" cy="400110"/>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pPr>
              <a:r>
                <a:rPr lang="ja-JP" altLang="en-US" sz="2000" dirty="0">
                  <a:latin typeface="メイリオ" panose="020B0604030504040204" pitchFamily="50" charset="-128"/>
                  <a:ea typeface="メイリオ" panose="020B0604030504040204" pitchFamily="50" charset="-128"/>
                </a:rPr>
                <a:t>満潮</a:t>
              </a:r>
              <a:r>
                <a:rPr lang="ja-JP" altLang="en-US" sz="1200" dirty="0">
                  <a:latin typeface="メイリオ" panose="020B0604030504040204" pitchFamily="50" charset="-128"/>
                  <a:ea typeface="メイリオ" panose="020B0604030504040204" pitchFamily="50" charset="-128"/>
                </a:rPr>
                <a:t>（まんちょう）</a:t>
              </a:r>
              <a:endParaRPr lang="en-US" altLang="ja-JP" sz="1200" dirty="0">
                <a:latin typeface="メイリオ" panose="020B0604030504040204" pitchFamily="50" charset="-128"/>
                <a:ea typeface="メイリオ" panose="020B0604030504040204" pitchFamily="50" charset="-128"/>
              </a:endParaRPr>
            </a:p>
          </p:txBody>
        </p:sp>
        <p:sp>
          <p:nvSpPr>
            <p:cNvPr id="18" name="Text Box 5">
              <a:extLst>
                <a:ext uri="{FF2B5EF4-FFF2-40B4-BE49-F238E27FC236}">
                  <a16:creationId xmlns:a16="http://schemas.microsoft.com/office/drawing/2014/main" id="{C0C2B22D-F843-1395-7285-90ABB227D9C4}"/>
                </a:ext>
              </a:extLst>
            </p:cNvPr>
            <p:cNvSpPr txBox="1">
              <a:spLocks noChangeArrowheads="1"/>
            </p:cNvSpPr>
            <p:nvPr/>
          </p:nvSpPr>
          <p:spPr bwMode="auto">
            <a:xfrm>
              <a:off x="6801731" y="5426111"/>
              <a:ext cx="1924432" cy="400110"/>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pPr>
              <a:r>
                <a:rPr lang="ja-JP" altLang="en-US" sz="2000" dirty="0">
                  <a:latin typeface="メイリオ" panose="020B0604030504040204" pitchFamily="50" charset="-128"/>
                  <a:ea typeface="メイリオ" panose="020B0604030504040204" pitchFamily="50" charset="-128"/>
                </a:rPr>
                <a:t>干潮</a:t>
              </a:r>
              <a:r>
                <a:rPr lang="ja-JP" altLang="en-US" sz="1200" dirty="0">
                  <a:latin typeface="メイリオ" panose="020B0604030504040204" pitchFamily="50" charset="-128"/>
                  <a:ea typeface="メイリオ" panose="020B0604030504040204" pitchFamily="50" charset="-128"/>
                </a:rPr>
                <a:t>（かんちょう）</a:t>
              </a:r>
              <a:endParaRPr lang="en-US" altLang="ja-JP" sz="1200" dirty="0">
                <a:latin typeface="メイリオ" panose="020B0604030504040204" pitchFamily="50" charset="-128"/>
                <a:ea typeface="メイリオ" panose="020B0604030504040204" pitchFamily="50" charset="-128"/>
              </a:endParaRPr>
            </a:p>
          </p:txBody>
        </p:sp>
      </p:grpSp>
    </p:spTree>
    <p:extLst>
      <p:ext uri="{BB962C8B-B14F-4D97-AF65-F5344CB8AC3E}">
        <p14:creationId xmlns:p14="http://schemas.microsoft.com/office/powerpoint/2010/main" val="18874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5CA44248-8E76-4262-8EDE-FEEAE473A7F1}"/>
              </a:ext>
            </a:extLst>
          </p:cNvPr>
          <p:cNvSpPr txBox="1">
            <a:spLocks noChangeArrowheads="1"/>
          </p:cNvSpPr>
          <p:nvPr/>
        </p:nvSpPr>
        <p:spPr bwMode="gray">
          <a:xfrm>
            <a:off x="-7077" y="151066"/>
            <a:ext cx="7772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1"/>
                </a:solidFill>
                <a:latin typeface="游ゴシック" panose="020B0400000000000000" pitchFamily="50" charset="-128"/>
                <a:ea typeface="+mj-ea"/>
                <a:cs typeface="+mj-cs"/>
              </a:defRPr>
            </a:lvl1pPr>
            <a:lvl2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2pPr>
            <a:lvl3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3pPr>
            <a:lvl4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4pPr>
            <a:lvl5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5pPr>
            <a:lvl6pPr marL="457200" algn="l" rtl="0" fontAlgn="base">
              <a:spcBef>
                <a:spcPct val="0"/>
              </a:spcBef>
              <a:spcAft>
                <a:spcPct val="0"/>
              </a:spcAft>
              <a:defRPr kumimoji="1" sz="2800">
                <a:solidFill>
                  <a:schemeClr val="tx1"/>
                </a:solidFill>
                <a:latin typeface="Arial" pitchFamily="34" charset="0"/>
                <a:ea typeface="ＭＳ Ｐゴシック" pitchFamily="50" charset="-128"/>
              </a:defRPr>
            </a:lvl6pPr>
            <a:lvl7pPr marL="914400" algn="l" rtl="0" fontAlgn="base">
              <a:spcBef>
                <a:spcPct val="0"/>
              </a:spcBef>
              <a:spcAft>
                <a:spcPct val="0"/>
              </a:spcAft>
              <a:defRPr kumimoji="1" sz="2800">
                <a:solidFill>
                  <a:schemeClr val="tx1"/>
                </a:solidFill>
                <a:latin typeface="Arial" pitchFamily="34" charset="0"/>
                <a:ea typeface="ＭＳ Ｐゴシック" pitchFamily="50" charset="-128"/>
              </a:defRPr>
            </a:lvl7pPr>
            <a:lvl8pPr marL="1371600" algn="l" rtl="0" fontAlgn="base">
              <a:spcBef>
                <a:spcPct val="0"/>
              </a:spcBef>
              <a:spcAft>
                <a:spcPct val="0"/>
              </a:spcAft>
              <a:defRPr kumimoji="1" sz="2800">
                <a:solidFill>
                  <a:schemeClr val="tx1"/>
                </a:solidFill>
                <a:latin typeface="Arial" pitchFamily="34" charset="0"/>
                <a:ea typeface="ＭＳ Ｐゴシック" pitchFamily="50" charset="-128"/>
              </a:defRPr>
            </a:lvl8pPr>
            <a:lvl9pPr marL="1828800" algn="l" rtl="0" fontAlgn="base">
              <a:spcBef>
                <a:spcPct val="0"/>
              </a:spcBef>
              <a:spcAft>
                <a:spcPct val="0"/>
              </a:spcAft>
              <a:defRPr kumimoji="1" sz="2800">
                <a:solidFill>
                  <a:schemeClr val="tx1"/>
                </a:solidFill>
                <a:latin typeface="Arial" pitchFamily="34" charset="0"/>
                <a:ea typeface="ＭＳ Ｐゴシック" pitchFamily="50" charset="-128"/>
              </a:defRPr>
            </a:lvl9pPr>
          </a:lstStyle>
          <a:p>
            <a:pPr eaLnBrk="1" hangingPunct="1"/>
            <a:r>
              <a:rPr lang="ja-JP" altLang="en-US" sz="3200" kern="0" dirty="0">
                <a:ea typeface="ＭＳ Ｐゴシック" panose="020B0600070205080204" pitchFamily="50" charset="-128"/>
              </a:rPr>
              <a:t>金星とは</a:t>
            </a:r>
          </a:p>
        </p:txBody>
      </p:sp>
      <p:sp>
        <p:nvSpPr>
          <p:cNvPr id="2" name="Text Box 5">
            <a:extLst>
              <a:ext uri="{FF2B5EF4-FFF2-40B4-BE49-F238E27FC236}">
                <a16:creationId xmlns:a16="http://schemas.microsoft.com/office/drawing/2014/main" id="{9831F3E8-ADD7-54BD-12E9-D0B48A79CD4D}"/>
              </a:ext>
            </a:extLst>
          </p:cNvPr>
          <p:cNvSpPr txBox="1">
            <a:spLocks noChangeArrowheads="1"/>
          </p:cNvSpPr>
          <p:nvPr/>
        </p:nvSpPr>
        <p:spPr bwMode="auto">
          <a:xfrm>
            <a:off x="76201" y="3393332"/>
            <a:ext cx="5215808" cy="2308324"/>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dirty="0"/>
              <a:t>太陽からの平均距離</a:t>
            </a:r>
            <a:r>
              <a:rPr lang="ja-JP" altLang="en-US" sz="2000" dirty="0"/>
              <a:t>：１０８</a:t>
            </a:r>
            <a:r>
              <a:rPr lang="en-US" altLang="ja-JP" sz="2000" dirty="0"/>
              <a:t>,</a:t>
            </a:r>
            <a:r>
              <a:rPr lang="ja-JP" altLang="en-US" sz="2000" dirty="0"/>
              <a:t>２００</a:t>
            </a:r>
            <a:r>
              <a:rPr lang="en-US" altLang="ja-JP" sz="2000" dirty="0"/>
              <a:t>,</a:t>
            </a:r>
            <a:r>
              <a:rPr lang="ja-JP" altLang="en-US" sz="2000" dirty="0"/>
              <a:t>０００</a:t>
            </a:r>
            <a:r>
              <a:rPr lang="en-US" altLang="ja-JP" sz="2000" dirty="0"/>
              <a:t>km</a:t>
            </a:r>
          </a:p>
          <a:p>
            <a:r>
              <a:rPr lang="ja-JP" altLang="en-US" spc="40" dirty="0"/>
              <a:t>大きさ（赤道半径）   </a:t>
            </a:r>
            <a:r>
              <a:rPr lang="ja-JP" altLang="en-US" dirty="0"/>
              <a:t>：</a:t>
            </a:r>
            <a:r>
              <a:rPr lang="en-US" altLang="ja-JP" dirty="0"/>
              <a:t>6,052km</a:t>
            </a:r>
          </a:p>
          <a:p>
            <a:r>
              <a:rPr lang="ja-JP" altLang="en-US" dirty="0"/>
              <a:t>質量（地球に対して）：</a:t>
            </a:r>
            <a:r>
              <a:rPr lang="en-US" altLang="ja-JP" dirty="0"/>
              <a:t>0.815</a:t>
            </a:r>
            <a:r>
              <a:rPr lang="ja-JP" altLang="en-US" dirty="0"/>
              <a:t>倍</a:t>
            </a:r>
          </a:p>
          <a:p>
            <a:r>
              <a:rPr lang="ja-JP" altLang="en-US" spc="2400" dirty="0"/>
              <a:t>平均密度</a:t>
            </a:r>
            <a:r>
              <a:rPr lang="ja-JP" altLang="en-US" dirty="0"/>
              <a:t>：</a:t>
            </a:r>
            <a:r>
              <a:rPr lang="en-US" altLang="ja-JP" dirty="0"/>
              <a:t>5.24g/cm³</a:t>
            </a:r>
          </a:p>
          <a:p>
            <a:r>
              <a:rPr lang="ja-JP" altLang="en-US" spc="2400" dirty="0"/>
              <a:t>公転周期</a:t>
            </a:r>
            <a:r>
              <a:rPr lang="ja-JP" altLang="en-US" dirty="0"/>
              <a:t>：</a:t>
            </a:r>
            <a:r>
              <a:rPr lang="en-US" altLang="ja-JP" dirty="0"/>
              <a:t>224.7</a:t>
            </a:r>
            <a:r>
              <a:rPr lang="ja-JP" altLang="en-US" dirty="0"/>
              <a:t>日</a:t>
            </a:r>
          </a:p>
          <a:p>
            <a:r>
              <a:rPr lang="ja-JP" altLang="en-US" spc="2400" dirty="0"/>
              <a:t>自転周期</a:t>
            </a:r>
            <a:r>
              <a:rPr lang="ja-JP" altLang="en-US" dirty="0"/>
              <a:t>：</a:t>
            </a:r>
            <a:r>
              <a:rPr lang="en-US" altLang="ja-JP" dirty="0"/>
              <a:t>243.02</a:t>
            </a:r>
            <a:r>
              <a:rPr lang="ja-JP" altLang="en-US" dirty="0"/>
              <a:t>日</a:t>
            </a:r>
          </a:p>
        </p:txBody>
      </p:sp>
      <p:pic>
        <p:nvPicPr>
          <p:cNvPr id="8" name="図 7" descr="星と惑星のcg&#10;&#10;自動的に生成された説明">
            <a:extLst>
              <a:ext uri="{FF2B5EF4-FFF2-40B4-BE49-F238E27FC236}">
                <a16:creationId xmlns:a16="http://schemas.microsoft.com/office/drawing/2014/main" id="{3484A8FD-C45F-B800-2245-33D6464E97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818971"/>
            <a:ext cx="1905000" cy="1905000"/>
          </a:xfrm>
          <a:prstGeom prst="rect">
            <a:avLst/>
          </a:prstGeom>
        </p:spPr>
      </p:pic>
      <p:sp>
        <p:nvSpPr>
          <p:cNvPr id="10" name="テキスト ボックス 9">
            <a:extLst>
              <a:ext uri="{FF2B5EF4-FFF2-40B4-BE49-F238E27FC236}">
                <a16:creationId xmlns:a16="http://schemas.microsoft.com/office/drawing/2014/main" id="{922845DC-6318-11D3-EB68-8DE6C91376D7}"/>
              </a:ext>
            </a:extLst>
          </p:cNvPr>
          <p:cNvSpPr txBox="1"/>
          <p:nvPr/>
        </p:nvSpPr>
        <p:spPr>
          <a:xfrm>
            <a:off x="-7077" y="2754454"/>
            <a:ext cx="1988277" cy="553998"/>
          </a:xfrm>
          <a:prstGeom prst="rect">
            <a:avLst/>
          </a:prstGeom>
          <a:noFill/>
        </p:spPr>
        <p:txBody>
          <a:bodyPr wrap="square">
            <a:spAutoFit/>
          </a:bodyPr>
          <a:lstStyle/>
          <a:p>
            <a:r>
              <a:rPr lang="ja-JP" altLang="en-US" sz="1000" b="0" i="0" dirty="0">
                <a:solidFill>
                  <a:srgbClr val="000000"/>
                </a:solidFill>
                <a:effectLst/>
                <a:latin typeface="Meiryo" panose="020B0604030504040204" pitchFamily="50" charset="-128"/>
                <a:ea typeface="Meiryo" panose="020B0604030504040204" pitchFamily="50" charset="-128"/>
              </a:rPr>
              <a:t>画像：探査機「マゼラン」が明らかにした金星表面の様子 </a:t>
            </a:r>
            <a:r>
              <a:rPr lang="en-US" altLang="ja-JP" sz="1000" b="0" i="0" dirty="0">
                <a:solidFill>
                  <a:srgbClr val="000000"/>
                </a:solidFill>
                <a:effectLst/>
                <a:latin typeface="Meiryo" panose="020B0604030504040204" pitchFamily="50" charset="-128"/>
                <a:ea typeface="Meiryo" panose="020B0604030504040204" pitchFamily="50" charset="-128"/>
              </a:rPr>
              <a:t>© NASA/JPL</a:t>
            </a:r>
            <a:endParaRPr lang="ja-JP" altLang="en-US" sz="1000" dirty="0"/>
          </a:p>
        </p:txBody>
      </p:sp>
      <p:pic>
        <p:nvPicPr>
          <p:cNvPr id="12" name="図 11" descr="グラフ, ダイアグラム, 円グラフ&#10;&#10;自動的に生成された説明">
            <a:extLst>
              <a:ext uri="{FF2B5EF4-FFF2-40B4-BE49-F238E27FC236}">
                <a16:creationId xmlns:a16="http://schemas.microsoft.com/office/drawing/2014/main" id="{08386BC0-FF95-BCC3-A5B2-84C314EAC3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2000" y="768452"/>
            <a:ext cx="2540000" cy="2540000"/>
          </a:xfrm>
          <a:prstGeom prst="rect">
            <a:avLst/>
          </a:prstGeom>
        </p:spPr>
      </p:pic>
      <p:pic>
        <p:nvPicPr>
          <p:cNvPr id="14" name="図 13" descr="ダイアグラム&#10;&#10;自動的に生成された説明">
            <a:extLst>
              <a:ext uri="{FF2B5EF4-FFF2-40B4-BE49-F238E27FC236}">
                <a16:creationId xmlns:a16="http://schemas.microsoft.com/office/drawing/2014/main" id="{7C04A536-BCC3-3B0E-2844-CEAA9B4985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6221" y="768452"/>
            <a:ext cx="2540000" cy="2540000"/>
          </a:xfrm>
          <a:prstGeom prst="rect">
            <a:avLst/>
          </a:prstGeom>
        </p:spPr>
      </p:pic>
      <p:sp>
        <p:nvSpPr>
          <p:cNvPr id="15" name="Text Box 5">
            <a:extLst>
              <a:ext uri="{FF2B5EF4-FFF2-40B4-BE49-F238E27FC236}">
                <a16:creationId xmlns:a16="http://schemas.microsoft.com/office/drawing/2014/main" id="{30DC020A-A3E0-1D26-2C33-83684EDF54AA}"/>
              </a:ext>
            </a:extLst>
          </p:cNvPr>
          <p:cNvSpPr txBox="1">
            <a:spLocks noChangeArrowheads="1"/>
          </p:cNvSpPr>
          <p:nvPr/>
        </p:nvSpPr>
        <p:spPr bwMode="auto">
          <a:xfrm>
            <a:off x="5472010" y="3429000"/>
            <a:ext cx="3390846" cy="1569660"/>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dirty="0"/>
              <a:t>大気：二酸化炭素など</a:t>
            </a:r>
            <a:endParaRPr lang="en-US" altLang="ja-JP" dirty="0"/>
          </a:p>
          <a:p>
            <a:r>
              <a:rPr lang="ja-JP" altLang="en-US" dirty="0"/>
              <a:t>大気圧：約</a:t>
            </a:r>
            <a:r>
              <a:rPr lang="en-US" altLang="ja-JP" dirty="0"/>
              <a:t>470</a:t>
            </a:r>
            <a:r>
              <a:rPr lang="ja-JP" altLang="en-US" dirty="0"/>
              <a:t>℃</a:t>
            </a:r>
            <a:endParaRPr lang="en-US" altLang="ja-JP" dirty="0"/>
          </a:p>
          <a:p>
            <a:r>
              <a:rPr lang="ja-JP" altLang="en-US" dirty="0"/>
              <a:t>上空は時速</a:t>
            </a:r>
            <a:r>
              <a:rPr lang="en-US" altLang="ja-JP" dirty="0"/>
              <a:t>400km</a:t>
            </a:r>
            <a:r>
              <a:rPr lang="ja-JP" altLang="en-US" dirty="0"/>
              <a:t>の爆風で硫酸の雨が降る</a:t>
            </a:r>
          </a:p>
        </p:txBody>
      </p:sp>
      <p:sp>
        <p:nvSpPr>
          <p:cNvPr id="3" name="Rectangle 2">
            <a:extLst>
              <a:ext uri="{FF2B5EF4-FFF2-40B4-BE49-F238E27FC236}">
                <a16:creationId xmlns:a16="http://schemas.microsoft.com/office/drawing/2014/main" id="{BB3F074B-5C1A-2D10-1290-8D8019104BF6}"/>
              </a:ext>
            </a:extLst>
          </p:cNvPr>
          <p:cNvSpPr>
            <a:spLocks noChangeArrowheads="1"/>
          </p:cNvSpPr>
          <p:nvPr/>
        </p:nvSpPr>
        <p:spPr bwMode="gray">
          <a:xfrm>
            <a:off x="7979" y="-29116"/>
            <a:ext cx="431839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400" b="1" dirty="0">
                <a:latin typeface="游ゴシック" panose="020B0400000000000000" pitchFamily="50" charset="-128"/>
              </a:rPr>
              <a:t> 　</a:t>
            </a:r>
            <a:endParaRPr lang="en-US" altLang="ja-JP" sz="1400" b="1" dirty="0">
              <a:latin typeface="游ゴシック" panose="020B0400000000000000" pitchFamily="50" charset="-128"/>
            </a:endParaRPr>
          </a:p>
          <a:p>
            <a:pPr eaLnBrk="1" hangingPunct="1"/>
            <a:r>
              <a:rPr lang="ja-JP" altLang="en-US" sz="1400" b="1" dirty="0">
                <a:latin typeface="游ゴシック" panose="020B0400000000000000" pitchFamily="50" charset="-128"/>
              </a:rPr>
              <a:t>きんせい　　　　　　　　　　　</a:t>
            </a:r>
          </a:p>
        </p:txBody>
      </p:sp>
    </p:spTree>
    <p:extLst>
      <p:ext uri="{BB962C8B-B14F-4D97-AF65-F5344CB8AC3E}">
        <p14:creationId xmlns:p14="http://schemas.microsoft.com/office/powerpoint/2010/main" val="1150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5CA44248-8E76-4262-8EDE-FEEAE473A7F1}"/>
              </a:ext>
            </a:extLst>
          </p:cNvPr>
          <p:cNvSpPr txBox="1">
            <a:spLocks noChangeArrowheads="1"/>
          </p:cNvSpPr>
          <p:nvPr/>
        </p:nvSpPr>
        <p:spPr bwMode="gray">
          <a:xfrm>
            <a:off x="-7077" y="151066"/>
            <a:ext cx="7772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1"/>
                </a:solidFill>
                <a:latin typeface="游ゴシック" panose="020B0400000000000000" pitchFamily="50" charset="-128"/>
                <a:ea typeface="+mj-ea"/>
                <a:cs typeface="+mj-cs"/>
              </a:defRPr>
            </a:lvl1pPr>
            <a:lvl2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2pPr>
            <a:lvl3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3pPr>
            <a:lvl4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4pPr>
            <a:lvl5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5pPr>
            <a:lvl6pPr marL="457200" algn="l" rtl="0" fontAlgn="base">
              <a:spcBef>
                <a:spcPct val="0"/>
              </a:spcBef>
              <a:spcAft>
                <a:spcPct val="0"/>
              </a:spcAft>
              <a:defRPr kumimoji="1" sz="2800">
                <a:solidFill>
                  <a:schemeClr val="tx1"/>
                </a:solidFill>
                <a:latin typeface="Arial" pitchFamily="34" charset="0"/>
                <a:ea typeface="ＭＳ Ｐゴシック" pitchFamily="50" charset="-128"/>
              </a:defRPr>
            </a:lvl6pPr>
            <a:lvl7pPr marL="914400" algn="l" rtl="0" fontAlgn="base">
              <a:spcBef>
                <a:spcPct val="0"/>
              </a:spcBef>
              <a:spcAft>
                <a:spcPct val="0"/>
              </a:spcAft>
              <a:defRPr kumimoji="1" sz="2800">
                <a:solidFill>
                  <a:schemeClr val="tx1"/>
                </a:solidFill>
                <a:latin typeface="Arial" pitchFamily="34" charset="0"/>
                <a:ea typeface="ＭＳ Ｐゴシック" pitchFamily="50" charset="-128"/>
              </a:defRPr>
            </a:lvl7pPr>
            <a:lvl8pPr marL="1371600" algn="l" rtl="0" fontAlgn="base">
              <a:spcBef>
                <a:spcPct val="0"/>
              </a:spcBef>
              <a:spcAft>
                <a:spcPct val="0"/>
              </a:spcAft>
              <a:defRPr kumimoji="1" sz="2800">
                <a:solidFill>
                  <a:schemeClr val="tx1"/>
                </a:solidFill>
                <a:latin typeface="Arial" pitchFamily="34" charset="0"/>
                <a:ea typeface="ＭＳ Ｐゴシック" pitchFamily="50" charset="-128"/>
              </a:defRPr>
            </a:lvl8pPr>
            <a:lvl9pPr marL="1828800" algn="l" rtl="0" fontAlgn="base">
              <a:spcBef>
                <a:spcPct val="0"/>
              </a:spcBef>
              <a:spcAft>
                <a:spcPct val="0"/>
              </a:spcAft>
              <a:defRPr kumimoji="1" sz="2800">
                <a:solidFill>
                  <a:schemeClr val="tx1"/>
                </a:solidFill>
                <a:latin typeface="Arial" pitchFamily="34" charset="0"/>
                <a:ea typeface="ＭＳ Ｐゴシック" pitchFamily="50" charset="-128"/>
              </a:defRPr>
            </a:lvl9pPr>
          </a:lstStyle>
          <a:p>
            <a:pPr eaLnBrk="1" hangingPunct="1"/>
            <a:r>
              <a:rPr lang="ja-JP" altLang="en-US" sz="3200" kern="0" dirty="0">
                <a:ea typeface="ＭＳ Ｐゴシック" panose="020B0600070205080204" pitchFamily="50" charset="-128"/>
              </a:rPr>
              <a:t>月の表面：レゴリス→細かな砂</a:t>
            </a:r>
          </a:p>
        </p:txBody>
      </p:sp>
      <p:pic>
        <p:nvPicPr>
          <p:cNvPr id="4" name="図 3" descr="屋外, 自然, 座る, 作品 が含まれている画像&#10;&#10;自動的に生成された説明">
            <a:extLst>
              <a:ext uri="{FF2B5EF4-FFF2-40B4-BE49-F238E27FC236}">
                <a16:creationId xmlns:a16="http://schemas.microsoft.com/office/drawing/2014/main" id="{BDE5B025-B122-D690-71D5-70B8784CF631}"/>
              </a:ext>
            </a:extLst>
          </p:cNvPr>
          <p:cNvPicPr>
            <a:picLocks noChangeAspect="1"/>
          </p:cNvPicPr>
          <p:nvPr/>
        </p:nvPicPr>
        <p:blipFill>
          <a:blip r:embed="rId3" cstate="print">
            <a:extLst>
              <a:ext uri="{28A0092B-C50C-407E-A947-70E740481C1C}">
                <a14:useLocalDpi xmlns:a14="http://schemas.microsoft.com/office/drawing/2010/main" val="0"/>
              </a:ext>
            </a:extLst>
          </a:blip>
          <a:srcRect l="30992" t="25433" r="25281" b="13573"/>
          <a:stretch>
            <a:fillRect/>
          </a:stretch>
        </p:blipFill>
        <p:spPr>
          <a:xfrm>
            <a:off x="5733182" y="73388"/>
            <a:ext cx="974928" cy="1169551"/>
          </a:xfrm>
          <a:prstGeom prst="rect">
            <a:avLst/>
          </a:prstGeom>
        </p:spPr>
      </p:pic>
      <p:sp>
        <p:nvSpPr>
          <p:cNvPr id="8" name="Text Box 5">
            <a:extLst>
              <a:ext uri="{FF2B5EF4-FFF2-40B4-BE49-F238E27FC236}">
                <a16:creationId xmlns:a16="http://schemas.microsoft.com/office/drawing/2014/main" id="{5DC8D79C-7B5C-4C34-F40A-5566652F20B8}"/>
              </a:ext>
            </a:extLst>
          </p:cNvPr>
          <p:cNvSpPr txBox="1">
            <a:spLocks noChangeArrowheads="1"/>
          </p:cNvSpPr>
          <p:nvPr/>
        </p:nvSpPr>
        <p:spPr bwMode="auto">
          <a:xfrm>
            <a:off x="6774910" y="73387"/>
            <a:ext cx="1847135" cy="707886"/>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2000" dirty="0">
                <a:latin typeface="メイリオ" panose="020B0604030504040204" pitchFamily="50" charset="-128"/>
                <a:ea typeface="メイリオ" panose="020B0604030504040204" pitchFamily="50" charset="-128"/>
              </a:rPr>
              <a:t>砂の直径：</a:t>
            </a:r>
            <a:r>
              <a:rPr lang="en-US" altLang="ja-JP" sz="2000" dirty="0">
                <a:latin typeface="メイリオ" panose="020B0604030504040204" pitchFamily="50" charset="-128"/>
                <a:ea typeface="メイリオ" panose="020B0604030504040204" pitchFamily="50" charset="-128"/>
              </a:rPr>
              <a:t>0.1</a:t>
            </a:r>
            <a:r>
              <a:rPr lang="ja-JP" altLang="en-US" sz="2000" dirty="0">
                <a:latin typeface="メイリオ" panose="020B0604030504040204" pitchFamily="50" charset="-128"/>
                <a:ea typeface="メイリオ" panose="020B0604030504040204" pitchFamily="50" charset="-128"/>
              </a:rPr>
              <a:t>㎜以下</a:t>
            </a:r>
            <a:endParaRPr lang="en-US" altLang="ja-JP" sz="2000" dirty="0">
              <a:latin typeface="メイリオ" panose="020B0604030504040204" pitchFamily="50" charset="-128"/>
              <a:ea typeface="メイリオ" panose="020B0604030504040204" pitchFamily="50" charset="-128"/>
            </a:endParaRPr>
          </a:p>
        </p:txBody>
      </p:sp>
      <p:grpSp>
        <p:nvGrpSpPr>
          <p:cNvPr id="20" name="グループ化 19">
            <a:extLst>
              <a:ext uri="{FF2B5EF4-FFF2-40B4-BE49-F238E27FC236}">
                <a16:creationId xmlns:a16="http://schemas.microsoft.com/office/drawing/2014/main" id="{906BCC97-444E-3946-69C7-C08516C3E651}"/>
              </a:ext>
            </a:extLst>
          </p:cNvPr>
          <p:cNvGrpSpPr/>
          <p:nvPr/>
        </p:nvGrpSpPr>
        <p:grpSpPr>
          <a:xfrm>
            <a:off x="3320923" y="753480"/>
            <a:ext cx="5686841" cy="6042585"/>
            <a:chOff x="3320923" y="753480"/>
            <a:chExt cx="5686841" cy="6042585"/>
          </a:xfrm>
        </p:grpSpPr>
        <p:pic>
          <p:nvPicPr>
            <p:cNvPr id="3" name="図 2" descr="ダイアグラム&#10;&#10;自動的に生成された説明">
              <a:extLst>
                <a:ext uri="{FF2B5EF4-FFF2-40B4-BE49-F238E27FC236}">
                  <a16:creationId xmlns:a16="http://schemas.microsoft.com/office/drawing/2014/main" id="{E5D0DF89-CA88-0478-C4AF-9CA12F6B6B17}"/>
                </a:ext>
              </a:extLst>
            </p:cNvPr>
            <p:cNvPicPr>
              <a:picLocks noChangeAspect="1"/>
            </p:cNvPicPr>
            <p:nvPr/>
          </p:nvPicPr>
          <p:blipFill rotWithShape="1">
            <a:blip r:embed="rId4">
              <a:extLst>
                <a:ext uri="{28A0092B-C50C-407E-A947-70E740481C1C}">
                  <a14:useLocalDpi xmlns:a14="http://schemas.microsoft.com/office/drawing/2010/main" val="0"/>
                </a:ext>
              </a:extLst>
            </a:blip>
            <a:srcRect r="57879"/>
            <a:stretch/>
          </p:blipFill>
          <p:spPr>
            <a:xfrm>
              <a:off x="3367311" y="2976968"/>
              <a:ext cx="2229586" cy="2839720"/>
            </a:xfrm>
            <a:prstGeom prst="rect">
              <a:avLst/>
            </a:prstGeom>
          </p:spPr>
        </p:pic>
        <p:pic>
          <p:nvPicPr>
            <p:cNvPr id="9" name="図 8" descr="星と惑星のcg&#10;&#10;自動的に生成された説明">
              <a:extLst>
                <a:ext uri="{FF2B5EF4-FFF2-40B4-BE49-F238E27FC236}">
                  <a16:creationId xmlns:a16="http://schemas.microsoft.com/office/drawing/2014/main" id="{ACE2B1CD-634A-2AF6-D61E-E80303CBEA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20923" y="753480"/>
              <a:ext cx="2129821" cy="2129821"/>
            </a:xfrm>
            <a:prstGeom prst="rect">
              <a:avLst/>
            </a:prstGeom>
          </p:spPr>
        </p:pic>
        <p:sp>
          <p:nvSpPr>
            <p:cNvPr id="12" name="Text Box 5">
              <a:extLst>
                <a:ext uri="{FF2B5EF4-FFF2-40B4-BE49-F238E27FC236}">
                  <a16:creationId xmlns:a16="http://schemas.microsoft.com/office/drawing/2014/main" id="{409826B2-94F0-74F5-8F53-4B20D552581B}"/>
                </a:ext>
              </a:extLst>
            </p:cNvPr>
            <p:cNvSpPr txBox="1">
              <a:spLocks noChangeArrowheads="1"/>
            </p:cNvSpPr>
            <p:nvPr/>
          </p:nvSpPr>
          <p:spPr bwMode="auto">
            <a:xfrm>
              <a:off x="3367311" y="5780402"/>
              <a:ext cx="3286698" cy="1015663"/>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2000" dirty="0">
                  <a:latin typeface="メイリオ" panose="020B0604030504040204" pitchFamily="50" charset="-128"/>
                  <a:ea typeface="メイリオ" panose="020B0604030504040204" pitchFamily="50" charset="-128"/>
                </a:rPr>
                <a:t>満月は、太陽の光が真上になる。→地球からみると</a:t>
              </a:r>
              <a:r>
                <a:rPr lang="ja-JP" altLang="en-US" sz="2000" dirty="0">
                  <a:highlight>
                    <a:srgbClr val="FFFF00"/>
                  </a:highlight>
                  <a:latin typeface="メイリオ" panose="020B0604030504040204" pitchFamily="50" charset="-128"/>
                  <a:ea typeface="メイリオ" panose="020B0604030504040204" pitchFamily="50" charset="-128"/>
                </a:rPr>
                <a:t>明るく</a:t>
              </a:r>
              <a:r>
                <a:rPr lang="ja-JP" altLang="en-US" sz="2000" dirty="0">
                  <a:latin typeface="メイリオ" panose="020B0604030504040204" pitchFamily="50" charset="-128"/>
                  <a:ea typeface="メイリオ" panose="020B0604030504040204" pitchFamily="50" charset="-128"/>
                </a:rPr>
                <a:t>見える</a:t>
              </a:r>
              <a:endParaRPr lang="en-US" altLang="ja-JP" sz="2000" dirty="0">
                <a:latin typeface="メイリオ" panose="020B0604030504040204" pitchFamily="50" charset="-128"/>
                <a:ea typeface="メイリオ" panose="020B0604030504040204" pitchFamily="50" charset="-128"/>
              </a:endParaRPr>
            </a:p>
          </p:txBody>
        </p:sp>
        <p:sp>
          <p:nvSpPr>
            <p:cNvPr id="13" name="Text Box 5">
              <a:extLst>
                <a:ext uri="{FF2B5EF4-FFF2-40B4-BE49-F238E27FC236}">
                  <a16:creationId xmlns:a16="http://schemas.microsoft.com/office/drawing/2014/main" id="{04A8C4B8-6123-E142-3336-AA96272564B6}"/>
                </a:ext>
              </a:extLst>
            </p:cNvPr>
            <p:cNvSpPr txBox="1">
              <a:spLocks noChangeArrowheads="1"/>
            </p:cNvSpPr>
            <p:nvPr/>
          </p:nvSpPr>
          <p:spPr bwMode="auto">
            <a:xfrm>
              <a:off x="5596897" y="1316974"/>
              <a:ext cx="3410867" cy="1785104"/>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pPr>
              <a:r>
                <a:rPr lang="ja-JP" altLang="en-US" sz="2000" dirty="0">
                  <a:latin typeface="メイリオ" panose="020B0604030504040204" pitchFamily="50" charset="-128"/>
                  <a:ea typeface="メイリオ" panose="020B0604030504040204" pitchFamily="50" charset="-128"/>
                </a:rPr>
                <a:t>光条：こうじょう</a:t>
              </a:r>
              <a:endParaRPr lang="en-US" altLang="ja-JP" sz="2000" dirty="0">
                <a:latin typeface="メイリオ" panose="020B0604030504040204" pitchFamily="50" charset="-128"/>
                <a:ea typeface="メイリオ" panose="020B0604030504040204" pitchFamily="50" charset="-128"/>
              </a:endParaRPr>
            </a:p>
            <a:p>
              <a:pPr eaLnBrk="1" hangingPunct="1">
                <a:spcBef>
                  <a:spcPct val="50000"/>
                </a:spcBef>
              </a:pPr>
              <a:r>
                <a:rPr lang="ja-JP" altLang="en-US" sz="2000" dirty="0">
                  <a:latin typeface="メイリオ" panose="020B0604030504040204" pitchFamily="50" charset="-128"/>
                  <a:ea typeface="メイリオ" panose="020B0604030504040204" pitchFamily="50" charset="-128"/>
                </a:rPr>
                <a:t>衝突の時の高温でレゴリスは、球形になる。新しいクレーターは満月では、特に明るく見える</a:t>
              </a:r>
              <a:endParaRPr lang="en-US" altLang="ja-JP" sz="2000" dirty="0">
                <a:latin typeface="メイリオ" panose="020B0604030504040204" pitchFamily="50" charset="-128"/>
                <a:ea typeface="メイリオ" panose="020B0604030504040204" pitchFamily="50" charset="-128"/>
              </a:endParaRPr>
            </a:p>
          </p:txBody>
        </p:sp>
      </p:grpSp>
      <p:grpSp>
        <p:nvGrpSpPr>
          <p:cNvPr id="21" name="グループ化 20">
            <a:extLst>
              <a:ext uri="{FF2B5EF4-FFF2-40B4-BE49-F238E27FC236}">
                <a16:creationId xmlns:a16="http://schemas.microsoft.com/office/drawing/2014/main" id="{A105D6EE-D9A4-229E-65CC-B2D8AF64B457}"/>
              </a:ext>
            </a:extLst>
          </p:cNvPr>
          <p:cNvGrpSpPr/>
          <p:nvPr/>
        </p:nvGrpSpPr>
        <p:grpSpPr>
          <a:xfrm>
            <a:off x="5695507" y="3201963"/>
            <a:ext cx="3312257" cy="3613128"/>
            <a:chOff x="5695507" y="3201963"/>
            <a:chExt cx="3312257" cy="3613128"/>
          </a:xfrm>
        </p:grpSpPr>
        <p:pic>
          <p:nvPicPr>
            <p:cNvPr id="17" name="図 16" descr="人, 立つ, 男, 持つ が含まれている画像&#10;&#10;自動的に生成された説明">
              <a:extLst>
                <a:ext uri="{FF2B5EF4-FFF2-40B4-BE49-F238E27FC236}">
                  <a16:creationId xmlns:a16="http://schemas.microsoft.com/office/drawing/2014/main" id="{E276C8A8-F2B9-355D-E11A-413C9913A1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08781" y="4916108"/>
              <a:ext cx="1898983" cy="1898983"/>
            </a:xfrm>
            <a:prstGeom prst="rect">
              <a:avLst/>
            </a:prstGeom>
          </p:spPr>
        </p:pic>
        <p:pic>
          <p:nvPicPr>
            <p:cNvPr id="7" name="図 6" descr="ダイアグラム&#10;&#10;自動的に生成された説明">
              <a:extLst>
                <a:ext uri="{FF2B5EF4-FFF2-40B4-BE49-F238E27FC236}">
                  <a16:creationId xmlns:a16="http://schemas.microsoft.com/office/drawing/2014/main" id="{76D6E1E5-E764-0B77-36FF-001D0DF4F24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95507" y="3201963"/>
              <a:ext cx="2371776" cy="2081163"/>
            </a:xfrm>
            <a:prstGeom prst="rect">
              <a:avLst/>
            </a:prstGeom>
          </p:spPr>
        </p:pic>
      </p:grpSp>
      <p:sp>
        <p:nvSpPr>
          <p:cNvPr id="5" name="テキスト ボックス 4">
            <a:extLst>
              <a:ext uri="{FF2B5EF4-FFF2-40B4-BE49-F238E27FC236}">
                <a16:creationId xmlns:a16="http://schemas.microsoft.com/office/drawing/2014/main" id="{E3C68208-B389-861A-B938-90566FD0ACCF}"/>
              </a:ext>
            </a:extLst>
          </p:cNvPr>
          <p:cNvSpPr txBox="1"/>
          <p:nvPr/>
        </p:nvSpPr>
        <p:spPr>
          <a:xfrm>
            <a:off x="6687937" y="902959"/>
            <a:ext cx="1003446" cy="246221"/>
          </a:xfrm>
          <a:prstGeom prst="rect">
            <a:avLst/>
          </a:prstGeom>
          <a:noFill/>
        </p:spPr>
        <p:txBody>
          <a:bodyPr wrap="square">
            <a:spAutoFit/>
          </a:bodyPr>
          <a:lstStyle/>
          <a:p>
            <a:r>
              <a:rPr lang="ja-JP" altLang="en-US" sz="1000" b="0" i="0" dirty="0">
                <a:effectLst/>
                <a:latin typeface="Arial" panose="020B0604020202020204" pitchFamily="34" charset="0"/>
              </a:rPr>
              <a:t>出展：</a:t>
            </a:r>
            <a:r>
              <a:rPr lang="en-US" altLang="ja-JP" sz="1000" b="0" i="0" dirty="0">
                <a:effectLst/>
                <a:latin typeface="Arial" panose="020B0604020202020204" pitchFamily="34" charset="0"/>
                <a:hlinkClick r:id="rId8">
                  <a:extLst>
                    <a:ext uri="{A12FA001-AC4F-418D-AE19-62706E023703}">
                      <ahyp:hlinkClr xmlns:ahyp="http://schemas.microsoft.com/office/drawing/2018/hyperlinkcolor" val="tx"/>
                    </a:ext>
                  </a:extLst>
                </a:hlinkClick>
              </a:rPr>
              <a:t>NASA</a:t>
            </a:r>
            <a:endParaRPr lang="ja-JP" altLang="en-US" sz="1000" dirty="0"/>
          </a:p>
        </p:txBody>
      </p:sp>
      <p:pic>
        <p:nvPicPr>
          <p:cNvPr id="14" name="図 13">
            <a:extLst>
              <a:ext uri="{FF2B5EF4-FFF2-40B4-BE49-F238E27FC236}">
                <a16:creationId xmlns:a16="http://schemas.microsoft.com/office/drawing/2014/main" id="{3E4E2D6B-50C9-EE25-75A6-97CF7B63079D}"/>
              </a:ext>
            </a:extLst>
          </p:cNvPr>
          <p:cNvPicPr>
            <a:picLocks noChangeAspect="1"/>
          </p:cNvPicPr>
          <p:nvPr/>
        </p:nvPicPr>
        <p:blipFill>
          <a:blip r:embed="rId9"/>
          <a:stretch>
            <a:fillRect/>
          </a:stretch>
        </p:blipFill>
        <p:spPr>
          <a:xfrm>
            <a:off x="4567237" y="3424237"/>
            <a:ext cx="9525" cy="9525"/>
          </a:xfrm>
          <a:prstGeom prst="rect">
            <a:avLst/>
          </a:prstGeom>
        </p:spPr>
      </p:pic>
      <p:grpSp>
        <p:nvGrpSpPr>
          <p:cNvPr id="18" name="グループ化 17">
            <a:extLst>
              <a:ext uri="{FF2B5EF4-FFF2-40B4-BE49-F238E27FC236}">
                <a16:creationId xmlns:a16="http://schemas.microsoft.com/office/drawing/2014/main" id="{87562159-37E7-4360-CD3F-E2B2F31815EC}"/>
              </a:ext>
            </a:extLst>
          </p:cNvPr>
          <p:cNvGrpSpPr/>
          <p:nvPr/>
        </p:nvGrpSpPr>
        <p:grpSpPr>
          <a:xfrm>
            <a:off x="10965" y="753480"/>
            <a:ext cx="3303879" cy="6022937"/>
            <a:chOff x="10965" y="753480"/>
            <a:chExt cx="3303879" cy="6022937"/>
          </a:xfrm>
        </p:grpSpPr>
        <p:pic>
          <p:nvPicPr>
            <p:cNvPr id="10" name="図 9" descr="ダイアグラム&#10;&#10;自動的に生成された説明">
              <a:extLst>
                <a:ext uri="{FF2B5EF4-FFF2-40B4-BE49-F238E27FC236}">
                  <a16:creationId xmlns:a16="http://schemas.microsoft.com/office/drawing/2014/main" id="{2A3D6281-979D-A8A8-112F-076C6CA82FFC}"/>
                </a:ext>
              </a:extLst>
            </p:cNvPr>
            <p:cNvPicPr>
              <a:picLocks noChangeAspect="1"/>
            </p:cNvPicPr>
            <p:nvPr/>
          </p:nvPicPr>
          <p:blipFill rotWithShape="1">
            <a:blip r:embed="rId4">
              <a:extLst>
                <a:ext uri="{28A0092B-C50C-407E-A947-70E740481C1C}">
                  <a14:useLocalDpi xmlns:a14="http://schemas.microsoft.com/office/drawing/2010/main" val="0"/>
                </a:ext>
              </a:extLst>
            </a:blip>
            <a:srcRect l="40224"/>
            <a:stretch/>
          </p:blipFill>
          <p:spPr>
            <a:xfrm>
              <a:off x="10965" y="2921034"/>
              <a:ext cx="3164181" cy="2839720"/>
            </a:xfrm>
            <a:prstGeom prst="rect">
              <a:avLst/>
            </a:prstGeom>
          </p:spPr>
        </p:pic>
        <p:sp>
          <p:nvSpPr>
            <p:cNvPr id="11" name="Text Box 5">
              <a:extLst>
                <a:ext uri="{FF2B5EF4-FFF2-40B4-BE49-F238E27FC236}">
                  <a16:creationId xmlns:a16="http://schemas.microsoft.com/office/drawing/2014/main" id="{642178CC-C39B-7E49-51EC-35D78343682E}"/>
                </a:ext>
              </a:extLst>
            </p:cNvPr>
            <p:cNvSpPr txBox="1">
              <a:spLocks noChangeArrowheads="1"/>
            </p:cNvSpPr>
            <p:nvPr/>
          </p:nvSpPr>
          <p:spPr bwMode="auto">
            <a:xfrm>
              <a:off x="28146" y="5760754"/>
              <a:ext cx="3286698" cy="1015663"/>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2000" dirty="0">
                  <a:latin typeface="メイリオ" panose="020B0604030504040204" pitchFamily="50" charset="-128"/>
                  <a:ea typeface="メイリオ" panose="020B0604030504040204" pitchFamily="50" charset="-128"/>
                </a:rPr>
                <a:t>満月でないときは、太陽の光が斜めになる。→地球からみると</a:t>
              </a:r>
              <a:r>
                <a:rPr lang="ja-JP" altLang="en-US" sz="2000" dirty="0">
                  <a:highlight>
                    <a:srgbClr val="FFFF00"/>
                  </a:highlight>
                  <a:latin typeface="メイリオ" panose="020B0604030504040204" pitchFamily="50" charset="-128"/>
                  <a:ea typeface="メイリオ" panose="020B0604030504040204" pitchFamily="50" charset="-128"/>
                </a:rPr>
                <a:t>暗く</a:t>
              </a:r>
              <a:r>
                <a:rPr lang="ja-JP" altLang="en-US" sz="2000" dirty="0">
                  <a:latin typeface="メイリオ" panose="020B0604030504040204" pitchFamily="50" charset="-128"/>
                  <a:ea typeface="メイリオ" panose="020B0604030504040204" pitchFamily="50" charset="-128"/>
                </a:rPr>
                <a:t>見える</a:t>
              </a:r>
              <a:endParaRPr lang="en-US" altLang="ja-JP" sz="2000" dirty="0">
                <a:latin typeface="メイリオ" panose="020B0604030504040204" pitchFamily="50" charset="-128"/>
                <a:ea typeface="メイリオ" panose="020B0604030504040204" pitchFamily="50" charset="-128"/>
              </a:endParaRPr>
            </a:p>
          </p:txBody>
        </p:sp>
        <p:pic>
          <p:nvPicPr>
            <p:cNvPr id="16" name="図 15">
              <a:extLst>
                <a:ext uri="{FF2B5EF4-FFF2-40B4-BE49-F238E27FC236}">
                  <a16:creationId xmlns:a16="http://schemas.microsoft.com/office/drawing/2014/main" id="{C685FAE2-8973-EFA6-7F75-891E18CB7D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492" y="753480"/>
              <a:ext cx="2759858" cy="2072098"/>
            </a:xfrm>
            <a:prstGeom prst="rect">
              <a:avLst/>
            </a:prstGeom>
          </p:spPr>
        </p:pic>
      </p:grpSp>
    </p:spTree>
    <p:extLst>
      <p:ext uri="{BB962C8B-B14F-4D97-AF65-F5344CB8AC3E}">
        <p14:creationId xmlns:p14="http://schemas.microsoft.com/office/powerpoint/2010/main" val="281916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5CA44248-8E76-4262-8EDE-FEEAE473A7F1}"/>
              </a:ext>
            </a:extLst>
          </p:cNvPr>
          <p:cNvSpPr txBox="1">
            <a:spLocks noChangeArrowheads="1"/>
          </p:cNvSpPr>
          <p:nvPr/>
        </p:nvSpPr>
        <p:spPr bwMode="gray">
          <a:xfrm>
            <a:off x="-7077" y="151066"/>
            <a:ext cx="7772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1"/>
                </a:solidFill>
                <a:latin typeface="游ゴシック" panose="020B0400000000000000" pitchFamily="50" charset="-128"/>
                <a:ea typeface="+mj-ea"/>
                <a:cs typeface="+mj-cs"/>
              </a:defRPr>
            </a:lvl1pPr>
            <a:lvl2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2pPr>
            <a:lvl3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3pPr>
            <a:lvl4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4pPr>
            <a:lvl5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5pPr>
            <a:lvl6pPr marL="457200" algn="l" rtl="0" fontAlgn="base">
              <a:spcBef>
                <a:spcPct val="0"/>
              </a:spcBef>
              <a:spcAft>
                <a:spcPct val="0"/>
              </a:spcAft>
              <a:defRPr kumimoji="1" sz="2800">
                <a:solidFill>
                  <a:schemeClr val="tx1"/>
                </a:solidFill>
                <a:latin typeface="Arial" pitchFamily="34" charset="0"/>
                <a:ea typeface="ＭＳ Ｐゴシック" pitchFamily="50" charset="-128"/>
              </a:defRPr>
            </a:lvl6pPr>
            <a:lvl7pPr marL="914400" algn="l" rtl="0" fontAlgn="base">
              <a:spcBef>
                <a:spcPct val="0"/>
              </a:spcBef>
              <a:spcAft>
                <a:spcPct val="0"/>
              </a:spcAft>
              <a:defRPr kumimoji="1" sz="2800">
                <a:solidFill>
                  <a:schemeClr val="tx1"/>
                </a:solidFill>
                <a:latin typeface="Arial" pitchFamily="34" charset="0"/>
                <a:ea typeface="ＭＳ Ｐゴシック" pitchFamily="50" charset="-128"/>
              </a:defRPr>
            </a:lvl7pPr>
            <a:lvl8pPr marL="1371600" algn="l" rtl="0" fontAlgn="base">
              <a:spcBef>
                <a:spcPct val="0"/>
              </a:spcBef>
              <a:spcAft>
                <a:spcPct val="0"/>
              </a:spcAft>
              <a:defRPr kumimoji="1" sz="2800">
                <a:solidFill>
                  <a:schemeClr val="tx1"/>
                </a:solidFill>
                <a:latin typeface="Arial" pitchFamily="34" charset="0"/>
                <a:ea typeface="ＭＳ Ｐゴシック" pitchFamily="50" charset="-128"/>
              </a:defRPr>
            </a:lvl8pPr>
            <a:lvl9pPr marL="1828800" algn="l" rtl="0" fontAlgn="base">
              <a:spcBef>
                <a:spcPct val="0"/>
              </a:spcBef>
              <a:spcAft>
                <a:spcPct val="0"/>
              </a:spcAft>
              <a:defRPr kumimoji="1" sz="2800">
                <a:solidFill>
                  <a:schemeClr val="tx1"/>
                </a:solidFill>
                <a:latin typeface="Arial" pitchFamily="34" charset="0"/>
                <a:ea typeface="ＭＳ Ｐゴシック" pitchFamily="50" charset="-128"/>
              </a:defRPr>
            </a:lvl9pPr>
          </a:lstStyle>
          <a:p>
            <a:pPr eaLnBrk="1" hangingPunct="1"/>
            <a:r>
              <a:rPr lang="ja-JP" altLang="en-US" sz="3200" kern="0" dirty="0">
                <a:ea typeface="ＭＳ Ｐゴシック" panose="020B0600070205080204" pitchFamily="50" charset="-128"/>
              </a:rPr>
              <a:t>金星の満ち欠け</a:t>
            </a:r>
          </a:p>
        </p:txBody>
      </p:sp>
      <p:grpSp>
        <p:nvGrpSpPr>
          <p:cNvPr id="17" name="グループ化 16">
            <a:extLst>
              <a:ext uri="{FF2B5EF4-FFF2-40B4-BE49-F238E27FC236}">
                <a16:creationId xmlns:a16="http://schemas.microsoft.com/office/drawing/2014/main" id="{27DF80F2-C22C-6B4E-63F9-947CA13B864E}"/>
              </a:ext>
            </a:extLst>
          </p:cNvPr>
          <p:cNvGrpSpPr/>
          <p:nvPr/>
        </p:nvGrpSpPr>
        <p:grpSpPr>
          <a:xfrm>
            <a:off x="203169" y="714147"/>
            <a:ext cx="4262013" cy="3238312"/>
            <a:chOff x="201627" y="791269"/>
            <a:chExt cx="4262013" cy="3238312"/>
          </a:xfrm>
        </p:grpSpPr>
        <p:pic>
          <p:nvPicPr>
            <p:cNvPr id="3" name="図 2" descr="スピーカーの上にあるモニター&#10;&#10;中程度の精度で自動的に生成された説明">
              <a:extLst>
                <a:ext uri="{FF2B5EF4-FFF2-40B4-BE49-F238E27FC236}">
                  <a16:creationId xmlns:a16="http://schemas.microsoft.com/office/drawing/2014/main" id="{A6B38DFA-342A-6AC8-6212-E2F026FD21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582" t="19816" r="17520" b="25065"/>
            <a:stretch/>
          </p:blipFill>
          <p:spPr>
            <a:xfrm>
              <a:off x="201627" y="791269"/>
              <a:ext cx="4262013" cy="2557209"/>
            </a:xfrm>
            <a:prstGeom prst="rect">
              <a:avLst/>
            </a:prstGeom>
          </p:spPr>
        </p:pic>
        <p:sp>
          <p:nvSpPr>
            <p:cNvPr id="4" name="Text Box 5">
              <a:extLst>
                <a:ext uri="{FF2B5EF4-FFF2-40B4-BE49-F238E27FC236}">
                  <a16:creationId xmlns:a16="http://schemas.microsoft.com/office/drawing/2014/main" id="{8A3EC662-A194-1C3B-7349-CE3C485806EF}"/>
                </a:ext>
              </a:extLst>
            </p:cNvPr>
            <p:cNvSpPr txBox="1">
              <a:spLocks noChangeArrowheads="1"/>
            </p:cNvSpPr>
            <p:nvPr/>
          </p:nvSpPr>
          <p:spPr bwMode="auto">
            <a:xfrm>
              <a:off x="562158" y="845185"/>
              <a:ext cx="3677496" cy="646331"/>
            </a:xfrm>
            <a:prstGeom prst="rect">
              <a:avLst/>
            </a:prstGeom>
            <a:solidFill>
              <a:schemeClr val="bg1"/>
            </a:solidFill>
            <a:ln w="15875">
              <a:solidFill>
                <a:srgbClr val="000000"/>
              </a:solidFill>
              <a:miter lim="800000"/>
              <a:headEnd/>
              <a:tailEnd/>
            </a:ln>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en-US" altLang="ja-JP" dirty="0"/>
                <a:t>2023</a:t>
              </a:r>
              <a:r>
                <a:rPr lang="ja-JP" altLang="en-US" dirty="0"/>
                <a:t>年</a:t>
              </a:r>
              <a:r>
                <a:rPr lang="en-US" altLang="ja-JP" dirty="0"/>
                <a:t>7</a:t>
              </a:r>
              <a:r>
                <a:rPr lang="ja-JP" altLang="en-US" dirty="0"/>
                <a:t>月</a:t>
              </a:r>
              <a:r>
                <a:rPr lang="en-US" altLang="ja-JP" dirty="0"/>
                <a:t>21</a:t>
              </a:r>
              <a:r>
                <a:rPr lang="ja-JP" altLang="en-US" dirty="0"/>
                <a:t>日の金星</a:t>
              </a:r>
              <a:r>
                <a:rPr lang="ja-JP" altLang="en-US" sz="1200" dirty="0"/>
                <a:t>： 距離　</a:t>
              </a:r>
              <a:r>
                <a:rPr lang="en-US" altLang="ja-JP" sz="1200" dirty="0"/>
                <a:t>0.36</a:t>
              </a:r>
              <a:r>
                <a:rPr lang="ja-JP" altLang="en-US" sz="1200" dirty="0"/>
                <a:t>天文単位</a:t>
              </a:r>
              <a:endParaRPr lang="en-US" altLang="ja-JP" sz="1200" dirty="0"/>
            </a:p>
          </p:txBody>
        </p:sp>
        <p:sp>
          <p:nvSpPr>
            <p:cNvPr id="7" name="Text Box 5">
              <a:extLst>
                <a:ext uri="{FF2B5EF4-FFF2-40B4-BE49-F238E27FC236}">
                  <a16:creationId xmlns:a16="http://schemas.microsoft.com/office/drawing/2014/main" id="{7340006F-8572-8553-4DC1-63C53282DB81}"/>
                </a:ext>
              </a:extLst>
            </p:cNvPr>
            <p:cNvSpPr txBox="1">
              <a:spLocks noChangeArrowheads="1"/>
            </p:cNvSpPr>
            <p:nvPr/>
          </p:nvSpPr>
          <p:spPr bwMode="auto">
            <a:xfrm>
              <a:off x="2974611" y="3567916"/>
              <a:ext cx="919157" cy="461665"/>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dirty="0"/>
                <a:t>太陽</a:t>
              </a:r>
              <a:endParaRPr lang="en-US" altLang="ja-JP" dirty="0"/>
            </a:p>
          </p:txBody>
        </p:sp>
        <p:sp>
          <p:nvSpPr>
            <p:cNvPr id="8" name="Text Box 5">
              <a:extLst>
                <a:ext uri="{FF2B5EF4-FFF2-40B4-BE49-F238E27FC236}">
                  <a16:creationId xmlns:a16="http://schemas.microsoft.com/office/drawing/2014/main" id="{56B2B485-F00C-0C01-9D14-8767CF286910}"/>
                </a:ext>
              </a:extLst>
            </p:cNvPr>
            <p:cNvSpPr txBox="1">
              <a:spLocks noChangeArrowheads="1"/>
            </p:cNvSpPr>
            <p:nvPr/>
          </p:nvSpPr>
          <p:spPr bwMode="auto">
            <a:xfrm>
              <a:off x="1588119" y="3536469"/>
              <a:ext cx="919157" cy="461665"/>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dirty="0"/>
                <a:t>地球</a:t>
              </a:r>
              <a:endParaRPr lang="en-US" altLang="ja-JP" dirty="0"/>
            </a:p>
          </p:txBody>
        </p:sp>
        <p:sp>
          <p:nvSpPr>
            <p:cNvPr id="9" name="Text Box 5">
              <a:extLst>
                <a:ext uri="{FF2B5EF4-FFF2-40B4-BE49-F238E27FC236}">
                  <a16:creationId xmlns:a16="http://schemas.microsoft.com/office/drawing/2014/main" id="{046E3604-4744-C62E-4B34-BCC4E999FF58}"/>
                </a:ext>
              </a:extLst>
            </p:cNvPr>
            <p:cNvSpPr txBox="1">
              <a:spLocks noChangeArrowheads="1"/>
            </p:cNvSpPr>
            <p:nvPr/>
          </p:nvSpPr>
          <p:spPr bwMode="auto">
            <a:xfrm>
              <a:off x="201627" y="3529092"/>
              <a:ext cx="919157" cy="461665"/>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dirty="0"/>
                <a:t>金星</a:t>
              </a:r>
              <a:endParaRPr lang="en-US" altLang="ja-JP" dirty="0"/>
            </a:p>
          </p:txBody>
        </p:sp>
        <p:cxnSp>
          <p:nvCxnSpPr>
            <p:cNvPr id="10" name="直線矢印コネクタ 9">
              <a:extLst>
                <a:ext uri="{FF2B5EF4-FFF2-40B4-BE49-F238E27FC236}">
                  <a16:creationId xmlns:a16="http://schemas.microsoft.com/office/drawing/2014/main" id="{42C3A50D-105B-CE20-B927-315192D5ECF2}"/>
                </a:ext>
              </a:extLst>
            </p:cNvPr>
            <p:cNvCxnSpPr>
              <a:cxnSpLocks/>
            </p:cNvCxnSpPr>
            <p:nvPr/>
          </p:nvCxnSpPr>
          <p:spPr>
            <a:xfrm flipV="1">
              <a:off x="808114" y="2813595"/>
              <a:ext cx="613851" cy="684863"/>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B1830ECB-106B-C23D-B7EE-19B00D1B0BF0}"/>
                </a:ext>
              </a:extLst>
            </p:cNvPr>
            <p:cNvCxnSpPr>
              <a:cxnSpLocks/>
              <a:stCxn id="8" idx="0"/>
            </p:cNvCxnSpPr>
            <p:nvPr/>
          </p:nvCxnSpPr>
          <p:spPr>
            <a:xfrm flipH="1" flipV="1">
              <a:off x="1549982" y="3175242"/>
              <a:ext cx="497716" cy="361227"/>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DE01654A-9C07-D538-1CE4-D4B9D8A9C5C3}"/>
                </a:ext>
              </a:extLst>
            </p:cNvPr>
            <p:cNvCxnSpPr>
              <a:cxnSpLocks/>
            </p:cNvCxnSpPr>
            <p:nvPr/>
          </p:nvCxnSpPr>
          <p:spPr>
            <a:xfrm flipH="1" flipV="1">
              <a:off x="2476895" y="2258987"/>
              <a:ext cx="497716" cy="1239471"/>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8" name="グループ化 17">
            <a:extLst>
              <a:ext uri="{FF2B5EF4-FFF2-40B4-BE49-F238E27FC236}">
                <a16:creationId xmlns:a16="http://schemas.microsoft.com/office/drawing/2014/main" id="{3DB34BD3-0A29-E4E9-2AE5-EC07C288DB63}"/>
              </a:ext>
            </a:extLst>
          </p:cNvPr>
          <p:cNvGrpSpPr/>
          <p:nvPr/>
        </p:nvGrpSpPr>
        <p:grpSpPr>
          <a:xfrm>
            <a:off x="248332" y="841232"/>
            <a:ext cx="8433700" cy="5931351"/>
            <a:chOff x="192499" y="846468"/>
            <a:chExt cx="8433700" cy="5931351"/>
          </a:xfrm>
        </p:grpSpPr>
        <p:pic>
          <p:nvPicPr>
            <p:cNvPr id="12" name="図 11" descr="ダイアグラム, 概略図&#10;&#10;自動的に生成された説明">
              <a:extLst>
                <a:ext uri="{FF2B5EF4-FFF2-40B4-BE49-F238E27FC236}">
                  <a16:creationId xmlns:a16="http://schemas.microsoft.com/office/drawing/2014/main" id="{2C67ADD9-9F71-8999-A92B-2E03BB51AF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499" y="3947602"/>
              <a:ext cx="2267032" cy="2555758"/>
            </a:xfrm>
            <a:prstGeom prst="rect">
              <a:avLst/>
            </a:prstGeom>
          </p:spPr>
        </p:pic>
        <p:pic>
          <p:nvPicPr>
            <p:cNvPr id="2" name="図 1" descr="ダイアグラム, 概略図&#10;&#10;自動的に生成された説明">
              <a:extLst>
                <a:ext uri="{FF2B5EF4-FFF2-40B4-BE49-F238E27FC236}">
                  <a16:creationId xmlns:a16="http://schemas.microsoft.com/office/drawing/2014/main" id="{E661D8D0-7BC8-985C-38D1-EA0AF3D722E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0071" y="846468"/>
              <a:ext cx="3648075" cy="2543175"/>
            </a:xfrm>
            <a:prstGeom prst="rect">
              <a:avLst/>
            </a:prstGeom>
          </p:spPr>
        </p:pic>
        <p:sp>
          <p:nvSpPr>
            <p:cNvPr id="14" name="Text Box 5">
              <a:extLst>
                <a:ext uri="{FF2B5EF4-FFF2-40B4-BE49-F238E27FC236}">
                  <a16:creationId xmlns:a16="http://schemas.microsoft.com/office/drawing/2014/main" id="{E7D4DD05-7487-11F4-11B5-2116525038E4}"/>
                </a:ext>
              </a:extLst>
            </p:cNvPr>
            <p:cNvSpPr txBox="1">
              <a:spLocks noChangeArrowheads="1"/>
            </p:cNvSpPr>
            <p:nvPr/>
          </p:nvSpPr>
          <p:spPr bwMode="auto">
            <a:xfrm>
              <a:off x="2888569" y="4267546"/>
              <a:ext cx="5733475" cy="1200329"/>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dirty="0"/>
                <a:t>昔は地球が中心で金星と太陽が回る考えだった。しかしこの説明では、金星は半分までしか欠けない理論だった。（天動説）</a:t>
              </a:r>
            </a:p>
          </p:txBody>
        </p:sp>
        <p:sp>
          <p:nvSpPr>
            <p:cNvPr id="15" name="Text Box 5">
              <a:extLst>
                <a:ext uri="{FF2B5EF4-FFF2-40B4-BE49-F238E27FC236}">
                  <a16:creationId xmlns:a16="http://schemas.microsoft.com/office/drawing/2014/main" id="{487E3EFA-F46C-D179-2DFE-3E3E110C3FCC}"/>
                </a:ext>
              </a:extLst>
            </p:cNvPr>
            <p:cNvSpPr txBox="1">
              <a:spLocks noChangeArrowheads="1"/>
            </p:cNvSpPr>
            <p:nvPr/>
          </p:nvSpPr>
          <p:spPr bwMode="auto">
            <a:xfrm>
              <a:off x="2892724" y="5577490"/>
              <a:ext cx="5733475" cy="1200329"/>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dirty="0"/>
                <a:t>ガリレオは、小さく満月のように丸くなっている金星を観察した。→天動説では説明ができない</a:t>
              </a:r>
            </a:p>
          </p:txBody>
        </p:sp>
      </p:grpSp>
      <p:sp>
        <p:nvSpPr>
          <p:cNvPr id="11" name="Rectangle 2">
            <a:extLst>
              <a:ext uri="{FF2B5EF4-FFF2-40B4-BE49-F238E27FC236}">
                <a16:creationId xmlns:a16="http://schemas.microsoft.com/office/drawing/2014/main" id="{00720FE3-F8E6-FB2D-51D7-787159758361}"/>
              </a:ext>
            </a:extLst>
          </p:cNvPr>
          <p:cNvSpPr>
            <a:spLocks noChangeArrowheads="1"/>
          </p:cNvSpPr>
          <p:nvPr/>
        </p:nvSpPr>
        <p:spPr bwMode="gray">
          <a:xfrm>
            <a:off x="0" y="-39212"/>
            <a:ext cx="4318392"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1400" b="1" dirty="0">
                <a:latin typeface="游ゴシック" panose="020B0400000000000000" pitchFamily="50" charset="-128"/>
              </a:rPr>
              <a:t> 　</a:t>
            </a:r>
            <a:endParaRPr lang="en-US" altLang="ja-JP" sz="1400" b="1" dirty="0">
              <a:latin typeface="游ゴシック" panose="020B0400000000000000" pitchFamily="50" charset="-128"/>
            </a:endParaRPr>
          </a:p>
          <a:p>
            <a:pPr eaLnBrk="1" hangingPunct="1"/>
            <a:r>
              <a:rPr lang="ja-JP" altLang="en-US" sz="1400" b="1" dirty="0">
                <a:latin typeface="游ゴシック" panose="020B0400000000000000" pitchFamily="50" charset="-128"/>
              </a:rPr>
              <a:t>きんせい　　　　　　み　　　　か　　　　　　　　　　　</a:t>
            </a:r>
          </a:p>
        </p:txBody>
      </p:sp>
      <p:sp>
        <p:nvSpPr>
          <p:cNvPr id="5" name="Text Box 5">
            <a:extLst>
              <a:ext uri="{FF2B5EF4-FFF2-40B4-BE49-F238E27FC236}">
                <a16:creationId xmlns:a16="http://schemas.microsoft.com/office/drawing/2014/main" id="{A92E5537-5FF2-56EC-B3A0-E1984A91ACC0}"/>
              </a:ext>
            </a:extLst>
          </p:cNvPr>
          <p:cNvSpPr txBox="1">
            <a:spLocks noChangeArrowheads="1"/>
          </p:cNvSpPr>
          <p:nvPr/>
        </p:nvSpPr>
        <p:spPr bwMode="auto">
          <a:xfrm>
            <a:off x="403321" y="6394464"/>
            <a:ext cx="1981321" cy="400110"/>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2000" dirty="0"/>
              <a:t>昔の天動説</a:t>
            </a:r>
            <a:endParaRPr lang="en-US" altLang="ja-JP" sz="2000" dirty="0"/>
          </a:p>
        </p:txBody>
      </p:sp>
      <p:sp>
        <p:nvSpPr>
          <p:cNvPr id="19" name="Text Box 5">
            <a:extLst>
              <a:ext uri="{FF2B5EF4-FFF2-40B4-BE49-F238E27FC236}">
                <a16:creationId xmlns:a16="http://schemas.microsoft.com/office/drawing/2014/main" id="{60B2DD7E-7261-1375-E8E9-90C9B3F947C4}"/>
              </a:ext>
            </a:extLst>
          </p:cNvPr>
          <p:cNvSpPr txBox="1">
            <a:spLocks noChangeArrowheads="1"/>
          </p:cNvSpPr>
          <p:nvPr/>
        </p:nvSpPr>
        <p:spPr bwMode="auto">
          <a:xfrm>
            <a:off x="5565746" y="3473594"/>
            <a:ext cx="1981321" cy="400110"/>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r>
              <a:rPr lang="ja-JP" altLang="en-US" sz="2000" dirty="0"/>
              <a:t>現在の地動説</a:t>
            </a:r>
            <a:endParaRPr lang="en-US" altLang="ja-JP" sz="2000" dirty="0"/>
          </a:p>
        </p:txBody>
      </p:sp>
    </p:spTree>
    <p:extLst>
      <p:ext uri="{BB962C8B-B14F-4D97-AF65-F5344CB8AC3E}">
        <p14:creationId xmlns:p14="http://schemas.microsoft.com/office/powerpoint/2010/main" val="110247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5CA44248-8E76-4262-8EDE-FEEAE473A7F1}"/>
              </a:ext>
            </a:extLst>
          </p:cNvPr>
          <p:cNvSpPr txBox="1">
            <a:spLocks noChangeArrowheads="1"/>
          </p:cNvSpPr>
          <p:nvPr/>
        </p:nvSpPr>
        <p:spPr bwMode="gray">
          <a:xfrm>
            <a:off x="-7078" y="100181"/>
            <a:ext cx="7772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1"/>
                </a:solidFill>
                <a:latin typeface="游ゴシック" panose="020B0400000000000000" pitchFamily="50" charset="-128"/>
                <a:ea typeface="+mj-ea"/>
                <a:cs typeface="+mj-cs"/>
              </a:defRPr>
            </a:lvl1pPr>
            <a:lvl2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2pPr>
            <a:lvl3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3pPr>
            <a:lvl4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4pPr>
            <a:lvl5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5pPr>
            <a:lvl6pPr marL="457200" algn="l" rtl="0" fontAlgn="base">
              <a:spcBef>
                <a:spcPct val="0"/>
              </a:spcBef>
              <a:spcAft>
                <a:spcPct val="0"/>
              </a:spcAft>
              <a:defRPr kumimoji="1" sz="2800">
                <a:solidFill>
                  <a:schemeClr val="tx1"/>
                </a:solidFill>
                <a:latin typeface="Arial" pitchFamily="34" charset="0"/>
                <a:ea typeface="ＭＳ Ｐゴシック" pitchFamily="50" charset="-128"/>
              </a:defRPr>
            </a:lvl6pPr>
            <a:lvl7pPr marL="914400" algn="l" rtl="0" fontAlgn="base">
              <a:spcBef>
                <a:spcPct val="0"/>
              </a:spcBef>
              <a:spcAft>
                <a:spcPct val="0"/>
              </a:spcAft>
              <a:defRPr kumimoji="1" sz="2800">
                <a:solidFill>
                  <a:schemeClr val="tx1"/>
                </a:solidFill>
                <a:latin typeface="Arial" pitchFamily="34" charset="0"/>
                <a:ea typeface="ＭＳ Ｐゴシック" pitchFamily="50" charset="-128"/>
              </a:defRPr>
            </a:lvl7pPr>
            <a:lvl8pPr marL="1371600" algn="l" rtl="0" fontAlgn="base">
              <a:spcBef>
                <a:spcPct val="0"/>
              </a:spcBef>
              <a:spcAft>
                <a:spcPct val="0"/>
              </a:spcAft>
              <a:defRPr kumimoji="1" sz="2800">
                <a:solidFill>
                  <a:schemeClr val="tx1"/>
                </a:solidFill>
                <a:latin typeface="Arial" pitchFamily="34" charset="0"/>
                <a:ea typeface="ＭＳ Ｐゴシック" pitchFamily="50" charset="-128"/>
              </a:defRPr>
            </a:lvl8pPr>
            <a:lvl9pPr marL="1828800" algn="l" rtl="0" fontAlgn="base">
              <a:spcBef>
                <a:spcPct val="0"/>
              </a:spcBef>
              <a:spcAft>
                <a:spcPct val="0"/>
              </a:spcAft>
              <a:defRPr kumimoji="1" sz="2800">
                <a:solidFill>
                  <a:schemeClr val="tx1"/>
                </a:solidFill>
                <a:latin typeface="Arial" pitchFamily="34" charset="0"/>
                <a:ea typeface="ＭＳ Ｐゴシック" pitchFamily="50" charset="-128"/>
              </a:defRPr>
            </a:lvl9pPr>
          </a:lstStyle>
          <a:p>
            <a:pPr eaLnBrk="1" hangingPunct="1"/>
            <a:r>
              <a:rPr lang="ja-JP" altLang="en-US" sz="3200" kern="0" dirty="0">
                <a:ea typeface="ＭＳ Ｐゴシック" panose="020B0600070205080204" pitchFamily="50" charset="-128"/>
              </a:rPr>
              <a:t>アルマ電波望遠鏡などによるニュース</a:t>
            </a:r>
          </a:p>
        </p:txBody>
      </p:sp>
      <p:pic>
        <p:nvPicPr>
          <p:cNvPr id="2" name="図 1" descr="Cgで描かれた人の顔&#10;&#10;低い精度で自動的に生成された説明">
            <a:extLst>
              <a:ext uri="{FF2B5EF4-FFF2-40B4-BE49-F238E27FC236}">
                <a16:creationId xmlns:a16="http://schemas.microsoft.com/office/drawing/2014/main" id="{9B95C754-14A6-D0EF-8303-4AA366956D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9748" y="771022"/>
            <a:ext cx="1812667" cy="1812667"/>
          </a:xfrm>
          <a:prstGeom prst="rect">
            <a:avLst/>
          </a:prstGeom>
        </p:spPr>
      </p:pic>
      <p:sp>
        <p:nvSpPr>
          <p:cNvPr id="3" name="テキスト ボックス 2">
            <a:extLst>
              <a:ext uri="{FF2B5EF4-FFF2-40B4-BE49-F238E27FC236}">
                <a16:creationId xmlns:a16="http://schemas.microsoft.com/office/drawing/2014/main" id="{486C8368-D809-7510-B4E6-37D55B3B0E8C}"/>
              </a:ext>
            </a:extLst>
          </p:cNvPr>
          <p:cNvSpPr txBox="1"/>
          <p:nvPr/>
        </p:nvSpPr>
        <p:spPr>
          <a:xfrm>
            <a:off x="3236913" y="2703224"/>
            <a:ext cx="2806955" cy="2134813"/>
          </a:xfrm>
          <a:prstGeom prst="rect">
            <a:avLst/>
          </a:prstGeom>
          <a:noFill/>
          <a:ln>
            <a:solidFill>
              <a:schemeClr val="tx2"/>
            </a:solidFill>
          </a:ln>
        </p:spPr>
        <p:txBody>
          <a:bodyPr wrap="square" rtlCol="0">
            <a:spAutoFit/>
          </a:bodyPr>
          <a:lstStyle/>
          <a:p>
            <a:pPr algn="ctr"/>
            <a:r>
              <a:rPr lang="ja-JP" altLang="en-US" sz="2000" dirty="0">
                <a:latin typeface="メイリオ" panose="020B0604030504040204" pitchFamily="50" charset="-128"/>
                <a:ea typeface="メイリオ" panose="020B0604030504040204" pitchFamily="50" charset="-128"/>
              </a:rPr>
              <a:t>惑星誕生の写真</a:t>
            </a:r>
            <a:endParaRPr lang="en-US" altLang="ja-JP" sz="2000" dirty="0">
              <a:latin typeface="メイリオ" panose="020B0604030504040204" pitchFamily="50" charset="-128"/>
              <a:ea typeface="メイリオ" panose="020B0604030504040204" pitchFamily="50" charset="-128"/>
            </a:endParaRPr>
          </a:p>
          <a:p>
            <a:pPr marL="266700" indent="-266700"/>
            <a:r>
              <a:rPr lang="ja-JP" altLang="en-US" sz="1600" dirty="0">
                <a:latin typeface="メイリオ" panose="020B0604030504040204" pitchFamily="50" charset="-128"/>
                <a:ea typeface="メイリオ" panose="020B0604030504040204" pitchFamily="50" charset="-128"/>
              </a:rPr>
              <a:t>１．南米チリのアルマ電波望遠鏡により観測。</a:t>
            </a:r>
            <a:endParaRPr lang="en-US" altLang="ja-JP" sz="1600" dirty="0">
              <a:latin typeface="メイリオ" panose="020B0604030504040204" pitchFamily="50" charset="-128"/>
              <a:ea typeface="メイリオ" panose="020B0604030504040204" pitchFamily="50" charset="-128"/>
            </a:endParaRPr>
          </a:p>
          <a:p>
            <a:pPr marL="266700" indent="-266700"/>
            <a:r>
              <a:rPr lang="en-US" altLang="ja-JP" sz="1600" dirty="0">
                <a:latin typeface="メイリオ" panose="020B0604030504040204" pitchFamily="50" charset="-128"/>
                <a:ea typeface="メイリオ" panose="020B0604030504040204" pitchFamily="50" charset="-128"/>
              </a:rPr>
              <a:t>2</a:t>
            </a:r>
            <a:r>
              <a:rPr lang="ja-JP" altLang="en-US" sz="1600" dirty="0">
                <a:latin typeface="メイリオ" panose="020B0604030504040204" pitchFamily="50" charset="-128"/>
                <a:ea typeface="メイリオ" panose="020B0604030504040204" pitchFamily="50" charset="-128"/>
              </a:rPr>
              <a:t>．原始惑星の誕生の際、円盤状の隙間が見えた。（理論では分かっていたが</a:t>
            </a:r>
            <a:r>
              <a:rPr lang="en-US" altLang="ja-JP" sz="1600" dirty="0">
                <a:latin typeface="メイリオ" panose="020B0604030504040204" pitchFamily="50" charset="-128"/>
                <a:ea typeface="メイリオ" panose="020B0604030504040204" pitchFamily="50" charset="-128"/>
              </a:rPr>
              <a:t>2019</a:t>
            </a:r>
            <a:r>
              <a:rPr lang="ja-JP" altLang="en-US" sz="1600" dirty="0">
                <a:latin typeface="メイリオ" panose="020B0604030504040204" pitchFamily="50" charset="-128"/>
                <a:ea typeface="メイリオ" panose="020B0604030504040204" pitchFamily="50" charset="-128"/>
              </a:rPr>
              <a:t>年まで、鮮明な画像がなかった）</a:t>
            </a:r>
            <a:endParaRPr lang="en-US" altLang="ja-JP" sz="1600" dirty="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85E7FB96-78B0-1268-81B5-2A505DEBBED5}"/>
              </a:ext>
            </a:extLst>
          </p:cNvPr>
          <p:cNvSpPr txBox="1"/>
          <p:nvPr/>
        </p:nvSpPr>
        <p:spPr>
          <a:xfrm>
            <a:off x="107889" y="2637593"/>
            <a:ext cx="3008315" cy="3908762"/>
          </a:xfrm>
          <a:prstGeom prst="rect">
            <a:avLst/>
          </a:prstGeom>
          <a:noFill/>
          <a:ln>
            <a:solidFill>
              <a:schemeClr val="tx2"/>
            </a:solidFill>
          </a:ln>
        </p:spPr>
        <p:txBody>
          <a:bodyPr wrap="square" rtlCol="0">
            <a:spAutoFit/>
          </a:bodyPr>
          <a:lstStyle/>
          <a:p>
            <a:pPr algn="ctr"/>
            <a:r>
              <a:rPr lang="ja-JP" altLang="en-US" sz="2000" dirty="0">
                <a:latin typeface="メイリオ" panose="020B0604030504040204" pitchFamily="50" charset="-128"/>
                <a:ea typeface="メイリオ" panose="020B0604030504040204" pitchFamily="50" charset="-128"/>
              </a:rPr>
              <a:t>ブラックホールの発見</a:t>
            </a:r>
            <a:endParaRPr lang="en-US" altLang="ja-JP" sz="2000" dirty="0">
              <a:latin typeface="メイリオ" panose="020B0604030504040204" pitchFamily="50" charset="-128"/>
              <a:ea typeface="メイリオ" panose="020B0604030504040204" pitchFamily="50" charset="-128"/>
            </a:endParaRPr>
          </a:p>
          <a:p>
            <a:pPr algn="ctr"/>
            <a:endParaRPr lang="en-US" altLang="ja-JP" sz="2000" dirty="0">
              <a:latin typeface="メイリオ" panose="020B0604030504040204" pitchFamily="50" charset="-128"/>
              <a:ea typeface="メイリオ" panose="020B0604030504040204" pitchFamily="50" charset="-128"/>
            </a:endParaRPr>
          </a:p>
          <a:p>
            <a:pPr algn="ctr"/>
            <a:r>
              <a:rPr lang="ja-JP" altLang="en-US" sz="1600" dirty="0">
                <a:latin typeface="メイリオ" panose="020B0604030504040204" pitchFamily="50" charset="-128"/>
                <a:ea typeface="メイリオ" panose="020B0604030504040204" pitchFamily="50" charset="-128"/>
              </a:rPr>
              <a:t>ブラックホール</a:t>
            </a:r>
            <a:endParaRPr lang="en-US" altLang="ja-JP" sz="1600" dirty="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きわめて強い重力を持つ高密度の天体。周囲の時空がゆがみ、光さえ脱出できないと予想されていた。</a:t>
            </a:r>
            <a:endParaRPr lang="en-US" altLang="ja-JP" sz="1600" dirty="0">
              <a:latin typeface="メイリオ" panose="020B0604030504040204" pitchFamily="50" charset="-128"/>
              <a:ea typeface="メイリオ" panose="020B0604030504040204" pitchFamily="50" charset="-128"/>
            </a:endParaRPr>
          </a:p>
          <a:p>
            <a:pPr algn="ctr"/>
            <a:endParaRPr lang="en-US" altLang="ja-JP" sz="1600" dirty="0">
              <a:latin typeface="メイリオ" panose="020B0604030504040204" pitchFamily="50" charset="-128"/>
              <a:ea typeface="メイリオ" panose="020B0604030504040204" pitchFamily="50" charset="-128"/>
            </a:endParaRPr>
          </a:p>
          <a:p>
            <a:pPr marL="266700" indent="-266700"/>
            <a:r>
              <a:rPr lang="ja-JP" altLang="en-US" sz="1600" dirty="0">
                <a:latin typeface="メイリオ" panose="020B0604030504040204" pitchFamily="50" charset="-128"/>
                <a:ea typeface="メイリオ" panose="020B0604030504040204" pitchFamily="50" charset="-128"/>
              </a:rPr>
              <a:t>１．南米チリのアルマ電波望遠鏡など６か所の電波望遠鏡で同時に観察。（直径</a:t>
            </a:r>
            <a:r>
              <a:rPr lang="en-US" altLang="ja-JP" sz="1600" dirty="0">
                <a:latin typeface="メイリオ" panose="020B0604030504040204" pitchFamily="50" charset="-128"/>
                <a:ea typeface="メイリオ" panose="020B0604030504040204" pitchFamily="50" charset="-128"/>
              </a:rPr>
              <a:t>10,000</a:t>
            </a:r>
            <a:r>
              <a:rPr lang="ja-JP" altLang="en-US" sz="1600" dirty="0">
                <a:latin typeface="メイリオ" panose="020B0604030504040204" pitchFamily="50" charset="-128"/>
                <a:ea typeface="メイリオ" panose="020B0604030504040204" pitchFamily="50" charset="-128"/>
              </a:rPr>
              <a:t>㎞の仮想的望遠鏡）</a:t>
            </a:r>
            <a:endParaRPr lang="en-US" altLang="ja-JP" sz="1600" dirty="0">
              <a:latin typeface="メイリオ" panose="020B0604030504040204" pitchFamily="50" charset="-128"/>
              <a:ea typeface="メイリオ" panose="020B0604030504040204" pitchFamily="50" charset="-128"/>
            </a:endParaRPr>
          </a:p>
          <a:p>
            <a:pPr marL="266700" indent="-266700"/>
            <a:r>
              <a:rPr lang="en-US" altLang="ja-JP" sz="1600" dirty="0">
                <a:latin typeface="メイリオ" panose="020B0604030504040204" pitchFamily="50" charset="-128"/>
                <a:ea typeface="メイリオ" panose="020B0604030504040204" pitchFamily="50" charset="-128"/>
              </a:rPr>
              <a:t>2</a:t>
            </a:r>
            <a:r>
              <a:rPr lang="ja-JP" altLang="en-US" sz="1600" dirty="0">
                <a:latin typeface="メイリオ" panose="020B0604030504040204" pitchFamily="50" charset="-128"/>
                <a:ea typeface="メイリオ" panose="020B0604030504040204" pitchFamily="50" charset="-128"/>
              </a:rPr>
              <a:t>．天の川銀河の中心にある　いて座　スター</a:t>
            </a:r>
            <a:r>
              <a:rPr lang="en-US" altLang="ja-JP" sz="1600" dirty="0">
                <a:latin typeface="メイリオ" panose="020B0604030504040204" pitchFamily="50" charset="-128"/>
                <a:ea typeface="メイリオ" panose="020B0604030504040204" pitchFamily="50" charset="-128"/>
              </a:rPr>
              <a:t>A</a:t>
            </a:r>
            <a:r>
              <a:rPr lang="ja-JP" altLang="en-US" sz="1600" dirty="0">
                <a:latin typeface="メイリオ" panose="020B0604030504040204" pitchFamily="50" charset="-128"/>
                <a:ea typeface="メイリオ" panose="020B0604030504040204" pitchFamily="50" charset="-128"/>
              </a:rPr>
              <a:t>　で暗黒の画像を撮影。</a:t>
            </a:r>
            <a:endParaRPr lang="en-US" altLang="ja-JP" sz="1600" dirty="0">
              <a:latin typeface="メイリオ" panose="020B0604030504040204" pitchFamily="50" charset="-128"/>
              <a:ea typeface="メイリオ" panose="020B0604030504040204" pitchFamily="50" charset="-128"/>
            </a:endParaRPr>
          </a:p>
        </p:txBody>
      </p:sp>
      <p:pic>
        <p:nvPicPr>
          <p:cNvPr id="9" name="図 8" descr="星のｃｇ画像&#10;&#10;自動的に生成された説明">
            <a:extLst>
              <a:ext uri="{FF2B5EF4-FFF2-40B4-BE49-F238E27FC236}">
                <a16:creationId xmlns:a16="http://schemas.microsoft.com/office/drawing/2014/main" id="{F277E4C3-8962-DC68-73EE-CD00910259B1}"/>
              </a:ext>
            </a:extLst>
          </p:cNvPr>
          <p:cNvPicPr>
            <a:picLocks noChangeAspect="1"/>
          </p:cNvPicPr>
          <p:nvPr/>
        </p:nvPicPr>
        <p:blipFill rotWithShape="1">
          <a:blip r:embed="rId4">
            <a:extLst>
              <a:ext uri="{28A0092B-C50C-407E-A947-70E740481C1C}">
                <a14:useLocalDpi xmlns:a14="http://schemas.microsoft.com/office/drawing/2010/main" val="0"/>
              </a:ext>
            </a:extLst>
          </a:blip>
          <a:srcRect r="50000"/>
          <a:stretch/>
        </p:blipFill>
        <p:spPr>
          <a:xfrm>
            <a:off x="305206" y="723772"/>
            <a:ext cx="2196550" cy="1810033"/>
          </a:xfrm>
          <a:prstGeom prst="rect">
            <a:avLst/>
          </a:prstGeom>
        </p:spPr>
      </p:pic>
      <p:pic>
        <p:nvPicPr>
          <p:cNvPr id="11" name="図 10" descr="星と惑星の天体写真のcg&#10;&#10;中程度の精度で自動的に生成された説明">
            <a:extLst>
              <a:ext uri="{FF2B5EF4-FFF2-40B4-BE49-F238E27FC236}">
                <a16:creationId xmlns:a16="http://schemas.microsoft.com/office/drawing/2014/main" id="{DEBD5923-3CBE-6BC5-942C-97662F38C8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32808" y="723772"/>
            <a:ext cx="2559284" cy="2513032"/>
          </a:xfrm>
          <a:prstGeom prst="rect">
            <a:avLst/>
          </a:prstGeom>
        </p:spPr>
      </p:pic>
      <p:sp>
        <p:nvSpPr>
          <p:cNvPr id="12" name="テキスト ボックス 11">
            <a:extLst>
              <a:ext uri="{FF2B5EF4-FFF2-40B4-BE49-F238E27FC236}">
                <a16:creationId xmlns:a16="http://schemas.microsoft.com/office/drawing/2014/main" id="{A464F611-B786-8672-7941-535349E0DD8E}"/>
              </a:ext>
            </a:extLst>
          </p:cNvPr>
          <p:cNvSpPr txBox="1"/>
          <p:nvPr/>
        </p:nvSpPr>
        <p:spPr>
          <a:xfrm>
            <a:off x="6432808" y="3553503"/>
            <a:ext cx="2559284" cy="1200329"/>
          </a:xfrm>
          <a:prstGeom prst="rect">
            <a:avLst/>
          </a:prstGeom>
          <a:noFill/>
          <a:ln>
            <a:solidFill>
              <a:schemeClr val="tx2"/>
            </a:solidFill>
          </a:ln>
        </p:spPr>
        <p:txBody>
          <a:bodyPr wrap="square" rtlCol="0">
            <a:spAutoFit/>
          </a:bodyPr>
          <a:lstStyle/>
          <a:p>
            <a:pPr algn="ctr"/>
            <a:r>
              <a:rPr lang="ja-JP" altLang="en-US" sz="2000" dirty="0">
                <a:latin typeface="メイリオ" panose="020B0604030504040204" pitchFamily="50" charset="-128"/>
                <a:ea typeface="メイリオ" panose="020B0604030504040204" pitchFamily="50" charset="-128"/>
              </a:rPr>
              <a:t>生命の元となる物質の発見</a:t>
            </a:r>
            <a:endParaRPr lang="en-US" altLang="ja-JP" sz="2000" dirty="0">
              <a:latin typeface="メイリオ" panose="020B0604030504040204" pitchFamily="50" charset="-128"/>
              <a:ea typeface="メイリオ" panose="020B0604030504040204" pitchFamily="50" charset="-128"/>
            </a:endParaRPr>
          </a:p>
          <a:p>
            <a:pPr marL="266700" indent="-266700"/>
            <a:r>
              <a:rPr lang="ja-JP" altLang="en-US" sz="1600" dirty="0">
                <a:latin typeface="メイリオ" panose="020B0604030504040204" pitchFamily="50" charset="-128"/>
                <a:ea typeface="メイリオ" panose="020B0604030504040204" pitchFamily="50" charset="-128"/>
              </a:rPr>
              <a:t>グリコールアルデヒド（有機分子）の発見</a:t>
            </a:r>
            <a:endParaRPr lang="en-US" altLang="ja-JP" sz="1600" dirty="0">
              <a:latin typeface="メイリオ" panose="020B0604030504040204" pitchFamily="50" charset="-128"/>
              <a:ea typeface="メイリオ" panose="020B0604030504040204" pitchFamily="50" charset="-128"/>
            </a:endParaRPr>
          </a:p>
        </p:txBody>
      </p:sp>
      <p:pic>
        <p:nvPicPr>
          <p:cNvPr id="14" name="図 13" descr="屋外, 望遠鏡, 草, 大きい が含まれている画像&#10;&#10;自動的に生成された説明">
            <a:extLst>
              <a:ext uri="{FF2B5EF4-FFF2-40B4-BE49-F238E27FC236}">
                <a16:creationId xmlns:a16="http://schemas.microsoft.com/office/drawing/2014/main" id="{05AF4C8D-9F50-39EA-E699-5FCD450B81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5027"/>
          <a:stretch/>
        </p:blipFill>
        <p:spPr>
          <a:xfrm flipH="1">
            <a:off x="3236913" y="4956293"/>
            <a:ext cx="2055095" cy="1840870"/>
          </a:xfrm>
          <a:prstGeom prst="rect">
            <a:avLst/>
          </a:prstGeom>
        </p:spPr>
      </p:pic>
      <p:pic>
        <p:nvPicPr>
          <p:cNvPr id="8" name="図 7" descr="雪, 覆い, 男, 空気 が含まれている画像&#10;&#10;自動的に生成された説明">
            <a:extLst>
              <a:ext uri="{FF2B5EF4-FFF2-40B4-BE49-F238E27FC236}">
                <a16:creationId xmlns:a16="http://schemas.microsoft.com/office/drawing/2014/main" id="{BF2D4B4B-CE4A-45FD-6B18-1241FFA1D21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67766" y="4951460"/>
            <a:ext cx="2297556" cy="1845703"/>
          </a:xfrm>
          <a:prstGeom prst="rect">
            <a:avLst/>
          </a:prstGeom>
        </p:spPr>
      </p:pic>
    </p:spTree>
    <p:extLst>
      <p:ext uri="{BB962C8B-B14F-4D97-AF65-F5344CB8AC3E}">
        <p14:creationId xmlns:p14="http://schemas.microsoft.com/office/powerpoint/2010/main" val="1268195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a:extLst>
              <a:ext uri="{FF2B5EF4-FFF2-40B4-BE49-F238E27FC236}">
                <a16:creationId xmlns:a16="http://schemas.microsoft.com/office/drawing/2014/main" id="{5CA44248-8E76-4262-8EDE-FEEAE473A7F1}"/>
              </a:ext>
            </a:extLst>
          </p:cNvPr>
          <p:cNvSpPr txBox="1">
            <a:spLocks noChangeArrowheads="1"/>
          </p:cNvSpPr>
          <p:nvPr/>
        </p:nvSpPr>
        <p:spPr bwMode="gray">
          <a:xfrm>
            <a:off x="-11785" y="-59474"/>
            <a:ext cx="7772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1"/>
                </a:solidFill>
                <a:latin typeface="游ゴシック" panose="020B0400000000000000" pitchFamily="50" charset="-128"/>
                <a:ea typeface="+mj-ea"/>
                <a:cs typeface="+mj-cs"/>
              </a:defRPr>
            </a:lvl1pPr>
            <a:lvl2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2pPr>
            <a:lvl3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3pPr>
            <a:lvl4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4pPr>
            <a:lvl5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5pPr>
            <a:lvl6pPr marL="457200" algn="l" rtl="0" fontAlgn="base">
              <a:spcBef>
                <a:spcPct val="0"/>
              </a:spcBef>
              <a:spcAft>
                <a:spcPct val="0"/>
              </a:spcAft>
              <a:defRPr kumimoji="1" sz="2800">
                <a:solidFill>
                  <a:schemeClr val="tx1"/>
                </a:solidFill>
                <a:latin typeface="Arial" pitchFamily="34" charset="0"/>
                <a:ea typeface="ＭＳ Ｐゴシック" pitchFamily="50" charset="-128"/>
              </a:defRPr>
            </a:lvl6pPr>
            <a:lvl7pPr marL="914400" algn="l" rtl="0" fontAlgn="base">
              <a:spcBef>
                <a:spcPct val="0"/>
              </a:spcBef>
              <a:spcAft>
                <a:spcPct val="0"/>
              </a:spcAft>
              <a:defRPr kumimoji="1" sz="2800">
                <a:solidFill>
                  <a:schemeClr val="tx1"/>
                </a:solidFill>
                <a:latin typeface="Arial" pitchFamily="34" charset="0"/>
                <a:ea typeface="ＭＳ Ｐゴシック" pitchFamily="50" charset="-128"/>
              </a:defRPr>
            </a:lvl7pPr>
            <a:lvl8pPr marL="1371600" algn="l" rtl="0" fontAlgn="base">
              <a:spcBef>
                <a:spcPct val="0"/>
              </a:spcBef>
              <a:spcAft>
                <a:spcPct val="0"/>
              </a:spcAft>
              <a:defRPr kumimoji="1" sz="2800">
                <a:solidFill>
                  <a:schemeClr val="tx1"/>
                </a:solidFill>
                <a:latin typeface="Arial" pitchFamily="34" charset="0"/>
                <a:ea typeface="ＭＳ Ｐゴシック" pitchFamily="50" charset="-128"/>
              </a:defRPr>
            </a:lvl8pPr>
            <a:lvl9pPr marL="1828800" algn="l" rtl="0" fontAlgn="base">
              <a:spcBef>
                <a:spcPct val="0"/>
              </a:spcBef>
              <a:spcAft>
                <a:spcPct val="0"/>
              </a:spcAft>
              <a:defRPr kumimoji="1" sz="2800">
                <a:solidFill>
                  <a:schemeClr val="tx1"/>
                </a:solidFill>
                <a:latin typeface="Arial" pitchFamily="34" charset="0"/>
                <a:ea typeface="ＭＳ Ｐゴシック" pitchFamily="50" charset="-128"/>
              </a:defRPr>
            </a:lvl9pPr>
          </a:lstStyle>
          <a:p>
            <a:pPr eaLnBrk="1" hangingPunct="1"/>
            <a:r>
              <a:rPr lang="ja-JP" altLang="en-US" sz="3200" kern="0" dirty="0">
                <a:ea typeface="ＭＳ Ｐゴシック" panose="020B0600070205080204" pitchFamily="50" charset="-128"/>
              </a:rPr>
              <a:t>観測場所の下見と結果</a:t>
            </a:r>
          </a:p>
        </p:txBody>
      </p:sp>
      <p:pic>
        <p:nvPicPr>
          <p:cNvPr id="3" name="図 2" descr="草, 屋外, 道路, フィールド が含まれている画像&#10;&#10;自動的に生成された説明">
            <a:extLst>
              <a:ext uri="{FF2B5EF4-FFF2-40B4-BE49-F238E27FC236}">
                <a16:creationId xmlns:a16="http://schemas.microsoft.com/office/drawing/2014/main" id="{5B9E541B-A405-C7D9-9174-09C990ABCA7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4440" y="35754"/>
            <a:ext cx="1844406" cy="1383305"/>
          </a:xfrm>
          <a:prstGeom prst="rect">
            <a:avLst/>
          </a:prstGeom>
        </p:spPr>
      </p:pic>
      <p:pic>
        <p:nvPicPr>
          <p:cNvPr id="5" name="図 4" descr="道路を走っている車&#10;&#10;中程度の精度で自動的に生成された説明">
            <a:extLst>
              <a:ext uri="{FF2B5EF4-FFF2-40B4-BE49-F238E27FC236}">
                <a16:creationId xmlns:a16="http://schemas.microsoft.com/office/drawing/2014/main" id="{732C02D2-0DB9-6875-6C42-B2E5541D59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6570" y="50575"/>
            <a:ext cx="1852970" cy="1389728"/>
          </a:xfrm>
          <a:prstGeom prst="rect">
            <a:avLst/>
          </a:prstGeom>
        </p:spPr>
      </p:pic>
      <p:pic>
        <p:nvPicPr>
          <p:cNvPr id="17" name="図 16" descr="草, 屋外, 道路, グリーン が含まれている画像&#10;&#10;自動的に生成された説明">
            <a:extLst>
              <a:ext uri="{FF2B5EF4-FFF2-40B4-BE49-F238E27FC236}">
                <a16:creationId xmlns:a16="http://schemas.microsoft.com/office/drawing/2014/main" id="{3C411316-B9F5-C008-66D8-DB74B8E61E0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27483" y="1806905"/>
            <a:ext cx="1639644" cy="1229733"/>
          </a:xfrm>
          <a:prstGeom prst="rect">
            <a:avLst/>
          </a:prstGeom>
        </p:spPr>
      </p:pic>
      <p:grpSp>
        <p:nvGrpSpPr>
          <p:cNvPr id="20" name="グループ化 19">
            <a:extLst>
              <a:ext uri="{FF2B5EF4-FFF2-40B4-BE49-F238E27FC236}">
                <a16:creationId xmlns:a16="http://schemas.microsoft.com/office/drawing/2014/main" id="{275654A8-3A80-5A71-B20B-922C8268FBDE}"/>
              </a:ext>
            </a:extLst>
          </p:cNvPr>
          <p:cNvGrpSpPr/>
          <p:nvPr/>
        </p:nvGrpSpPr>
        <p:grpSpPr>
          <a:xfrm>
            <a:off x="85910" y="3443500"/>
            <a:ext cx="8265164" cy="1628981"/>
            <a:chOff x="701957" y="3429000"/>
            <a:chExt cx="8265164" cy="1628981"/>
          </a:xfrm>
        </p:grpSpPr>
        <p:grpSp>
          <p:nvGrpSpPr>
            <p:cNvPr id="15" name="グループ化 14">
              <a:extLst>
                <a:ext uri="{FF2B5EF4-FFF2-40B4-BE49-F238E27FC236}">
                  <a16:creationId xmlns:a16="http://schemas.microsoft.com/office/drawing/2014/main" id="{5F1C4FD8-8676-6045-B1AC-45E1CCAF351A}"/>
                </a:ext>
              </a:extLst>
            </p:cNvPr>
            <p:cNvGrpSpPr/>
            <p:nvPr/>
          </p:nvGrpSpPr>
          <p:grpSpPr>
            <a:xfrm>
              <a:off x="701957" y="3429000"/>
              <a:ext cx="6093189" cy="1628981"/>
              <a:chOff x="701957" y="3429000"/>
              <a:chExt cx="6093189" cy="1628981"/>
            </a:xfrm>
          </p:grpSpPr>
          <p:pic>
            <p:nvPicPr>
              <p:cNvPr id="10" name="図 9" descr="草, 屋外, 道路, グリーン が含まれている画像&#10;&#10;自動的に生成された説明">
                <a:extLst>
                  <a:ext uri="{FF2B5EF4-FFF2-40B4-BE49-F238E27FC236}">
                    <a16:creationId xmlns:a16="http://schemas.microsoft.com/office/drawing/2014/main" id="{308DCA01-9287-AB56-D018-B7BE3F3FC7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23171" y="3429000"/>
                <a:ext cx="2171975" cy="1628981"/>
              </a:xfrm>
              <a:prstGeom prst="rect">
                <a:avLst/>
              </a:prstGeom>
            </p:spPr>
          </p:pic>
          <p:pic>
            <p:nvPicPr>
              <p:cNvPr id="12" name="図 11" descr="草の上にある&#10;&#10;中程度の精度で自動的に生成された説明">
                <a:extLst>
                  <a:ext uri="{FF2B5EF4-FFF2-40B4-BE49-F238E27FC236}">
                    <a16:creationId xmlns:a16="http://schemas.microsoft.com/office/drawing/2014/main" id="{1A6105E7-39F3-3579-4989-BC77A89F1BE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01977" y="3429000"/>
                <a:ext cx="2171973" cy="1628980"/>
              </a:xfrm>
              <a:prstGeom prst="rect">
                <a:avLst/>
              </a:prstGeom>
            </p:spPr>
          </p:pic>
          <p:pic>
            <p:nvPicPr>
              <p:cNvPr id="14" name="図 13" descr="草の上にいくつかの木&#10;&#10;中程度の精度で自動的に生成された説明">
                <a:extLst>
                  <a:ext uri="{FF2B5EF4-FFF2-40B4-BE49-F238E27FC236}">
                    <a16:creationId xmlns:a16="http://schemas.microsoft.com/office/drawing/2014/main" id="{FEB1F0AB-7834-8885-1FEC-9E0CC7FBF22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1957" y="3429000"/>
                <a:ext cx="2171973" cy="1628980"/>
              </a:xfrm>
              <a:prstGeom prst="rect">
                <a:avLst/>
              </a:prstGeom>
            </p:spPr>
          </p:pic>
        </p:grpSp>
        <p:pic>
          <p:nvPicPr>
            <p:cNvPr id="19" name="図 18" descr="草の上にいるトラック&#10;&#10;中程度の精度で自動的に生成された説明">
              <a:extLst>
                <a:ext uri="{FF2B5EF4-FFF2-40B4-BE49-F238E27FC236}">
                  <a16:creationId xmlns:a16="http://schemas.microsoft.com/office/drawing/2014/main" id="{42DF3336-ACDA-E52B-D0EE-7EF431C44FC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95148" y="3429000"/>
              <a:ext cx="2171973" cy="1628980"/>
            </a:xfrm>
            <a:prstGeom prst="rect">
              <a:avLst/>
            </a:prstGeom>
          </p:spPr>
        </p:pic>
      </p:grpSp>
      <p:pic>
        <p:nvPicPr>
          <p:cNvPr id="22" name="図 21">
            <a:extLst>
              <a:ext uri="{FF2B5EF4-FFF2-40B4-BE49-F238E27FC236}">
                <a16:creationId xmlns:a16="http://schemas.microsoft.com/office/drawing/2014/main" id="{F8E5D10D-6574-7C7D-46FF-820425F5AC0E}"/>
              </a:ext>
            </a:extLst>
          </p:cNvPr>
          <p:cNvPicPr>
            <a:picLocks noChangeAspect="1"/>
          </p:cNvPicPr>
          <p:nvPr/>
        </p:nvPicPr>
        <p:blipFill rotWithShape="1">
          <a:blip r:embed="rId10"/>
          <a:srcRect b="17711"/>
          <a:stretch/>
        </p:blipFill>
        <p:spPr>
          <a:xfrm>
            <a:off x="85910" y="544815"/>
            <a:ext cx="3852547" cy="2524181"/>
          </a:xfrm>
          <a:prstGeom prst="rect">
            <a:avLst/>
          </a:prstGeom>
        </p:spPr>
      </p:pic>
      <p:sp>
        <p:nvSpPr>
          <p:cNvPr id="23" name="テキスト ボックス 22">
            <a:extLst>
              <a:ext uri="{FF2B5EF4-FFF2-40B4-BE49-F238E27FC236}">
                <a16:creationId xmlns:a16="http://schemas.microsoft.com/office/drawing/2014/main" id="{D08A3DF9-6D6F-0478-35A9-D15DE125AE7D}"/>
              </a:ext>
            </a:extLst>
          </p:cNvPr>
          <p:cNvSpPr txBox="1"/>
          <p:nvPr/>
        </p:nvSpPr>
        <p:spPr>
          <a:xfrm>
            <a:off x="2146872" y="2386327"/>
            <a:ext cx="360004" cy="307777"/>
          </a:xfrm>
          <a:prstGeom prst="rect">
            <a:avLst/>
          </a:prstGeom>
          <a:noFill/>
        </p:spPr>
        <p:txBody>
          <a:bodyPr wrap="square" rtlCol="0">
            <a:spAutoFit/>
          </a:bodyPr>
          <a:lstStyle/>
          <a:p>
            <a:r>
              <a:rPr kumimoji="1" lang="en-US" altLang="ja-JP" sz="1400" dirty="0">
                <a:solidFill>
                  <a:srgbClr val="FFC000"/>
                </a:solidFill>
                <a:latin typeface="ＭＳ ゴシック" panose="020B0609070205080204" pitchFamily="49" charset="-128"/>
                <a:ea typeface="ＭＳ ゴシック" panose="020B0609070205080204" pitchFamily="49" charset="-128"/>
              </a:rPr>
              <a:t>A</a:t>
            </a:r>
            <a:endParaRPr kumimoji="1" lang="ja-JP" altLang="en-US" sz="1400" dirty="0">
              <a:solidFill>
                <a:srgbClr val="FFC000"/>
              </a:solidFill>
              <a:latin typeface="ＭＳ ゴシック" panose="020B0609070205080204" pitchFamily="49" charset="-128"/>
              <a:ea typeface="ＭＳ ゴシック" panose="020B0609070205080204" pitchFamily="49" charset="-128"/>
            </a:endParaRPr>
          </a:p>
        </p:txBody>
      </p:sp>
      <p:sp>
        <p:nvSpPr>
          <p:cNvPr id="24" name="テキスト ボックス 23">
            <a:extLst>
              <a:ext uri="{FF2B5EF4-FFF2-40B4-BE49-F238E27FC236}">
                <a16:creationId xmlns:a16="http://schemas.microsoft.com/office/drawing/2014/main" id="{BDEA2A0D-54A4-CC28-DE95-247C78B6DD99}"/>
              </a:ext>
            </a:extLst>
          </p:cNvPr>
          <p:cNvSpPr txBox="1"/>
          <p:nvPr/>
        </p:nvSpPr>
        <p:spPr>
          <a:xfrm>
            <a:off x="5065248" y="1404771"/>
            <a:ext cx="360004" cy="307777"/>
          </a:xfrm>
          <a:prstGeom prst="rect">
            <a:avLst/>
          </a:prstGeom>
          <a:noFill/>
        </p:spPr>
        <p:txBody>
          <a:bodyPr wrap="square" rtlCol="0">
            <a:spAutoFit/>
          </a:bodyPr>
          <a:lstStyle/>
          <a:p>
            <a:r>
              <a:rPr kumimoji="1" lang="en-US" altLang="ja-JP" sz="1400" dirty="0">
                <a:solidFill>
                  <a:srgbClr val="FFC000"/>
                </a:solidFill>
                <a:latin typeface="ＭＳ ゴシック" panose="020B0609070205080204" pitchFamily="49" charset="-128"/>
                <a:ea typeface="ＭＳ ゴシック" panose="020B0609070205080204" pitchFamily="49" charset="-128"/>
              </a:rPr>
              <a:t>A</a:t>
            </a:r>
            <a:endParaRPr kumimoji="1" lang="ja-JP" altLang="en-US" sz="1400" dirty="0">
              <a:solidFill>
                <a:srgbClr val="FFC000"/>
              </a:solidFill>
              <a:latin typeface="ＭＳ ゴシック" panose="020B0609070205080204" pitchFamily="49" charset="-128"/>
              <a:ea typeface="ＭＳ ゴシック" panose="020B0609070205080204" pitchFamily="49" charset="-128"/>
            </a:endParaRPr>
          </a:p>
        </p:txBody>
      </p:sp>
      <p:sp>
        <p:nvSpPr>
          <p:cNvPr id="25" name="テキスト ボックス 24">
            <a:extLst>
              <a:ext uri="{FF2B5EF4-FFF2-40B4-BE49-F238E27FC236}">
                <a16:creationId xmlns:a16="http://schemas.microsoft.com/office/drawing/2014/main" id="{0AFA1614-6463-2E79-C7BA-B782C07CF195}"/>
              </a:ext>
            </a:extLst>
          </p:cNvPr>
          <p:cNvSpPr txBox="1"/>
          <p:nvPr/>
        </p:nvSpPr>
        <p:spPr>
          <a:xfrm>
            <a:off x="2698572" y="2000667"/>
            <a:ext cx="360004" cy="307777"/>
          </a:xfrm>
          <a:prstGeom prst="rect">
            <a:avLst/>
          </a:prstGeom>
          <a:noFill/>
        </p:spPr>
        <p:txBody>
          <a:bodyPr wrap="square" rtlCol="0">
            <a:spAutoFit/>
          </a:bodyPr>
          <a:lstStyle/>
          <a:p>
            <a:r>
              <a:rPr lang="en-US" altLang="ja-JP" sz="1400" dirty="0">
                <a:solidFill>
                  <a:srgbClr val="FFC000"/>
                </a:solidFill>
                <a:latin typeface="ＭＳ ゴシック" panose="020B0609070205080204" pitchFamily="49" charset="-128"/>
                <a:ea typeface="ＭＳ ゴシック" panose="020B0609070205080204" pitchFamily="49" charset="-128"/>
              </a:rPr>
              <a:t>B</a:t>
            </a:r>
            <a:endParaRPr kumimoji="1" lang="ja-JP" altLang="en-US" sz="1400" dirty="0">
              <a:solidFill>
                <a:srgbClr val="FFC000"/>
              </a:solidFill>
              <a:latin typeface="ＭＳ ゴシック" panose="020B0609070205080204" pitchFamily="49" charset="-128"/>
              <a:ea typeface="ＭＳ ゴシック" panose="020B0609070205080204" pitchFamily="49" charset="-128"/>
            </a:endParaRPr>
          </a:p>
        </p:txBody>
      </p:sp>
      <p:sp>
        <p:nvSpPr>
          <p:cNvPr id="26" name="テキスト ボックス 25">
            <a:extLst>
              <a:ext uri="{FF2B5EF4-FFF2-40B4-BE49-F238E27FC236}">
                <a16:creationId xmlns:a16="http://schemas.microsoft.com/office/drawing/2014/main" id="{6C107EA0-F598-571F-6AE6-377667B8537F}"/>
              </a:ext>
            </a:extLst>
          </p:cNvPr>
          <p:cNvSpPr txBox="1"/>
          <p:nvPr/>
        </p:nvSpPr>
        <p:spPr>
          <a:xfrm>
            <a:off x="2315178" y="1945210"/>
            <a:ext cx="360004" cy="307777"/>
          </a:xfrm>
          <a:prstGeom prst="rect">
            <a:avLst/>
          </a:prstGeom>
          <a:noFill/>
        </p:spPr>
        <p:txBody>
          <a:bodyPr wrap="square" rtlCol="0">
            <a:spAutoFit/>
          </a:bodyPr>
          <a:lstStyle/>
          <a:p>
            <a:r>
              <a:rPr lang="en-US" altLang="ja-JP" sz="1400" dirty="0">
                <a:solidFill>
                  <a:srgbClr val="FFC000"/>
                </a:solidFill>
                <a:latin typeface="ＭＳ ゴシック" panose="020B0609070205080204" pitchFamily="49" charset="-128"/>
                <a:ea typeface="ＭＳ ゴシック" panose="020B0609070205080204" pitchFamily="49" charset="-128"/>
              </a:rPr>
              <a:t>C</a:t>
            </a:r>
            <a:endParaRPr kumimoji="1" lang="ja-JP" altLang="en-US" sz="1400" dirty="0">
              <a:solidFill>
                <a:srgbClr val="FFC000"/>
              </a:solidFill>
              <a:latin typeface="ＭＳ ゴシック" panose="020B0609070205080204" pitchFamily="49" charset="-128"/>
              <a:ea typeface="ＭＳ ゴシック" panose="020B0609070205080204" pitchFamily="49" charset="-128"/>
            </a:endParaRPr>
          </a:p>
        </p:txBody>
      </p:sp>
      <p:sp>
        <p:nvSpPr>
          <p:cNvPr id="27" name="テキスト ボックス 26">
            <a:extLst>
              <a:ext uri="{FF2B5EF4-FFF2-40B4-BE49-F238E27FC236}">
                <a16:creationId xmlns:a16="http://schemas.microsoft.com/office/drawing/2014/main" id="{98344259-B1BD-5C11-FA62-9BFFC3A24D18}"/>
              </a:ext>
            </a:extLst>
          </p:cNvPr>
          <p:cNvSpPr txBox="1"/>
          <p:nvPr/>
        </p:nvSpPr>
        <p:spPr>
          <a:xfrm>
            <a:off x="1368283" y="1484909"/>
            <a:ext cx="360004" cy="307777"/>
          </a:xfrm>
          <a:prstGeom prst="rect">
            <a:avLst/>
          </a:prstGeom>
          <a:noFill/>
        </p:spPr>
        <p:txBody>
          <a:bodyPr wrap="square" rtlCol="0">
            <a:spAutoFit/>
          </a:bodyPr>
          <a:lstStyle/>
          <a:p>
            <a:r>
              <a:rPr kumimoji="1" lang="en-US" altLang="ja-JP" sz="1400" dirty="0">
                <a:solidFill>
                  <a:srgbClr val="FFC000"/>
                </a:solidFill>
                <a:latin typeface="ＭＳ ゴシック" panose="020B0609070205080204" pitchFamily="49" charset="-128"/>
                <a:ea typeface="ＭＳ ゴシック" panose="020B0609070205080204" pitchFamily="49" charset="-128"/>
              </a:rPr>
              <a:t>D</a:t>
            </a:r>
            <a:endParaRPr kumimoji="1" lang="ja-JP" altLang="en-US" sz="1400" dirty="0">
              <a:solidFill>
                <a:srgbClr val="FFC000"/>
              </a:solidFill>
              <a:latin typeface="ＭＳ ゴシック" panose="020B0609070205080204" pitchFamily="49" charset="-128"/>
              <a:ea typeface="ＭＳ ゴシック" panose="020B0609070205080204" pitchFamily="49" charset="-128"/>
            </a:endParaRPr>
          </a:p>
        </p:txBody>
      </p:sp>
      <p:sp>
        <p:nvSpPr>
          <p:cNvPr id="28" name="テキスト ボックス 27">
            <a:extLst>
              <a:ext uri="{FF2B5EF4-FFF2-40B4-BE49-F238E27FC236}">
                <a16:creationId xmlns:a16="http://schemas.microsoft.com/office/drawing/2014/main" id="{BC1BBC77-FA53-5F1B-701B-966ABF1F8543}"/>
              </a:ext>
            </a:extLst>
          </p:cNvPr>
          <p:cNvSpPr txBox="1"/>
          <p:nvPr/>
        </p:nvSpPr>
        <p:spPr>
          <a:xfrm>
            <a:off x="432517" y="1506145"/>
            <a:ext cx="360004" cy="307777"/>
          </a:xfrm>
          <a:prstGeom prst="rect">
            <a:avLst/>
          </a:prstGeom>
          <a:noFill/>
        </p:spPr>
        <p:txBody>
          <a:bodyPr wrap="square" rtlCol="0">
            <a:spAutoFit/>
          </a:bodyPr>
          <a:lstStyle/>
          <a:p>
            <a:r>
              <a:rPr kumimoji="1" lang="en-US" altLang="ja-JP" sz="1400" dirty="0">
                <a:solidFill>
                  <a:srgbClr val="FFC000"/>
                </a:solidFill>
                <a:latin typeface="ＭＳ ゴシック" panose="020B0609070205080204" pitchFamily="49" charset="-128"/>
                <a:ea typeface="ＭＳ ゴシック" panose="020B0609070205080204" pitchFamily="49" charset="-128"/>
              </a:rPr>
              <a:t>E</a:t>
            </a:r>
            <a:endParaRPr kumimoji="1" lang="ja-JP" altLang="en-US" sz="1400" dirty="0">
              <a:solidFill>
                <a:srgbClr val="FFC000"/>
              </a:solidFill>
              <a:latin typeface="ＭＳ ゴシック" panose="020B0609070205080204" pitchFamily="49" charset="-128"/>
              <a:ea typeface="ＭＳ ゴシック" panose="020B0609070205080204" pitchFamily="49" charset="-128"/>
            </a:endParaRPr>
          </a:p>
        </p:txBody>
      </p:sp>
      <p:pic>
        <p:nvPicPr>
          <p:cNvPr id="30" name="図 29" descr="草の上にいくつかの木&#10;&#10;自動的に生成された説明">
            <a:extLst>
              <a:ext uri="{FF2B5EF4-FFF2-40B4-BE49-F238E27FC236}">
                <a16:creationId xmlns:a16="http://schemas.microsoft.com/office/drawing/2014/main" id="{A6A8A502-A248-8A6E-1502-D8F3D34831E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3338" y="5448933"/>
            <a:ext cx="1474947" cy="1106210"/>
          </a:xfrm>
          <a:prstGeom prst="rect">
            <a:avLst/>
          </a:prstGeom>
        </p:spPr>
      </p:pic>
      <p:pic>
        <p:nvPicPr>
          <p:cNvPr id="34" name="図 33" descr="道路と木&#10;&#10;中程度の精度で自動的に生成された説明">
            <a:extLst>
              <a:ext uri="{FF2B5EF4-FFF2-40B4-BE49-F238E27FC236}">
                <a16:creationId xmlns:a16="http://schemas.microsoft.com/office/drawing/2014/main" id="{9E9DC0AC-134D-E7F7-45D0-D1742355C93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57707" y="5441195"/>
            <a:ext cx="1474947" cy="1106210"/>
          </a:xfrm>
          <a:prstGeom prst="rect">
            <a:avLst/>
          </a:prstGeom>
        </p:spPr>
      </p:pic>
      <p:sp>
        <p:nvSpPr>
          <p:cNvPr id="35" name="テキスト ボックス 34">
            <a:extLst>
              <a:ext uri="{FF2B5EF4-FFF2-40B4-BE49-F238E27FC236}">
                <a16:creationId xmlns:a16="http://schemas.microsoft.com/office/drawing/2014/main" id="{A52CE889-0227-3FE6-7A2A-C22CCAB59BC1}"/>
              </a:ext>
            </a:extLst>
          </p:cNvPr>
          <p:cNvSpPr txBox="1"/>
          <p:nvPr/>
        </p:nvSpPr>
        <p:spPr>
          <a:xfrm>
            <a:off x="4147598" y="1466437"/>
            <a:ext cx="1844406" cy="276999"/>
          </a:xfrm>
          <a:prstGeom prst="rect">
            <a:avLst/>
          </a:prstGeom>
          <a:noFill/>
          <a:ln>
            <a:solidFill>
              <a:schemeClr val="tx2"/>
            </a:solidFill>
          </a:ln>
        </p:spPr>
        <p:txBody>
          <a:bodyPr wrap="square" rtlCol="0">
            <a:spAutoFit/>
          </a:bodyPr>
          <a:lstStyle/>
          <a:p>
            <a:r>
              <a:rPr lang="en-US" altLang="ja-JP" sz="1200" dirty="0">
                <a:latin typeface="ＭＳ ゴシック" panose="020B0609070205080204" pitchFamily="49" charset="-128"/>
                <a:ea typeface="ＭＳ ゴシック" panose="020B0609070205080204" pitchFamily="49" charset="-128"/>
              </a:rPr>
              <a:t>A</a:t>
            </a:r>
            <a:r>
              <a:rPr lang="ja-JP" altLang="en-US" sz="1200" dirty="0">
                <a:latin typeface="ＭＳ ゴシック" panose="020B0609070205080204" pitchFamily="49" charset="-128"/>
                <a:ea typeface="ＭＳ ゴシック" panose="020B0609070205080204" pitchFamily="49" charset="-128"/>
              </a:rPr>
              <a:t>：</a:t>
            </a:r>
            <a:r>
              <a:rPr lang="en-US" altLang="ja-JP" sz="1200" dirty="0">
                <a:latin typeface="ＭＳ ゴシック" panose="020B0609070205080204" pitchFamily="49" charset="-128"/>
                <a:ea typeface="ＭＳ ゴシック" panose="020B0609070205080204" pitchFamily="49" charset="-128"/>
              </a:rPr>
              <a:t>2022</a:t>
            </a:r>
            <a:r>
              <a:rPr lang="ja-JP" altLang="en-US" sz="1200" dirty="0">
                <a:latin typeface="ＭＳ ゴシック" panose="020B0609070205080204" pitchFamily="49" charset="-128"/>
                <a:ea typeface="ＭＳ ゴシック" panose="020B0609070205080204" pitchFamily="49" charset="-128"/>
              </a:rPr>
              <a:t>年の観測地</a:t>
            </a:r>
            <a:endParaRPr lang="en-US" altLang="ja-JP" sz="1200" dirty="0">
              <a:latin typeface="ＭＳ ゴシック" panose="020B0609070205080204" pitchFamily="49" charset="-128"/>
              <a:ea typeface="ＭＳ ゴシック" panose="020B0609070205080204" pitchFamily="49" charset="-128"/>
            </a:endParaRPr>
          </a:p>
        </p:txBody>
      </p:sp>
      <p:sp>
        <p:nvSpPr>
          <p:cNvPr id="36" name="テキスト ボックス 35">
            <a:extLst>
              <a:ext uri="{FF2B5EF4-FFF2-40B4-BE49-F238E27FC236}">
                <a16:creationId xmlns:a16="http://schemas.microsoft.com/office/drawing/2014/main" id="{7EECF335-DABD-E9AB-B0BA-4A6A52E6B7C1}"/>
              </a:ext>
            </a:extLst>
          </p:cNvPr>
          <p:cNvSpPr txBox="1"/>
          <p:nvPr/>
        </p:nvSpPr>
        <p:spPr>
          <a:xfrm>
            <a:off x="6076570" y="1466437"/>
            <a:ext cx="1844406" cy="276999"/>
          </a:xfrm>
          <a:prstGeom prst="rect">
            <a:avLst/>
          </a:prstGeom>
          <a:noFill/>
          <a:ln>
            <a:solidFill>
              <a:schemeClr val="tx2"/>
            </a:solidFill>
          </a:ln>
        </p:spPr>
        <p:txBody>
          <a:bodyPr wrap="square" rtlCol="0">
            <a:spAutoFit/>
          </a:bodyPr>
          <a:lstStyle/>
          <a:p>
            <a:r>
              <a:rPr lang="en-US" altLang="ja-JP" sz="1200" dirty="0">
                <a:latin typeface="ＭＳ ゴシック" panose="020B0609070205080204" pitchFamily="49" charset="-128"/>
                <a:ea typeface="ＭＳ ゴシック" panose="020B0609070205080204" pitchFamily="49" charset="-128"/>
              </a:rPr>
              <a:t>A</a:t>
            </a:r>
            <a:r>
              <a:rPr lang="ja-JP" altLang="en-US" sz="1200" dirty="0">
                <a:latin typeface="ＭＳ ゴシック" panose="020B0609070205080204" pitchFamily="49" charset="-128"/>
                <a:ea typeface="ＭＳ ゴシック" panose="020B0609070205080204" pitchFamily="49" charset="-128"/>
              </a:rPr>
              <a:t>の西側：視界が悪い</a:t>
            </a:r>
            <a:endParaRPr lang="en-US" altLang="ja-JP" sz="1200" dirty="0">
              <a:latin typeface="ＭＳ ゴシック" panose="020B0609070205080204" pitchFamily="49" charset="-128"/>
              <a:ea typeface="ＭＳ ゴシック" panose="020B0609070205080204" pitchFamily="49" charset="-128"/>
            </a:endParaRPr>
          </a:p>
        </p:txBody>
      </p:sp>
      <p:sp>
        <p:nvSpPr>
          <p:cNvPr id="37" name="テキスト ボックス 36">
            <a:extLst>
              <a:ext uri="{FF2B5EF4-FFF2-40B4-BE49-F238E27FC236}">
                <a16:creationId xmlns:a16="http://schemas.microsoft.com/office/drawing/2014/main" id="{3B846650-39B7-D805-4875-28E0CCAF7955}"/>
              </a:ext>
            </a:extLst>
          </p:cNvPr>
          <p:cNvSpPr txBox="1"/>
          <p:nvPr/>
        </p:nvSpPr>
        <p:spPr>
          <a:xfrm>
            <a:off x="20924" y="6580958"/>
            <a:ext cx="1663571" cy="276999"/>
          </a:xfrm>
          <a:prstGeom prst="rect">
            <a:avLst/>
          </a:prstGeom>
          <a:noFill/>
          <a:ln>
            <a:solidFill>
              <a:schemeClr val="tx2"/>
            </a:solidFill>
          </a:ln>
        </p:spPr>
        <p:txBody>
          <a:bodyPr wrap="square" rtlCol="0">
            <a:spAutoFit/>
          </a:bodyPr>
          <a:lstStyle/>
          <a:p>
            <a:r>
              <a:rPr lang="en-US" altLang="ja-JP" sz="1200" dirty="0">
                <a:latin typeface="ＭＳ ゴシック" panose="020B0609070205080204" pitchFamily="49" charset="-128"/>
                <a:ea typeface="ＭＳ ゴシック" panose="020B0609070205080204" pitchFamily="49" charset="-128"/>
              </a:rPr>
              <a:t>D</a:t>
            </a:r>
            <a:r>
              <a:rPr lang="ja-JP" altLang="en-US" sz="1200" dirty="0">
                <a:latin typeface="ＭＳ ゴシック" panose="020B0609070205080204" pitchFamily="49" charset="-128"/>
                <a:ea typeface="ＭＳ ゴシック" panose="020B0609070205080204" pitchFamily="49" charset="-128"/>
              </a:rPr>
              <a:t>の西側：視界が良い</a:t>
            </a:r>
            <a:endParaRPr lang="en-US" altLang="ja-JP" sz="1200" dirty="0">
              <a:latin typeface="ＭＳ ゴシック" panose="020B0609070205080204" pitchFamily="49" charset="-128"/>
              <a:ea typeface="ＭＳ ゴシック" panose="020B0609070205080204" pitchFamily="49" charset="-128"/>
            </a:endParaRPr>
          </a:p>
        </p:txBody>
      </p:sp>
      <p:sp>
        <p:nvSpPr>
          <p:cNvPr id="38" name="テキスト ボックス 37">
            <a:extLst>
              <a:ext uri="{FF2B5EF4-FFF2-40B4-BE49-F238E27FC236}">
                <a16:creationId xmlns:a16="http://schemas.microsoft.com/office/drawing/2014/main" id="{EA050A41-930D-C332-6581-A2E9D61393BB}"/>
              </a:ext>
            </a:extLst>
          </p:cNvPr>
          <p:cNvSpPr txBox="1"/>
          <p:nvPr/>
        </p:nvSpPr>
        <p:spPr>
          <a:xfrm>
            <a:off x="1757707" y="6561664"/>
            <a:ext cx="2246743" cy="276999"/>
          </a:xfrm>
          <a:prstGeom prst="rect">
            <a:avLst/>
          </a:prstGeom>
          <a:noFill/>
          <a:ln>
            <a:solidFill>
              <a:schemeClr val="tx2"/>
            </a:solidFill>
          </a:ln>
        </p:spPr>
        <p:txBody>
          <a:bodyPr wrap="square" rtlCol="0">
            <a:spAutoFit/>
          </a:bodyPr>
          <a:lstStyle/>
          <a:p>
            <a:r>
              <a:rPr lang="en-US" altLang="ja-JP" sz="1200" dirty="0">
                <a:latin typeface="ＭＳ ゴシック" panose="020B0609070205080204" pitchFamily="49" charset="-128"/>
                <a:ea typeface="ＭＳ ゴシック" panose="020B0609070205080204" pitchFamily="49" charset="-128"/>
              </a:rPr>
              <a:t>E</a:t>
            </a:r>
            <a:r>
              <a:rPr lang="ja-JP" altLang="en-US" sz="1200" dirty="0">
                <a:latin typeface="ＭＳ ゴシック" panose="020B0609070205080204" pitchFamily="49" charset="-128"/>
                <a:ea typeface="ＭＳ ゴシック" panose="020B0609070205080204" pitchFamily="49" charset="-128"/>
              </a:rPr>
              <a:t>の西側：視界が良いやや悪い</a:t>
            </a:r>
            <a:endParaRPr lang="en-US" altLang="ja-JP" sz="1200" dirty="0">
              <a:latin typeface="ＭＳ ゴシック" panose="020B0609070205080204" pitchFamily="49" charset="-128"/>
              <a:ea typeface="ＭＳ ゴシック" panose="020B0609070205080204" pitchFamily="49" charset="-128"/>
            </a:endParaRPr>
          </a:p>
        </p:txBody>
      </p:sp>
      <p:sp>
        <p:nvSpPr>
          <p:cNvPr id="39" name="テキスト ボックス 38">
            <a:extLst>
              <a:ext uri="{FF2B5EF4-FFF2-40B4-BE49-F238E27FC236}">
                <a16:creationId xmlns:a16="http://schemas.microsoft.com/office/drawing/2014/main" id="{B395325A-F4A5-5322-49C8-1F8A8C670E15}"/>
              </a:ext>
            </a:extLst>
          </p:cNvPr>
          <p:cNvSpPr txBox="1"/>
          <p:nvPr/>
        </p:nvSpPr>
        <p:spPr>
          <a:xfrm>
            <a:off x="41523" y="3126556"/>
            <a:ext cx="3852547" cy="276999"/>
          </a:xfrm>
          <a:prstGeom prst="rect">
            <a:avLst/>
          </a:prstGeom>
          <a:noFill/>
          <a:ln>
            <a:solidFill>
              <a:schemeClr val="tx2"/>
            </a:solidFill>
          </a:ln>
        </p:spPr>
        <p:txBody>
          <a:bodyPr wrap="square" rtlCol="0">
            <a:spAutoFit/>
          </a:bodyPr>
          <a:lstStyle/>
          <a:p>
            <a:r>
              <a:rPr lang="ja-JP" altLang="en-US" sz="1200" dirty="0">
                <a:latin typeface="ＭＳ ゴシック" panose="020B0609070205080204" pitchFamily="49" charset="-128"/>
                <a:ea typeface="ＭＳ ゴシック" panose="020B0609070205080204" pitchFamily="49" charset="-128"/>
              </a:rPr>
              <a:t>観測予定地点の空撮：上が北側</a:t>
            </a:r>
            <a:endParaRPr lang="en-US" altLang="ja-JP" sz="1200" dirty="0">
              <a:latin typeface="ＭＳ ゴシック" panose="020B0609070205080204" pitchFamily="49" charset="-128"/>
              <a:ea typeface="ＭＳ ゴシック" panose="020B0609070205080204" pitchFamily="49" charset="-128"/>
            </a:endParaRPr>
          </a:p>
        </p:txBody>
      </p:sp>
      <p:sp>
        <p:nvSpPr>
          <p:cNvPr id="40" name="テキスト ボックス 39">
            <a:extLst>
              <a:ext uri="{FF2B5EF4-FFF2-40B4-BE49-F238E27FC236}">
                <a16:creationId xmlns:a16="http://schemas.microsoft.com/office/drawing/2014/main" id="{397DBAE5-C75D-E74A-3341-E5F244C6B257}"/>
              </a:ext>
            </a:extLst>
          </p:cNvPr>
          <p:cNvSpPr txBox="1"/>
          <p:nvPr/>
        </p:nvSpPr>
        <p:spPr>
          <a:xfrm>
            <a:off x="6127483" y="3140367"/>
            <a:ext cx="2482717" cy="276999"/>
          </a:xfrm>
          <a:prstGeom prst="rect">
            <a:avLst/>
          </a:prstGeom>
          <a:noFill/>
          <a:ln>
            <a:solidFill>
              <a:schemeClr val="tx2"/>
            </a:solidFill>
          </a:ln>
        </p:spPr>
        <p:txBody>
          <a:bodyPr wrap="square" rtlCol="0">
            <a:spAutoFit/>
          </a:bodyPr>
          <a:lstStyle/>
          <a:p>
            <a:r>
              <a:rPr lang="en-US" altLang="ja-JP" sz="1200" dirty="0">
                <a:latin typeface="ＭＳ ゴシック" panose="020B0609070205080204" pitchFamily="49" charset="-128"/>
                <a:ea typeface="ＭＳ ゴシック" panose="020B0609070205080204" pitchFamily="49" charset="-128"/>
              </a:rPr>
              <a:t>C</a:t>
            </a:r>
            <a:r>
              <a:rPr lang="ja-JP" altLang="en-US" sz="1200" dirty="0">
                <a:latin typeface="ＭＳ ゴシック" panose="020B0609070205080204" pitchFamily="49" charset="-128"/>
                <a:ea typeface="ＭＳ ゴシック" panose="020B0609070205080204" pitchFamily="49" charset="-128"/>
              </a:rPr>
              <a:t>地点の溝：進入禁止対策が必要</a:t>
            </a:r>
            <a:endParaRPr lang="en-US" altLang="ja-JP" sz="1200" dirty="0">
              <a:latin typeface="ＭＳ ゴシック" panose="020B0609070205080204" pitchFamily="49" charset="-128"/>
              <a:ea typeface="ＭＳ ゴシック" panose="020B0609070205080204" pitchFamily="49" charset="-128"/>
            </a:endParaRPr>
          </a:p>
        </p:txBody>
      </p:sp>
      <p:sp>
        <p:nvSpPr>
          <p:cNvPr id="41" name="テキスト ボックス 40">
            <a:extLst>
              <a:ext uri="{FF2B5EF4-FFF2-40B4-BE49-F238E27FC236}">
                <a16:creationId xmlns:a16="http://schemas.microsoft.com/office/drawing/2014/main" id="{01EF569C-7F87-5CD6-2F7A-5230FDEC1DBB}"/>
              </a:ext>
            </a:extLst>
          </p:cNvPr>
          <p:cNvSpPr txBox="1"/>
          <p:nvPr/>
        </p:nvSpPr>
        <p:spPr>
          <a:xfrm>
            <a:off x="123389" y="5151288"/>
            <a:ext cx="8227685" cy="276999"/>
          </a:xfrm>
          <a:prstGeom prst="rect">
            <a:avLst/>
          </a:prstGeom>
          <a:noFill/>
          <a:ln>
            <a:solidFill>
              <a:schemeClr val="tx2"/>
            </a:solidFill>
          </a:ln>
        </p:spPr>
        <p:txBody>
          <a:bodyPr wrap="square" rtlCol="0">
            <a:spAutoFit/>
          </a:bodyPr>
          <a:lstStyle/>
          <a:p>
            <a:r>
              <a:rPr lang="en-US" altLang="ja-JP" sz="1200" dirty="0">
                <a:latin typeface="ＭＳ ゴシック" panose="020B0609070205080204" pitchFamily="49" charset="-128"/>
                <a:ea typeface="ＭＳ ゴシック" panose="020B0609070205080204" pitchFamily="49" charset="-128"/>
              </a:rPr>
              <a:t>B</a:t>
            </a:r>
            <a:r>
              <a:rPr lang="ja-JP" altLang="en-US" sz="1200" dirty="0">
                <a:latin typeface="ＭＳ ゴシック" panose="020B0609070205080204" pitchFamily="49" charset="-128"/>
                <a:ea typeface="ＭＳ ゴシック" panose="020B0609070205080204" pitchFamily="49" charset="-128"/>
              </a:rPr>
              <a:t>地点のパノラマ写真。南側は木があるが西が開けている。地面が芝生で周囲は多少樹木あり。また傾斜がある</a:t>
            </a:r>
            <a:endParaRPr lang="en-US" altLang="ja-JP" sz="1200" dirty="0">
              <a:latin typeface="ＭＳ ゴシック" panose="020B0609070205080204" pitchFamily="49" charset="-128"/>
              <a:ea typeface="ＭＳ ゴシック" panose="020B0609070205080204" pitchFamily="49" charset="-128"/>
            </a:endParaRPr>
          </a:p>
        </p:txBody>
      </p:sp>
      <p:sp>
        <p:nvSpPr>
          <p:cNvPr id="42" name="テキスト ボックス 41">
            <a:extLst>
              <a:ext uri="{FF2B5EF4-FFF2-40B4-BE49-F238E27FC236}">
                <a16:creationId xmlns:a16="http://schemas.microsoft.com/office/drawing/2014/main" id="{28212AEB-2872-F33E-7907-FC6D1CD68454}"/>
              </a:ext>
            </a:extLst>
          </p:cNvPr>
          <p:cNvSpPr txBox="1"/>
          <p:nvPr/>
        </p:nvSpPr>
        <p:spPr>
          <a:xfrm>
            <a:off x="4530531" y="3450856"/>
            <a:ext cx="360004" cy="307777"/>
          </a:xfrm>
          <a:prstGeom prst="rect">
            <a:avLst/>
          </a:prstGeom>
          <a:noFill/>
        </p:spPr>
        <p:txBody>
          <a:bodyPr wrap="square" rtlCol="0">
            <a:spAutoFit/>
          </a:bodyPr>
          <a:lstStyle/>
          <a:p>
            <a:r>
              <a:rPr lang="ja-JP" altLang="en-US" sz="1400" dirty="0">
                <a:solidFill>
                  <a:srgbClr val="00B0F0"/>
                </a:solidFill>
                <a:latin typeface="ＭＳ ゴシック" panose="020B0609070205080204" pitchFamily="49" charset="-128"/>
                <a:ea typeface="ＭＳ ゴシック" panose="020B0609070205080204" pitchFamily="49" charset="-128"/>
              </a:rPr>
              <a:t>北</a:t>
            </a:r>
            <a:endParaRPr kumimoji="1" lang="ja-JP" altLang="en-US" sz="1400" dirty="0">
              <a:solidFill>
                <a:srgbClr val="00B0F0"/>
              </a:solidFill>
              <a:latin typeface="ＭＳ ゴシック" panose="020B0609070205080204" pitchFamily="49" charset="-128"/>
              <a:ea typeface="ＭＳ ゴシック" panose="020B0609070205080204" pitchFamily="49" charset="-128"/>
            </a:endParaRPr>
          </a:p>
        </p:txBody>
      </p:sp>
      <p:sp>
        <p:nvSpPr>
          <p:cNvPr id="43" name="テキスト ボックス 42">
            <a:extLst>
              <a:ext uri="{FF2B5EF4-FFF2-40B4-BE49-F238E27FC236}">
                <a16:creationId xmlns:a16="http://schemas.microsoft.com/office/drawing/2014/main" id="{6195E084-D0F7-2CFF-8618-6A4808F36EF9}"/>
              </a:ext>
            </a:extLst>
          </p:cNvPr>
          <p:cNvSpPr txBox="1"/>
          <p:nvPr/>
        </p:nvSpPr>
        <p:spPr>
          <a:xfrm>
            <a:off x="2592497" y="3474516"/>
            <a:ext cx="360004" cy="307777"/>
          </a:xfrm>
          <a:prstGeom prst="rect">
            <a:avLst/>
          </a:prstGeom>
          <a:noFill/>
        </p:spPr>
        <p:txBody>
          <a:bodyPr wrap="square" rtlCol="0">
            <a:spAutoFit/>
          </a:bodyPr>
          <a:lstStyle/>
          <a:p>
            <a:r>
              <a:rPr lang="ja-JP" altLang="en-US" sz="1400" dirty="0">
                <a:solidFill>
                  <a:srgbClr val="00B0F0"/>
                </a:solidFill>
                <a:latin typeface="ＭＳ ゴシック" panose="020B0609070205080204" pitchFamily="49" charset="-128"/>
                <a:ea typeface="ＭＳ ゴシック" panose="020B0609070205080204" pitchFamily="49" charset="-128"/>
              </a:rPr>
              <a:t>西</a:t>
            </a:r>
            <a:endParaRPr kumimoji="1" lang="ja-JP" altLang="en-US" sz="1400" dirty="0">
              <a:solidFill>
                <a:srgbClr val="00B0F0"/>
              </a:solidFill>
              <a:latin typeface="ＭＳ ゴシック" panose="020B0609070205080204" pitchFamily="49" charset="-128"/>
              <a:ea typeface="ＭＳ ゴシック" panose="020B0609070205080204" pitchFamily="49" charset="-128"/>
            </a:endParaRPr>
          </a:p>
        </p:txBody>
      </p:sp>
      <p:sp>
        <p:nvSpPr>
          <p:cNvPr id="44" name="テキスト ボックス 43">
            <a:extLst>
              <a:ext uri="{FF2B5EF4-FFF2-40B4-BE49-F238E27FC236}">
                <a16:creationId xmlns:a16="http://schemas.microsoft.com/office/drawing/2014/main" id="{869E00F7-733E-C6AE-05A7-AB79C7943CD4}"/>
              </a:ext>
            </a:extLst>
          </p:cNvPr>
          <p:cNvSpPr txBox="1"/>
          <p:nvPr/>
        </p:nvSpPr>
        <p:spPr>
          <a:xfrm>
            <a:off x="612519" y="3491443"/>
            <a:ext cx="789599" cy="307777"/>
          </a:xfrm>
          <a:prstGeom prst="rect">
            <a:avLst/>
          </a:prstGeom>
          <a:noFill/>
        </p:spPr>
        <p:txBody>
          <a:bodyPr wrap="square" rtlCol="0">
            <a:spAutoFit/>
          </a:bodyPr>
          <a:lstStyle/>
          <a:p>
            <a:r>
              <a:rPr lang="ja-JP" altLang="en-US" sz="1400" dirty="0">
                <a:solidFill>
                  <a:srgbClr val="00B0F0"/>
                </a:solidFill>
                <a:latin typeface="ＭＳ ゴシック" panose="020B0609070205080204" pitchFamily="49" charset="-128"/>
                <a:ea typeface="ＭＳ ゴシック" panose="020B0609070205080204" pitchFamily="49" charset="-128"/>
              </a:rPr>
              <a:t>南西</a:t>
            </a:r>
            <a:endParaRPr kumimoji="1" lang="ja-JP" altLang="en-US" sz="1400" dirty="0">
              <a:solidFill>
                <a:srgbClr val="00B0F0"/>
              </a:solidFill>
              <a:latin typeface="ＭＳ ゴシック" panose="020B0609070205080204" pitchFamily="49" charset="-128"/>
              <a:ea typeface="ＭＳ ゴシック" panose="020B0609070205080204" pitchFamily="49" charset="-128"/>
            </a:endParaRPr>
          </a:p>
        </p:txBody>
      </p:sp>
      <p:sp>
        <p:nvSpPr>
          <p:cNvPr id="45" name="テキスト ボックス 44">
            <a:extLst>
              <a:ext uri="{FF2B5EF4-FFF2-40B4-BE49-F238E27FC236}">
                <a16:creationId xmlns:a16="http://schemas.microsoft.com/office/drawing/2014/main" id="{C242576C-7C28-303A-50AE-439655F9BAAF}"/>
              </a:ext>
            </a:extLst>
          </p:cNvPr>
          <p:cNvSpPr txBox="1"/>
          <p:nvPr/>
        </p:nvSpPr>
        <p:spPr>
          <a:xfrm>
            <a:off x="7928340" y="3403555"/>
            <a:ext cx="360004" cy="307777"/>
          </a:xfrm>
          <a:prstGeom prst="rect">
            <a:avLst/>
          </a:prstGeom>
          <a:noFill/>
        </p:spPr>
        <p:txBody>
          <a:bodyPr wrap="square" rtlCol="0">
            <a:spAutoFit/>
          </a:bodyPr>
          <a:lstStyle/>
          <a:p>
            <a:r>
              <a:rPr lang="ja-JP" altLang="en-US" sz="1400" dirty="0">
                <a:solidFill>
                  <a:srgbClr val="00B0F0"/>
                </a:solidFill>
                <a:latin typeface="ＭＳ ゴシック" panose="020B0609070205080204" pitchFamily="49" charset="-128"/>
                <a:ea typeface="ＭＳ ゴシック" panose="020B0609070205080204" pitchFamily="49" charset="-128"/>
              </a:rPr>
              <a:t>東</a:t>
            </a:r>
            <a:endParaRPr kumimoji="1" lang="ja-JP" altLang="en-US" sz="1400" dirty="0">
              <a:solidFill>
                <a:srgbClr val="00B0F0"/>
              </a:solidFill>
              <a:latin typeface="ＭＳ ゴシック" panose="020B0609070205080204" pitchFamily="49" charset="-128"/>
              <a:ea typeface="ＭＳ ゴシック" panose="020B0609070205080204" pitchFamily="49" charset="-128"/>
            </a:endParaRPr>
          </a:p>
        </p:txBody>
      </p:sp>
      <p:pic>
        <p:nvPicPr>
          <p:cNvPr id="47" name="図 46">
            <a:extLst>
              <a:ext uri="{FF2B5EF4-FFF2-40B4-BE49-F238E27FC236}">
                <a16:creationId xmlns:a16="http://schemas.microsoft.com/office/drawing/2014/main" id="{B5DA1F51-EAEB-F084-03C7-4A10CC3DA003}"/>
              </a:ext>
            </a:extLst>
          </p:cNvPr>
          <p:cNvPicPr>
            <a:picLocks noChangeAspect="1"/>
          </p:cNvPicPr>
          <p:nvPr/>
        </p:nvPicPr>
        <p:blipFill>
          <a:blip r:embed="rId13"/>
          <a:stretch>
            <a:fillRect/>
          </a:stretch>
        </p:blipFill>
        <p:spPr>
          <a:xfrm>
            <a:off x="4124440" y="1768565"/>
            <a:ext cx="1817060" cy="1317634"/>
          </a:xfrm>
          <a:prstGeom prst="rect">
            <a:avLst/>
          </a:prstGeom>
        </p:spPr>
      </p:pic>
      <p:sp>
        <p:nvSpPr>
          <p:cNvPr id="48" name="テキスト ボックス 47">
            <a:extLst>
              <a:ext uri="{FF2B5EF4-FFF2-40B4-BE49-F238E27FC236}">
                <a16:creationId xmlns:a16="http://schemas.microsoft.com/office/drawing/2014/main" id="{9B4CBBAE-3360-08B9-60DC-22FCA7DE7A6E}"/>
              </a:ext>
            </a:extLst>
          </p:cNvPr>
          <p:cNvSpPr txBox="1"/>
          <p:nvPr/>
        </p:nvSpPr>
        <p:spPr>
          <a:xfrm>
            <a:off x="4156050" y="3123221"/>
            <a:ext cx="1844406" cy="276999"/>
          </a:xfrm>
          <a:prstGeom prst="rect">
            <a:avLst/>
          </a:prstGeom>
          <a:noFill/>
          <a:ln>
            <a:solidFill>
              <a:schemeClr val="tx2"/>
            </a:solidFill>
          </a:ln>
        </p:spPr>
        <p:txBody>
          <a:bodyPr wrap="square" rtlCol="0">
            <a:spAutoFit/>
          </a:bodyPr>
          <a:lstStyle/>
          <a:p>
            <a:r>
              <a:rPr lang="en-US" altLang="ja-JP" sz="1200" dirty="0">
                <a:latin typeface="ＭＳ ゴシック" panose="020B0609070205080204" pitchFamily="49" charset="-128"/>
                <a:ea typeface="ＭＳ ゴシック" panose="020B0609070205080204" pitchFamily="49" charset="-128"/>
              </a:rPr>
              <a:t>B</a:t>
            </a:r>
            <a:r>
              <a:rPr lang="ja-JP" altLang="en-US" sz="1200" dirty="0">
                <a:latin typeface="ＭＳ ゴシック" panose="020B0609070205080204" pitchFamily="49" charset="-128"/>
                <a:ea typeface="ＭＳ ゴシック" panose="020B0609070205080204" pitchFamily="49" charset="-128"/>
              </a:rPr>
              <a:t>地点拡大写真</a:t>
            </a:r>
            <a:endParaRPr lang="en-US" altLang="ja-JP" sz="1200" dirty="0">
              <a:latin typeface="ＭＳ ゴシック" panose="020B0609070205080204" pitchFamily="49" charset="-128"/>
              <a:ea typeface="ＭＳ ゴシック" panose="020B0609070205080204" pitchFamily="49" charset="-128"/>
            </a:endParaRPr>
          </a:p>
        </p:txBody>
      </p:sp>
      <p:sp>
        <p:nvSpPr>
          <p:cNvPr id="49" name="テキスト ボックス 48">
            <a:extLst>
              <a:ext uri="{FF2B5EF4-FFF2-40B4-BE49-F238E27FC236}">
                <a16:creationId xmlns:a16="http://schemas.microsoft.com/office/drawing/2014/main" id="{15C50565-3B0A-0296-265B-3A3A40FF7D9E}"/>
              </a:ext>
            </a:extLst>
          </p:cNvPr>
          <p:cNvSpPr txBox="1"/>
          <p:nvPr/>
        </p:nvSpPr>
        <p:spPr>
          <a:xfrm>
            <a:off x="4899184" y="2219898"/>
            <a:ext cx="360004" cy="307777"/>
          </a:xfrm>
          <a:prstGeom prst="rect">
            <a:avLst/>
          </a:prstGeom>
          <a:noFill/>
        </p:spPr>
        <p:txBody>
          <a:bodyPr wrap="square" rtlCol="0">
            <a:spAutoFit/>
          </a:bodyPr>
          <a:lstStyle/>
          <a:p>
            <a:r>
              <a:rPr lang="en-US" altLang="ja-JP" sz="1400" dirty="0">
                <a:solidFill>
                  <a:srgbClr val="FFC000"/>
                </a:solidFill>
                <a:latin typeface="ＭＳ ゴシック" panose="020B0609070205080204" pitchFamily="49" charset="-128"/>
                <a:ea typeface="ＭＳ ゴシック" panose="020B0609070205080204" pitchFamily="49" charset="-128"/>
              </a:rPr>
              <a:t>B</a:t>
            </a:r>
            <a:endParaRPr kumimoji="1" lang="ja-JP" altLang="en-US" sz="1400" dirty="0">
              <a:solidFill>
                <a:srgbClr val="FFC000"/>
              </a:solidFill>
              <a:latin typeface="ＭＳ ゴシック" panose="020B0609070205080204" pitchFamily="49" charset="-128"/>
              <a:ea typeface="ＭＳ ゴシック" panose="020B0609070205080204" pitchFamily="49" charset="-128"/>
            </a:endParaRPr>
          </a:p>
        </p:txBody>
      </p:sp>
      <p:sp>
        <p:nvSpPr>
          <p:cNvPr id="50" name="Text Box 5">
            <a:extLst>
              <a:ext uri="{FF2B5EF4-FFF2-40B4-BE49-F238E27FC236}">
                <a16:creationId xmlns:a16="http://schemas.microsoft.com/office/drawing/2014/main" id="{14FA9EDE-F9F6-AD6D-C92F-8F062BC7C842}"/>
              </a:ext>
            </a:extLst>
          </p:cNvPr>
          <p:cNvSpPr txBox="1">
            <a:spLocks noChangeArrowheads="1"/>
          </p:cNvSpPr>
          <p:nvPr/>
        </p:nvSpPr>
        <p:spPr bwMode="auto">
          <a:xfrm>
            <a:off x="4147550" y="5548169"/>
            <a:ext cx="3641085" cy="461665"/>
          </a:xfrm>
          <a:prstGeom prst="rect">
            <a:avLst/>
          </a:prstGeom>
          <a:noFill/>
          <a:ln w="2857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en-US" altLang="ja-JP" b="1" dirty="0">
                <a:latin typeface="メイリオ" panose="020B0604030504040204" pitchFamily="50" charset="-128"/>
                <a:ea typeface="メイリオ" panose="020B0604030504040204" pitchFamily="50" charset="-128"/>
              </a:rPr>
              <a:t>B</a:t>
            </a:r>
            <a:r>
              <a:rPr lang="ja-JP" altLang="en-US" b="1" dirty="0">
                <a:latin typeface="メイリオ" panose="020B0604030504040204" pitchFamily="50" charset="-128"/>
                <a:ea typeface="メイリオ" panose="020B0604030504040204" pitchFamily="50" charset="-128"/>
              </a:rPr>
              <a:t>地点が適当と考える</a:t>
            </a:r>
          </a:p>
        </p:txBody>
      </p:sp>
      <p:sp>
        <p:nvSpPr>
          <p:cNvPr id="51" name="テキスト ボックス 50">
            <a:extLst>
              <a:ext uri="{FF2B5EF4-FFF2-40B4-BE49-F238E27FC236}">
                <a16:creationId xmlns:a16="http://schemas.microsoft.com/office/drawing/2014/main" id="{17DFBD7A-7551-5370-C88D-E03DD57C055B}"/>
              </a:ext>
            </a:extLst>
          </p:cNvPr>
          <p:cNvSpPr txBox="1"/>
          <p:nvPr/>
        </p:nvSpPr>
        <p:spPr>
          <a:xfrm>
            <a:off x="7286906" y="110547"/>
            <a:ext cx="360004" cy="307777"/>
          </a:xfrm>
          <a:prstGeom prst="rect">
            <a:avLst/>
          </a:prstGeom>
          <a:noFill/>
        </p:spPr>
        <p:txBody>
          <a:bodyPr wrap="square" rtlCol="0">
            <a:spAutoFit/>
          </a:bodyPr>
          <a:lstStyle/>
          <a:p>
            <a:r>
              <a:rPr lang="ja-JP" altLang="en-US" sz="1400" dirty="0">
                <a:solidFill>
                  <a:srgbClr val="00B0F0"/>
                </a:solidFill>
                <a:latin typeface="ＭＳ ゴシック" panose="020B0609070205080204" pitchFamily="49" charset="-128"/>
                <a:ea typeface="ＭＳ ゴシック" panose="020B0609070205080204" pitchFamily="49" charset="-128"/>
              </a:rPr>
              <a:t>西</a:t>
            </a:r>
            <a:endParaRPr kumimoji="1" lang="ja-JP" altLang="en-US" sz="1400" dirty="0">
              <a:solidFill>
                <a:srgbClr val="00B0F0"/>
              </a:solidFill>
              <a:latin typeface="ＭＳ ゴシック" panose="020B0609070205080204" pitchFamily="49" charset="-128"/>
              <a:ea typeface="ＭＳ ゴシック" panose="020B0609070205080204" pitchFamily="49" charset="-128"/>
            </a:endParaRPr>
          </a:p>
        </p:txBody>
      </p:sp>
      <p:sp>
        <p:nvSpPr>
          <p:cNvPr id="52" name="テキスト ボックス 51">
            <a:extLst>
              <a:ext uri="{FF2B5EF4-FFF2-40B4-BE49-F238E27FC236}">
                <a16:creationId xmlns:a16="http://schemas.microsoft.com/office/drawing/2014/main" id="{1E0C2580-9C11-6B2E-1E30-B5DA17844DA3}"/>
              </a:ext>
            </a:extLst>
          </p:cNvPr>
          <p:cNvSpPr txBox="1"/>
          <p:nvPr/>
        </p:nvSpPr>
        <p:spPr>
          <a:xfrm>
            <a:off x="4865994" y="635188"/>
            <a:ext cx="360004" cy="307777"/>
          </a:xfrm>
          <a:prstGeom prst="rect">
            <a:avLst/>
          </a:prstGeom>
          <a:noFill/>
        </p:spPr>
        <p:txBody>
          <a:bodyPr wrap="square" rtlCol="0">
            <a:spAutoFit/>
          </a:bodyPr>
          <a:lstStyle/>
          <a:p>
            <a:r>
              <a:rPr kumimoji="1" lang="en-US" altLang="ja-JP" sz="1400" dirty="0">
                <a:solidFill>
                  <a:srgbClr val="FFC000"/>
                </a:solidFill>
                <a:latin typeface="ＭＳ ゴシック" panose="020B0609070205080204" pitchFamily="49" charset="-128"/>
                <a:ea typeface="ＭＳ ゴシック" panose="020B0609070205080204" pitchFamily="49" charset="-128"/>
              </a:rPr>
              <a:t>A</a:t>
            </a:r>
            <a:endParaRPr kumimoji="1" lang="ja-JP" altLang="en-US" sz="1400" dirty="0">
              <a:solidFill>
                <a:srgbClr val="FFC000"/>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31661424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a:extLst>
              <a:ext uri="{FF2B5EF4-FFF2-40B4-BE49-F238E27FC236}">
                <a16:creationId xmlns:a16="http://schemas.microsoft.com/office/drawing/2014/main" id="{A0FDCA4F-F71C-3F48-0DA8-DF3A55BF30E0}"/>
              </a:ext>
            </a:extLst>
          </p:cNvPr>
          <p:cNvPicPr>
            <a:picLocks noChangeAspect="1"/>
          </p:cNvPicPr>
          <p:nvPr/>
        </p:nvPicPr>
        <p:blipFill>
          <a:blip r:embed="rId3"/>
          <a:stretch>
            <a:fillRect/>
          </a:stretch>
        </p:blipFill>
        <p:spPr>
          <a:xfrm>
            <a:off x="262576" y="1696906"/>
            <a:ext cx="8396523" cy="4501228"/>
          </a:xfrm>
          <a:prstGeom prst="rect">
            <a:avLst/>
          </a:prstGeom>
        </p:spPr>
      </p:pic>
      <p:sp>
        <p:nvSpPr>
          <p:cNvPr id="6" name="Rectangle 2">
            <a:extLst>
              <a:ext uri="{FF2B5EF4-FFF2-40B4-BE49-F238E27FC236}">
                <a16:creationId xmlns:a16="http://schemas.microsoft.com/office/drawing/2014/main" id="{5CA44248-8E76-4262-8EDE-FEEAE473A7F1}"/>
              </a:ext>
            </a:extLst>
          </p:cNvPr>
          <p:cNvSpPr txBox="1">
            <a:spLocks noChangeArrowheads="1"/>
          </p:cNvSpPr>
          <p:nvPr/>
        </p:nvSpPr>
        <p:spPr bwMode="gray">
          <a:xfrm>
            <a:off x="6729" y="105836"/>
            <a:ext cx="8795318"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kumimoji="1" sz="2800">
                <a:solidFill>
                  <a:schemeClr val="tx1"/>
                </a:solidFill>
                <a:latin typeface="游ゴシック" panose="020B0400000000000000" pitchFamily="50" charset="-128"/>
                <a:ea typeface="+mj-ea"/>
                <a:cs typeface="+mj-cs"/>
              </a:defRPr>
            </a:lvl1pPr>
            <a:lvl2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2pPr>
            <a:lvl3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3pPr>
            <a:lvl4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4pPr>
            <a:lvl5pPr algn="l" rtl="0" eaLnBrk="0" fontAlgn="base" hangingPunct="0">
              <a:spcBef>
                <a:spcPct val="0"/>
              </a:spcBef>
              <a:spcAft>
                <a:spcPct val="0"/>
              </a:spcAft>
              <a:defRPr kumimoji="1" sz="2800">
                <a:solidFill>
                  <a:schemeClr val="tx1"/>
                </a:solidFill>
                <a:latin typeface="Arial" pitchFamily="34" charset="0"/>
                <a:ea typeface="ＭＳ Ｐゴシック" pitchFamily="50" charset="-128"/>
              </a:defRPr>
            </a:lvl5pPr>
            <a:lvl6pPr marL="457200" algn="l" rtl="0" fontAlgn="base">
              <a:spcBef>
                <a:spcPct val="0"/>
              </a:spcBef>
              <a:spcAft>
                <a:spcPct val="0"/>
              </a:spcAft>
              <a:defRPr kumimoji="1" sz="2800">
                <a:solidFill>
                  <a:schemeClr val="tx1"/>
                </a:solidFill>
                <a:latin typeface="Arial" pitchFamily="34" charset="0"/>
                <a:ea typeface="ＭＳ Ｐゴシック" pitchFamily="50" charset="-128"/>
              </a:defRPr>
            </a:lvl6pPr>
            <a:lvl7pPr marL="914400" algn="l" rtl="0" fontAlgn="base">
              <a:spcBef>
                <a:spcPct val="0"/>
              </a:spcBef>
              <a:spcAft>
                <a:spcPct val="0"/>
              </a:spcAft>
              <a:defRPr kumimoji="1" sz="2800">
                <a:solidFill>
                  <a:schemeClr val="tx1"/>
                </a:solidFill>
                <a:latin typeface="Arial" pitchFamily="34" charset="0"/>
                <a:ea typeface="ＭＳ Ｐゴシック" pitchFamily="50" charset="-128"/>
              </a:defRPr>
            </a:lvl7pPr>
            <a:lvl8pPr marL="1371600" algn="l" rtl="0" fontAlgn="base">
              <a:spcBef>
                <a:spcPct val="0"/>
              </a:spcBef>
              <a:spcAft>
                <a:spcPct val="0"/>
              </a:spcAft>
              <a:defRPr kumimoji="1" sz="2800">
                <a:solidFill>
                  <a:schemeClr val="tx1"/>
                </a:solidFill>
                <a:latin typeface="Arial" pitchFamily="34" charset="0"/>
                <a:ea typeface="ＭＳ Ｐゴシック" pitchFamily="50" charset="-128"/>
              </a:defRPr>
            </a:lvl8pPr>
            <a:lvl9pPr marL="1828800" algn="l" rtl="0" fontAlgn="base">
              <a:spcBef>
                <a:spcPct val="0"/>
              </a:spcBef>
              <a:spcAft>
                <a:spcPct val="0"/>
              </a:spcAft>
              <a:defRPr kumimoji="1" sz="2800">
                <a:solidFill>
                  <a:schemeClr val="tx1"/>
                </a:solidFill>
                <a:latin typeface="Arial" pitchFamily="34" charset="0"/>
                <a:ea typeface="ＭＳ Ｐゴシック" pitchFamily="50" charset="-128"/>
              </a:defRPr>
            </a:lvl9pPr>
          </a:lstStyle>
          <a:p>
            <a:pPr eaLnBrk="1" hangingPunct="1"/>
            <a:r>
              <a:rPr lang="ja-JP" altLang="en-US" sz="3200" kern="0" dirty="0">
                <a:ea typeface="ＭＳ Ｐゴシック" panose="020B0600070205080204" pitchFamily="50" charset="-128"/>
              </a:rPr>
              <a:t>観測レイアウト→過去</a:t>
            </a:r>
            <a:r>
              <a:rPr lang="en-US" altLang="ja-JP" sz="3200" kern="0" dirty="0">
                <a:ea typeface="ＭＳ Ｐゴシック" panose="020B0600070205080204" pitchFamily="50" charset="-128"/>
              </a:rPr>
              <a:t>2023</a:t>
            </a:r>
            <a:r>
              <a:rPr lang="ja-JP" altLang="en-US" sz="3200" kern="0" dirty="0">
                <a:ea typeface="ＭＳ Ｐゴシック" panose="020B0600070205080204" pitchFamily="50" charset="-128"/>
              </a:rPr>
              <a:t>年　実際には異なる</a:t>
            </a:r>
          </a:p>
        </p:txBody>
      </p:sp>
      <p:sp>
        <p:nvSpPr>
          <p:cNvPr id="2" name="正方形/長方形 1">
            <a:extLst>
              <a:ext uri="{FF2B5EF4-FFF2-40B4-BE49-F238E27FC236}">
                <a16:creationId xmlns:a16="http://schemas.microsoft.com/office/drawing/2014/main" id="{5DE3F814-EE4F-79A0-3498-D20381B0D2E8}"/>
              </a:ext>
            </a:extLst>
          </p:cNvPr>
          <p:cNvSpPr/>
          <p:nvPr/>
        </p:nvSpPr>
        <p:spPr>
          <a:xfrm>
            <a:off x="3677341" y="2387555"/>
            <a:ext cx="1296000" cy="3240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lumMod val="50000"/>
                    <a:lumOff val="50000"/>
                  </a:schemeClr>
                </a:solidFill>
              </a:rPr>
              <a:t>机　</a:t>
            </a:r>
            <a:r>
              <a:rPr kumimoji="1" lang="en-US" altLang="ja-JP" sz="1200" dirty="0">
                <a:solidFill>
                  <a:schemeClr val="tx1">
                    <a:lumMod val="50000"/>
                    <a:lumOff val="50000"/>
                  </a:schemeClr>
                </a:solidFill>
                <a:ea typeface="$ＪＳ明朝" panose="04030B090D0B02020403" pitchFamily="17" charset="-128"/>
              </a:rPr>
              <a:t>1800×450</a:t>
            </a:r>
            <a:endParaRPr kumimoji="1" lang="ja-JP" altLang="en-US" sz="1200" dirty="0">
              <a:solidFill>
                <a:schemeClr val="tx1">
                  <a:lumMod val="50000"/>
                  <a:lumOff val="50000"/>
                </a:schemeClr>
              </a:solidFill>
              <a:ea typeface="$ＪＳ明朝" panose="04030B090D0B02020403" pitchFamily="17" charset="-128"/>
            </a:endParaRPr>
          </a:p>
        </p:txBody>
      </p:sp>
      <p:sp>
        <p:nvSpPr>
          <p:cNvPr id="3" name="正方形/長方形 2">
            <a:extLst>
              <a:ext uri="{FF2B5EF4-FFF2-40B4-BE49-F238E27FC236}">
                <a16:creationId xmlns:a16="http://schemas.microsoft.com/office/drawing/2014/main" id="{386A427C-69DD-95D9-A08C-E827BC506B9A}"/>
              </a:ext>
            </a:extLst>
          </p:cNvPr>
          <p:cNvSpPr/>
          <p:nvPr/>
        </p:nvSpPr>
        <p:spPr>
          <a:xfrm>
            <a:off x="5125741" y="2377955"/>
            <a:ext cx="1296000" cy="3240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lumMod val="50000"/>
                    <a:lumOff val="50000"/>
                  </a:schemeClr>
                </a:solidFill>
              </a:rPr>
              <a:t>机　</a:t>
            </a:r>
            <a:r>
              <a:rPr kumimoji="1" lang="en-US" altLang="ja-JP" sz="1200" dirty="0">
                <a:solidFill>
                  <a:schemeClr val="tx1">
                    <a:lumMod val="50000"/>
                    <a:lumOff val="50000"/>
                  </a:schemeClr>
                </a:solidFill>
                <a:ea typeface="$ＪＳ明朝" panose="04030B090D0B02020403" pitchFamily="17" charset="-128"/>
              </a:rPr>
              <a:t>1800×450</a:t>
            </a:r>
            <a:endParaRPr kumimoji="1" lang="ja-JP" altLang="en-US" sz="1200" dirty="0">
              <a:solidFill>
                <a:schemeClr val="tx1">
                  <a:lumMod val="50000"/>
                  <a:lumOff val="50000"/>
                </a:schemeClr>
              </a:solidFill>
              <a:ea typeface="$ＪＳ明朝" panose="04030B090D0B02020403" pitchFamily="17" charset="-128"/>
            </a:endParaRPr>
          </a:p>
        </p:txBody>
      </p:sp>
      <p:sp>
        <p:nvSpPr>
          <p:cNvPr id="4" name="正方形/長方形 3">
            <a:extLst>
              <a:ext uri="{FF2B5EF4-FFF2-40B4-BE49-F238E27FC236}">
                <a16:creationId xmlns:a16="http://schemas.microsoft.com/office/drawing/2014/main" id="{67B3B6BF-B23E-5F8E-4EA5-3CF027EB73C4}"/>
              </a:ext>
            </a:extLst>
          </p:cNvPr>
          <p:cNvSpPr/>
          <p:nvPr/>
        </p:nvSpPr>
        <p:spPr>
          <a:xfrm>
            <a:off x="4577352" y="1738369"/>
            <a:ext cx="1296000" cy="3240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lumMod val="50000"/>
                    <a:lumOff val="50000"/>
                  </a:schemeClr>
                </a:solidFill>
              </a:rPr>
              <a:t>スクリーン</a:t>
            </a:r>
            <a:endParaRPr kumimoji="1" lang="ja-JP" altLang="en-US" sz="1200" dirty="0">
              <a:solidFill>
                <a:schemeClr val="tx1">
                  <a:lumMod val="50000"/>
                  <a:lumOff val="50000"/>
                </a:schemeClr>
              </a:solidFill>
              <a:ea typeface="$ＪＳ明朝" panose="04030B090D0B02020403" pitchFamily="17" charset="-128"/>
            </a:endParaRPr>
          </a:p>
        </p:txBody>
      </p:sp>
      <p:sp>
        <p:nvSpPr>
          <p:cNvPr id="5" name="楕円 4">
            <a:extLst>
              <a:ext uri="{FF2B5EF4-FFF2-40B4-BE49-F238E27FC236}">
                <a16:creationId xmlns:a16="http://schemas.microsoft.com/office/drawing/2014/main" id="{36A04980-EB22-AB35-2A1A-F049726F5C0B}"/>
              </a:ext>
            </a:extLst>
          </p:cNvPr>
          <p:cNvSpPr/>
          <p:nvPr/>
        </p:nvSpPr>
        <p:spPr>
          <a:xfrm>
            <a:off x="1417945" y="2980172"/>
            <a:ext cx="1448400" cy="720008"/>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lumMod val="50000"/>
                    <a:lumOff val="50000"/>
                  </a:schemeClr>
                </a:solidFill>
              </a:rPr>
              <a:t>MT</a:t>
            </a:r>
            <a:r>
              <a:rPr kumimoji="1" lang="ja-JP" altLang="en-US" sz="1200" dirty="0">
                <a:solidFill>
                  <a:schemeClr val="tx1">
                    <a:lumMod val="50000"/>
                    <a:lumOff val="50000"/>
                  </a:schemeClr>
                </a:solidFill>
              </a:rPr>
              <a:t>－</a:t>
            </a:r>
            <a:r>
              <a:rPr kumimoji="1" lang="en-US" altLang="ja-JP" sz="1200" dirty="0">
                <a:solidFill>
                  <a:schemeClr val="tx1">
                    <a:lumMod val="50000"/>
                    <a:lumOff val="50000"/>
                  </a:schemeClr>
                </a:solidFill>
              </a:rPr>
              <a:t>130㎜</a:t>
            </a:r>
            <a:r>
              <a:rPr kumimoji="1" lang="ja-JP" altLang="en-US" sz="1200" dirty="0">
                <a:solidFill>
                  <a:schemeClr val="tx1">
                    <a:lumMod val="50000"/>
                    <a:lumOff val="50000"/>
                  </a:schemeClr>
                </a:solidFill>
              </a:rPr>
              <a:t>反射</a:t>
            </a:r>
          </a:p>
        </p:txBody>
      </p:sp>
      <p:sp>
        <p:nvSpPr>
          <p:cNvPr id="7" name="楕円 6">
            <a:extLst>
              <a:ext uri="{FF2B5EF4-FFF2-40B4-BE49-F238E27FC236}">
                <a16:creationId xmlns:a16="http://schemas.microsoft.com/office/drawing/2014/main" id="{AFED18B4-7781-7436-7860-382D4569A01B}"/>
              </a:ext>
            </a:extLst>
          </p:cNvPr>
          <p:cNvSpPr/>
          <p:nvPr/>
        </p:nvSpPr>
        <p:spPr>
          <a:xfrm>
            <a:off x="2093823" y="4329010"/>
            <a:ext cx="1448400" cy="720008"/>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lumMod val="50000"/>
                    <a:lumOff val="50000"/>
                  </a:schemeClr>
                </a:solidFill>
              </a:rPr>
              <a:t>2500㎜</a:t>
            </a:r>
            <a:r>
              <a:rPr kumimoji="1" lang="ja-JP" altLang="en-US" sz="1200" dirty="0">
                <a:solidFill>
                  <a:schemeClr val="tx1">
                    <a:lumMod val="50000"/>
                    <a:lumOff val="50000"/>
                  </a:schemeClr>
                </a:solidFill>
              </a:rPr>
              <a:t>反射ドブソニアン</a:t>
            </a:r>
          </a:p>
        </p:txBody>
      </p:sp>
      <p:sp>
        <p:nvSpPr>
          <p:cNvPr id="8" name="正方形/長方形 7">
            <a:extLst>
              <a:ext uri="{FF2B5EF4-FFF2-40B4-BE49-F238E27FC236}">
                <a16:creationId xmlns:a16="http://schemas.microsoft.com/office/drawing/2014/main" id="{271F3A11-41B9-C365-54BC-838EF0EDED5D}"/>
              </a:ext>
            </a:extLst>
          </p:cNvPr>
          <p:cNvSpPr/>
          <p:nvPr/>
        </p:nvSpPr>
        <p:spPr>
          <a:xfrm>
            <a:off x="3749213" y="3059064"/>
            <a:ext cx="711625" cy="540027"/>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講師</a:t>
            </a:r>
          </a:p>
        </p:txBody>
      </p:sp>
      <p:sp>
        <p:nvSpPr>
          <p:cNvPr id="9" name="楕円 8">
            <a:extLst>
              <a:ext uri="{FF2B5EF4-FFF2-40B4-BE49-F238E27FC236}">
                <a16:creationId xmlns:a16="http://schemas.microsoft.com/office/drawing/2014/main" id="{6D8673A5-24A6-5C4D-C36F-A3030C39CA63}"/>
              </a:ext>
            </a:extLst>
          </p:cNvPr>
          <p:cNvSpPr/>
          <p:nvPr/>
        </p:nvSpPr>
        <p:spPr>
          <a:xfrm>
            <a:off x="5413975" y="4509012"/>
            <a:ext cx="900010" cy="720008"/>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lumMod val="50000"/>
                    <a:lumOff val="50000"/>
                  </a:schemeClr>
                </a:solidFill>
              </a:rPr>
              <a:t>60</a:t>
            </a:r>
            <a:r>
              <a:rPr kumimoji="1" lang="ja-JP" altLang="en-US" sz="1200" dirty="0">
                <a:solidFill>
                  <a:schemeClr val="tx1">
                    <a:lumMod val="50000"/>
                    <a:lumOff val="50000"/>
                  </a:schemeClr>
                </a:solidFill>
              </a:rPr>
              <a:t>㎜単眼</a:t>
            </a:r>
            <a:r>
              <a:rPr kumimoji="1" lang="en-US" altLang="ja-JP" sz="1200" dirty="0">
                <a:solidFill>
                  <a:schemeClr val="tx1">
                    <a:lumMod val="50000"/>
                    <a:lumOff val="50000"/>
                  </a:schemeClr>
                </a:solidFill>
              </a:rPr>
              <a:t>1</a:t>
            </a:r>
            <a:endParaRPr kumimoji="1" lang="ja-JP" altLang="en-US" sz="1200" dirty="0">
              <a:solidFill>
                <a:schemeClr val="tx1">
                  <a:lumMod val="50000"/>
                  <a:lumOff val="50000"/>
                </a:schemeClr>
              </a:solidFill>
            </a:endParaRPr>
          </a:p>
        </p:txBody>
      </p:sp>
      <p:sp>
        <p:nvSpPr>
          <p:cNvPr id="10" name="楕円 9">
            <a:extLst>
              <a:ext uri="{FF2B5EF4-FFF2-40B4-BE49-F238E27FC236}">
                <a16:creationId xmlns:a16="http://schemas.microsoft.com/office/drawing/2014/main" id="{09922ED1-2AA3-FA5B-43F0-0B81D81DFF8D}"/>
              </a:ext>
            </a:extLst>
          </p:cNvPr>
          <p:cNvSpPr/>
          <p:nvPr/>
        </p:nvSpPr>
        <p:spPr>
          <a:xfrm>
            <a:off x="4513965" y="4959017"/>
            <a:ext cx="900010" cy="720008"/>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lumMod val="50000"/>
                    <a:lumOff val="50000"/>
                  </a:schemeClr>
                </a:solidFill>
              </a:rPr>
              <a:t>60</a:t>
            </a:r>
            <a:r>
              <a:rPr kumimoji="1" lang="ja-JP" altLang="en-US" sz="1200" dirty="0">
                <a:solidFill>
                  <a:schemeClr val="tx1">
                    <a:lumMod val="50000"/>
                    <a:lumOff val="50000"/>
                  </a:schemeClr>
                </a:solidFill>
              </a:rPr>
              <a:t>㎜単眼</a:t>
            </a:r>
            <a:r>
              <a:rPr kumimoji="1" lang="en-US" altLang="ja-JP" sz="1200" dirty="0">
                <a:solidFill>
                  <a:schemeClr val="tx1">
                    <a:lumMod val="50000"/>
                    <a:lumOff val="50000"/>
                  </a:schemeClr>
                </a:solidFill>
              </a:rPr>
              <a:t>1</a:t>
            </a:r>
            <a:endParaRPr kumimoji="1" lang="ja-JP" altLang="en-US" sz="1200" dirty="0">
              <a:solidFill>
                <a:schemeClr val="tx1">
                  <a:lumMod val="50000"/>
                  <a:lumOff val="50000"/>
                </a:schemeClr>
              </a:solidFill>
            </a:endParaRPr>
          </a:p>
        </p:txBody>
      </p:sp>
      <p:sp>
        <p:nvSpPr>
          <p:cNvPr id="11" name="楕円 10">
            <a:extLst>
              <a:ext uri="{FF2B5EF4-FFF2-40B4-BE49-F238E27FC236}">
                <a16:creationId xmlns:a16="http://schemas.microsoft.com/office/drawing/2014/main" id="{E8C66531-27E1-0ED8-233D-56B324F51869}"/>
              </a:ext>
            </a:extLst>
          </p:cNvPr>
          <p:cNvSpPr/>
          <p:nvPr/>
        </p:nvSpPr>
        <p:spPr>
          <a:xfrm>
            <a:off x="5773741" y="3789004"/>
            <a:ext cx="900010" cy="720008"/>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lumMod val="50000"/>
                    <a:lumOff val="50000"/>
                  </a:schemeClr>
                </a:solidFill>
              </a:rPr>
              <a:t>50</a:t>
            </a:r>
            <a:r>
              <a:rPr kumimoji="1" lang="ja-JP" altLang="en-US" sz="1200" dirty="0">
                <a:solidFill>
                  <a:schemeClr val="tx1">
                    <a:lumMod val="50000"/>
                    <a:lumOff val="50000"/>
                  </a:schemeClr>
                </a:solidFill>
              </a:rPr>
              <a:t>㎜</a:t>
            </a:r>
            <a:endParaRPr kumimoji="1" lang="en-US" altLang="ja-JP" sz="1200" dirty="0">
              <a:solidFill>
                <a:schemeClr val="tx1">
                  <a:lumMod val="50000"/>
                  <a:lumOff val="50000"/>
                </a:schemeClr>
              </a:solidFill>
            </a:endParaRPr>
          </a:p>
          <a:p>
            <a:pPr algn="ctr"/>
            <a:r>
              <a:rPr lang="ja-JP" altLang="en-US" sz="1200" dirty="0">
                <a:solidFill>
                  <a:schemeClr val="tx1">
                    <a:lumMod val="50000"/>
                    <a:lumOff val="50000"/>
                  </a:schemeClr>
                </a:solidFill>
              </a:rPr>
              <a:t>屈折</a:t>
            </a:r>
            <a:endParaRPr kumimoji="1" lang="ja-JP" altLang="en-US" sz="1200" dirty="0">
              <a:solidFill>
                <a:schemeClr val="tx1">
                  <a:lumMod val="50000"/>
                  <a:lumOff val="50000"/>
                </a:schemeClr>
              </a:solidFill>
            </a:endParaRPr>
          </a:p>
        </p:txBody>
      </p:sp>
      <p:cxnSp>
        <p:nvCxnSpPr>
          <p:cNvPr id="13" name="直線矢印コネクタ 12">
            <a:extLst>
              <a:ext uri="{FF2B5EF4-FFF2-40B4-BE49-F238E27FC236}">
                <a16:creationId xmlns:a16="http://schemas.microsoft.com/office/drawing/2014/main" id="{2C2F9F9A-F9B6-DDD9-457F-73C19AEC9205}"/>
              </a:ext>
            </a:extLst>
          </p:cNvPr>
          <p:cNvCxnSpPr/>
          <p:nvPr/>
        </p:nvCxnSpPr>
        <p:spPr>
          <a:xfrm flipV="1">
            <a:off x="7002027" y="511428"/>
            <a:ext cx="0" cy="129755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DE49ABFB-09D6-A34F-2D41-6FB4277651EE}"/>
              </a:ext>
            </a:extLst>
          </p:cNvPr>
          <p:cNvCxnSpPr>
            <a:cxnSpLocks/>
          </p:cNvCxnSpPr>
          <p:nvPr/>
        </p:nvCxnSpPr>
        <p:spPr>
          <a:xfrm flipH="1">
            <a:off x="6459283" y="1132741"/>
            <a:ext cx="1224266"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正方形/長方形 15">
            <a:extLst>
              <a:ext uri="{FF2B5EF4-FFF2-40B4-BE49-F238E27FC236}">
                <a16:creationId xmlns:a16="http://schemas.microsoft.com/office/drawing/2014/main" id="{7A58E2AD-CD1D-7F1C-86E0-3DA6F51A7729}"/>
              </a:ext>
            </a:extLst>
          </p:cNvPr>
          <p:cNvSpPr/>
          <p:nvPr/>
        </p:nvSpPr>
        <p:spPr>
          <a:xfrm>
            <a:off x="7002027" y="385791"/>
            <a:ext cx="512639"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北</a:t>
            </a:r>
          </a:p>
        </p:txBody>
      </p:sp>
      <p:sp>
        <p:nvSpPr>
          <p:cNvPr id="17" name="正方形/長方形 16">
            <a:extLst>
              <a:ext uri="{FF2B5EF4-FFF2-40B4-BE49-F238E27FC236}">
                <a16:creationId xmlns:a16="http://schemas.microsoft.com/office/drawing/2014/main" id="{9A1B2660-D139-48B7-4AC8-F13105E37E5F}"/>
              </a:ext>
            </a:extLst>
          </p:cNvPr>
          <p:cNvSpPr/>
          <p:nvPr/>
        </p:nvSpPr>
        <p:spPr>
          <a:xfrm>
            <a:off x="6224925" y="709791"/>
            <a:ext cx="512639" cy="324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tx1"/>
                </a:solidFill>
              </a:rPr>
              <a:t>西</a:t>
            </a:r>
          </a:p>
        </p:txBody>
      </p:sp>
    </p:spTree>
    <p:extLst>
      <p:ext uri="{BB962C8B-B14F-4D97-AF65-F5344CB8AC3E}">
        <p14:creationId xmlns:p14="http://schemas.microsoft.com/office/powerpoint/2010/main" val="177739211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06B731-8FDB-4220-84A0-130DBD4F20AA}"/>
              </a:ext>
            </a:extLst>
          </p:cNvPr>
          <p:cNvSpPr>
            <a:spLocks noGrp="1"/>
          </p:cNvSpPr>
          <p:nvPr>
            <p:ph type="ctrTitle"/>
          </p:nvPr>
        </p:nvSpPr>
        <p:spPr/>
        <p:txBody>
          <a:bodyPr/>
          <a:lstStyle/>
          <a:p>
            <a:endParaRPr kumimoji="1" lang="ja-JP" altLang="en-US"/>
          </a:p>
        </p:txBody>
      </p:sp>
      <p:sp>
        <p:nvSpPr>
          <p:cNvPr id="3" name="字幕 2">
            <a:extLst>
              <a:ext uri="{FF2B5EF4-FFF2-40B4-BE49-F238E27FC236}">
                <a16:creationId xmlns:a16="http://schemas.microsoft.com/office/drawing/2014/main" id="{848A69D8-DB16-4A31-98AB-F115F5428D9E}"/>
              </a:ext>
            </a:extLst>
          </p:cNvPr>
          <p:cNvSpPr>
            <a:spLocks noGrp="1"/>
          </p:cNvSpPr>
          <p:nvPr>
            <p:ph type="subTitle" idx="1"/>
          </p:nvPr>
        </p:nvSpPr>
        <p:spPr/>
        <p:txBody>
          <a:bodyPr/>
          <a:lstStyle/>
          <a:p>
            <a:endParaRPr kumimoji="1" lang="ja-JP" altLang="en-US"/>
          </a:p>
        </p:txBody>
      </p:sp>
      <p:sp>
        <p:nvSpPr>
          <p:cNvPr id="4" name="フッター プレースホルダー 3">
            <a:extLst>
              <a:ext uri="{FF2B5EF4-FFF2-40B4-BE49-F238E27FC236}">
                <a16:creationId xmlns:a16="http://schemas.microsoft.com/office/drawing/2014/main" id="{36650F14-1877-4A6C-8D48-720E518854EF}"/>
              </a:ext>
            </a:extLst>
          </p:cNvPr>
          <p:cNvSpPr>
            <a:spLocks noGrp="1"/>
          </p:cNvSpPr>
          <p:nvPr>
            <p:ph type="ftr" sz="quarter" idx="11"/>
          </p:nvPr>
        </p:nvSpPr>
        <p:spPr/>
        <p:txBody>
          <a:bodyPr/>
          <a:lstStyle/>
          <a:p>
            <a:pPr>
              <a:defRPr/>
            </a:pPr>
            <a:r>
              <a:rPr lang="en-US" altLang="zh-TW">
                <a:latin typeface="游ゴシック" panose="020B0400000000000000" pitchFamily="50" charset="-128"/>
              </a:rPr>
              <a:t>2021</a:t>
            </a:r>
            <a:r>
              <a:rPr lang="zh-TW" altLang="en-US">
                <a:latin typeface="游ゴシック" panose="020B0400000000000000" pitchFamily="50" charset="-128"/>
              </a:rPr>
              <a:t>年</a:t>
            </a:r>
            <a:r>
              <a:rPr lang="en-US" altLang="zh-TW">
                <a:latin typeface="游ゴシック" panose="020B0400000000000000" pitchFamily="50" charset="-128"/>
              </a:rPr>
              <a:t>8</a:t>
            </a:r>
            <a:r>
              <a:rPr lang="zh-TW" altLang="en-US">
                <a:latin typeface="游ゴシック" panose="020B0400000000000000" pitchFamily="50" charset="-128"/>
              </a:rPr>
              <a:t>月　日時計</a:t>
            </a:r>
            <a:r>
              <a:rPr lang="en-US" altLang="zh-TW">
                <a:latin typeface="游ゴシック" panose="020B0400000000000000" pitchFamily="50" charset="-128"/>
              </a:rPr>
              <a:t>1</a:t>
            </a:r>
            <a:endParaRPr lang="ja-JP" altLang="en-US" dirty="0">
              <a:latin typeface="游ゴシック" panose="020B0400000000000000" pitchFamily="50" charset="-128"/>
            </a:endParaRPr>
          </a:p>
        </p:txBody>
      </p:sp>
    </p:spTree>
    <p:extLst>
      <p:ext uri="{BB962C8B-B14F-4D97-AF65-F5344CB8AC3E}">
        <p14:creationId xmlns:p14="http://schemas.microsoft.com/office/powerpoint/2010/main" val="412371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B80CE-96FD-0E47-38EC-EBAB05865BD3}"/>
            </a:ext>
          </a:extLst>
        </p:cNvPr>
        <p:cNvGrpSpPr/>
        <p:nvPr/>
      </p:nvGrpSpPr>
      <p:grpSpPr>
        <a:xfrm>
          <a:off x="0" y="0"/>
          <a:ext cx="0" cy="0"/>
          <a:chOff x="0" y="0"/>
          <a:chExt cx="0" cy="0"/>
        </a:xfrm>
      </p:grpSpPr>
      <p:grpSp>
        <p:nvGrpSpPr>
          <p:cNvPr id="20" name="グループ化 19">
            <a:extLst>
              <a:ext uri="{FF2B5EF4-FFF2-40B4-BE49-F238E27FC236}">
                <a16:creationId xmlns:a16="http://schemas.microsoft.com/office/drawing/2014/main" id="{C87A6E9C-059C-B5C6-E7B6-8D2C177B6524}"/>
              </a:ext>
            </a:extLst>
          </p:cNvPr>
          <p:cNvGrpSpPr/>
          <p:nvPr/>
        </p:nvGrpSpPr>
        <p:grpSpPr>
          <a:xfrm>
            <a:off x="25803" y="879846"/>
            <a:ext cx="2534800" cy="5375568"/>
            <a:chOff x="25803" y="879846"/>
            <a:chExt cx="2534800" cy="5375568"/>
          </a:xfrm>
        </p:grpSpPr>
        <p:pic>
          <p:nvPicPr>
            <p:cNvPr id="7" name="図 6">
              <a:extLst>
                <a:ext uri="{FF2B5EF4-FFF2-40B4-BE49-F238E27FC236}">
                  <a16:creationId xmlns:a16="http://schemas.microsoft.com/office/drawing/2014/main" id="{B5C28C46-C9D5-229D-9691-7BF12F6BAB39}"/>
                </a:ext>
              </a:extLst>
            </p:cNvPr>
            <p:cNvPicPr>
              <a:picLocks noChangeAspect="1"/>
            </p:cNvPicPr>
            <p:nvPr/>
          </p:nvPicPr>
          <p:blipFill>
            <a:blip r:embed="rId3">
              <a:extLst>
                <a:ext uri="{28A0092B-C50C-407E-A947-70E740481C1C}">
                  <a14:useLocalDpi xmlns:a14="http://schemas.microsoft.com/office/drawing/2010/main" val="0"/>
                </a:ext>
              </a:extLst>
            </a:blip>
            <a:srcRect l="16454" r="43285"/>
            <a:stretch>
              <a:fillRect/>
            </a:stretch>
          </p:blipFill>
          <p:spPr>
            <a:xfrm>
              <a:off x="414044" y="879846"/>
              <a:ext cx="1605551" cy="2660699"/>
            </a:xfrm>
            <a:prstGeom prst="rect">
              <a:avLst/>
            </a:prstGeom>
          </p:spPr>
        </p:pic>
        <p:pic>
          <p:nvPicPr>
            <p:cNvPr id="9" name="図 8">
              <a:extLst>
                <a:ext uri="{FF2B5EF4-FFF2-40B4-BE49-F238E27FC236}">
                  <a16:creationId xmlns:a16="http://schemas.microsoft.com/office/drawing/2014/main" id="{5D2BF8C9-CD75-CCCA-1FAB-5010622950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803" y="3823590"/>
              <a:ext cx="2534800" cy="2431824"/>
            </a:xfrm>
            <a:prstGeom prst="rect">
              <a:avLst/>
            </a:prstGeom>
          </p:spPr>
        </p:pic>
      </p:grpSp>
      <p:grpSp>
        <p:nvGrpSpPr>
          <p:cNvPr id="19" name="グループ化 18">
            <a:extLst>
              <a:ext uri="{FF2B5EF4-FFF2-40B4-BE49-F238E27FC236}">
                <a16:creationId xmlns:a16="http://schemas.microsoft.com/office/drawing/2014/main" id="{463D392A-750B-9E0E-7F91-8E123B9DB5BC}"/>
              </a:ext>
            </a:extLst>
          </p:cNvPr>
          <p:cNvGrpSpPr/>
          <p:nvPr/>
        </p:nvGrpSpPr>
        <p:grpSpPr>
          <a:xfrm>
            <a:off x="5426817" y="611102"/>
            <a:ext cx="3680794" cy="5635795"/>
            <a:chOff x="5397829" y="581126"/>
            <a:chExt cx="3680794" cy="5635795"/>
          </a:xfrm>
        </p:grpSpPr>
        <p:grpSp>
          <p:nvGrpSpPr>
            <p:cNvPr id="18" name="グループ化 17">
              <a:extLst>
                <a:ext uri="{FF2B5EF4-FFF2-40B4-BE49-F238E27FC236}">
                  <a16:creationId xmlns:a16="http://schemas.microsoft.com/office/drawing/2014/main" id="{BFE3AD61-0551-FD90-EE82-2C287445F949}"/>
                </a:ext>
              </a:extLst>
            </p:cNvPr>
            <p:cNvGrpSpPr/>
            <p:nvPr/>
          </p:nvGrpSpPr>
          <p:grpSpPr>
            <a:xfrm>
              <a:off x="5535035" y="581126"/>
              <a:ext cx="3543588" cy="2371776"/>
              <a:chOff x="5607231" y="631190"/>
              <a:chExt cx="3543588" cy="2371776"/>
            </a:xfrm>
          </p:grpSpPr>
          <p:pic>
            <p:nvPicPr>
              <p:cNvPr id="5" name="図 4" descr="ダイアグラム&#10;&#10;自動的に生成された説明">
                <a:extLst>
                  <a:ext uri="{FF2B5EF4-FFF2-40B4-BE49-F238E27FC236}">
                    <a16:creationId xmlns:a16="http://schemas.microsoft.com/office/drawing/2014/main" id="{F84E5956-54C1-CBCA-2259-933B3613C90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760484">
                <a:off x="5461925" y="776496"/>
                <a:ext cx="2371776" cy="2081163"/>
              </a:xfrm>
              <a:prstGeom prst="rect">
                <a:avLst/>
              </a:prstGeom>
            </p:spPr>
          </p:pic>
          <p:pic>
            <p:nvPicPr>
              <p:cNvPr id="4" name="図 3" descr="人, 立つ, 男, 持つ が含まれている画像&#10;&#10;自動的に生成された説明">
                <a:extLst>
                  <a:ext uri="{FF2B5EF4-FFF2-40B4-BE49-F238E27FC236}">
                    <a16:creationId xmlns:a16="http://schemas.microsoft.com/office/drawing/2014/main" id="{EEAFF27C-D40D-3C8D-3F18-670E046D422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1836" y="918227"/>
                <a:ext cx="1898983" cy="1898983"/>
              </a:xfrm>
              <a:prstGeom prst="rect">
                <a:avLst/>
              </a:prstGeom>
            </p:spPr>
          </p:pic>
        </p:grpSp>
        <p:pic>
          <p:nvPicPr>
            <p:cNvPr id="11" name="図 10">
              <a:extLst>
                <a:ext uri="{FF2B5EF4-FFF2-40B4-BE49-F238E27FC236}">
                  <a16:creationId xmlns:a16="http://schemas.microsoft.com/office/drawing/2014/main" id="{A26C91F1-053D-B33B-2954-2FA7FC942E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97829" y="3862082"/>
              <a:ext cx="3677692" cy="2354839"/>
            </a:xfrm>
            <a:prstGeom prst="rect">
              <a:avLst/>
            </a:prstGeom>
          </p:spPr>
        </p:pic>
        <p:sp>
          <p:nvSpPr>
            <p:cNvPr id="17" name="Text Box 5">
              <a:extLst>
                <a:ext uri="{FF2B5EF4-FFF2-40B4-BE49-F238E27FC236}">
                  <a16:creationId xmlns:a16="http://schemas.microsoft.com/office/drawing/2014/main" id="{8CE49F2B-CB1B-E295-D9D7-A29C8158CD5F}"/>
                </a:ext>
              </a:extLst>
            </p:cNvPr>
            <p:cNvSpPr txBox="1">
              <a:spLocks noChangeArrowheads="1"/>
            </p:cNvSpPr>
            <p:nvPr/>
          </p:nvSpPr>
          <p:spPr bwMode="auto">
            <a:xfrm>
              <a:off x="5562011" y="2786390"/>
              <a:ext cx="3167945" cy="1015663"/>
            </a:xfrm>
            <a:prstGeom prst="rect">
              <a:avLst/>
            </a:prstGeom>
            <a:noFill/>
            <a:ln w="158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kumimoji="1" sz="2400">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pPr>
              <a:r>
                <a:rPr lang="ja-JP" altLang="en-US" sz="2000" dirty="0">
                  <a:latin typeface="メイリオ" panose="020B0604030504040204" pitchFamily="50" charset="-128"/>
                  <a:ea typeface="メイリオ" panose="020B0604030504040204" pitchFamily="50" charset="-128"/>
                </a:rPr>
                <a:t>表面フィルムの中の着色剤をいれると白い光の色が変わって反射する</a:t>
              </a:r>
              <a:endParaRPr lang="en-US" altLang="ja-JP" sz="2000" dirty="0">
                <a:latin typeface="メイリオ" panose="020B0604030504040204" pitchFamily="50" charset="-128"/>
                <a:ea typeface="メイリオ" panose="020B0604030504040204" pitchFamily="50" charset="-128"/>
              </a:endParaRPr>
            </a:p>
          </p:txBody>
        </p:sp>
      </p:grpSp>
      <p:sp>
        <p:nvSpPr>
          <p:cNvPr id="2" name="タイトル 1">
            <a:extLst>
              <a:ext uri="{FF2B5EF4-FFF2-40B4-BE49-F238E27FC236}">
                <a16:creationId xmlns:a16="http://schemas.microsoft.com/office/drawing/2014/main" id="{75BCA0FE-8CCF-AD3E-11DA-62D8E2B90814}"/>
              </a:ext>
            </a:extLst>
          </p:cNvPr>
          <p:cNvSpPr>
            <a:spLocks noGrp="1"/>
          </p:cNvSpPr>
          <p:nvPr>
            <p:ph type="ctrTitle"/>
          </p:nvPr>
        </p:nvSpPr>
        <p:spPr>
          <a:xfrm>
            <a:off x="341953" y="0"/>
            <a:ext cx="7772400" cy="720725"/>
          </a:xfrm>
        </p:spPr>
        <p:txBody>
          <a:bodyPr/>
          <a:lstStyle/>
          <a:p>
            <a:pPr algn="l"/>
            <a:r>
              <a:rPr kumimoji="1" lang="ja-JP" altLang="en-US" dirty="0">
                <a:latin typeface="ＭＳ Ｐゴシック" panose="020B0600070205080204" pitchFamily="50" charset="-128"/>
                <a:ea typeface="ＭＳ Ｐゴシック" panose="020B0600070205080204" pitchFamily="50" charset="-128"/>
              </a:rPr>
              <a:t>再帰反射の例</a:t>
            </a:r>
          </a:p>
        </p:txBody>
      </p:sp>
      <p:grpSp>
        <p:nvGrpSpPr>
          <p:cNvPr id="21" name="グループ化 20">
            <a:extLst>
              <a:ext uri="{FF2B5EF4-FFF2-40B4-BE49-F238E27FC236}">
                <a16:creationId xmlns:a16="http://schemas.microsoft.com/office/drawing/2014/main" id="{444F9054-7F11-9290-DE50-DBB8F71FE908}"/>
              </a:ext>
            </a:extLst>
          </p:cNvPr>
          <p:cNvGrpSpPr/>
          <p:nvPr/>
        </p:nvGrpSpPr>
        <p:grpSpPr>
          <a:xfrm>
            <a:off x="2579485" y="898425"/>
            <a:ext cx="2847332" cy="5356989"/>
            <a:chOff x="2579485" y="898425"/>
            <a:chExt cx="2847332" cy="5356989"/>
          </a:xfrm>
        </p:grpSpPr>
        <p:pic>
          <p:nvPicPr>
            <p:cNvPr id="13" name="図 12">
              <a:extLst>
                <a:ext uri="{FF2B5EF4-FFF2-40B4-BE49-F238E27FC236}">
                  <a16:creationId xmlns:a16="http://schemas.microsoft.com/office/drawing/2014/main" id="{98CFE12C-FF8E-84E5-86A9-4A3D7E98A7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79485" y="3660157"/>
              <a:ext cx="2705154" cy="2595257"/>
            </a:xfrm>
            <a:prstGeom prst="rect">
              <a:avLst/>
            </a:prstGeom>
          </p:spPr>
        </p:pic>
        <p:pic>
          <p:nvPicPr>
            <p:cNvPr id="15" name="図 14">
              <a:extLst>
                <a:ext uri="{FF2B5EF4-FFF2-40B4-BE49-F238E27FC236}">
                  <a16:creationId xmlns:a16="http://schemas.microsoft.com/office/drawing/2014/main" id="{CA74A3BF-49D9-6E4D-A4E5-51D4F407315F}"/>
                </a:ext>
              </a:extLst>
            </p:cNvPr>
            <p:cNvPicPr>
              <a:picLocks noChangeAspect="1"/>
            </p:cNvPicPr>
            <p:nvPr/>
          </p:nvPicPr>
          <p:blipFill>
            <a:blip r:embed="rId9">
              <a:extLst>
                <a:ext uri="{28A0092B-C50C-407E-A947-70E740481C1C}">
                  <a14:useLocalDpi xmlns:a14="http://schemas.microsoft.com/office/drawing/2010/main" val="0"/>
                </a:ext>
              </a:extLst>
            </a:blip>
            <a:srcRect l="28246"/>
            <a:stretch>
              <a:fillRect/>
            </a:stretch>
          </p:blipFill>
          <p:spPr>
            <a:xfrm>
              <a:off x="2623152" y="898425"/>
              <a:ext cx="2803665" cy="2684646"/>
            </a:xfrm>
            <a:prstGeom prst="rect">
              <a:avLst/>
            </a:prstGeom>
          </p:spPr>
        </p:pic>
      </p:grpSp>
    </p:spTree>
    <p:extLst>
      <p:ext uri="{BB962C8B-B14F-4D97-AF65-F5344CB8AC3E}">
        <p14:creationId xmlns:p14="http://schemas.microsoft.com/office/powerpoint/2010/main" val="7376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60710-E557-A952-0E78-7F170D66CC34}"/>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151A807E-1FFF-8028-6558-462D40A49A69}"/>
              </a:ext>
            </a:extLst>
          </p:cNvPr>
          <p:cNvSpPr>
            <a:spLocks noGrp="1"/>
          </p:cNvSpPr>
          <p:nvPr>
            <p:ph type="ctrTitle"/>
          </p:nvPr>
        </p:nvSpPr>
        <p:spPr>
          <a:xfrm>
            <a:off x="-198053" y="-24346"/>
            <a:ext cx="7772400" cy="720725"/>
          </a:xfrm>
        </p:spPr>
        <p:txBody>
          <a:bodyPr/>
          <a:lstStyle/>
          <a:p>
            <a:r>
              <a:rPr lang="ja-JP" altLang="en-US" dirty="0"/>
              <a:t>２．</a:t>
            </a:r>
            <a:r>
              <a:rPr lang="en-US" altLang="ja-JP" dirty="0"/>
              <a:t>2025</a:t>
            </a:r>
            <a:r>
              <a:rPr lang="ja-JP" altLang="en-US" dirty="0"/>
              <a:t>年</a:t>
            </a:r>
            <a:r>
              <a:rPr lang="en-US" altLang="ja-JP" dirty="0"/>
              <a:t>11</a:t>
            </a:r>
            <a:r>
              <a:rPr lang="ja-JP" altLang="en-US" dirty="0"/>
              <a:t>月</a:t>
            </a:r>
            <a:r>
              <a:rPr lang="en-US" altLang="ja-JP" dirty="0"/>
              <a:t>1</a:t>
            </a:r>
            <a:r>
              <a:rPr lang="ja-JP" altLang="en-US" dirty="0"/>
              <a:t>日の星空</a:t>
            </a:r>
            <a:endParaRPr kumimoji="1" lang="ja-JP" altLang="en-US" dirty="0"/>
          </a:p>
        </p:txBody>
      </p:sp>
      <p:sp>
        <p:nvSpPr>
          <p:cNvPr id="4" name="字幕 3">
            <a:extLst>
              <a:ext uri="{FF2B5EF4-FFF2-40B4-BE49-F238E27FC236}">
                <a16:creationId xmlns:a16="http://schemas.microsoft.com/office/drawing/2014/main" id="{89A53C68-4782-CBCF-EAC2-92D1694A4BAE}"/>
              </a:ext>
            </a:extLst>
          </p:cNvPr>
          <p:cNvSpPr>
            <a:spLocks noGrp="1"/>
          </p:cNvSpPr>
          <p:nvPr>
            <p:ph type="subTitle" idx="1"/>
          </p:nvPr>
        </p:nvSpPr>
        <p:spPr/>
        <p:txBody>
          <a:bodyPr/>
          <a:lstStyle/>
          <a:p>
            <a:endParaRPr kumimoji="1" lang="ja-JP" altLang="en-US"/>
          </a:p>
        </p:txBody>
      </p:sp>
      <p:pic>
        <p:nvPicPr>
          <p:cNvPr id="5" name="図 4">
            <a:extLst>
              <a:ext uri="{FF2B5EF4-FFF2-40B4-BE49-F238E27FC236}">
                <a16:creationId xmlns:a16="http://schemas.microsoft.com/office/drawing/2014/main" id="{1059FD83-00E4-09DC-1779-23875BDD8C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1953" y="709808"/>
            <a:ext cx="6120068" cy="6120068"/>
          </a:xfrm>
          <a:prstGeom prst="rect">
            <a:avLst/>
          </a:prstGeom>
        </p:spPr>
      </p:pic>
      <p:sp>
        <p:nvSpPr>
          <p:cNvPr id="6" name="楕円 5">
            <a:extLst>
              <a:ext uri="{FF2B5EF4-FFF2-40B4-BE49-F238E27FC236}">
                <a16:creationId xmlns:a16="http://schemas.microsoft.com/office/drawing/2014/main" id="{98B4D4ED-993E-DB6B-2201-0CAC2D4BFE74}"/>
              </a:ext>
            </a:extLst>
          </p:cNvPr>
          <p:cNvSpPr/>
          <p:nvPr/>
        </p:nvSpPr>
        <p:spPr>
          <a:xfrm>
            <a:off x="3490094" y="4869016"/>
            <a:ext cx="198053" cy="27000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39031485"/>
      </p:ext>
    </p:extLst>
  </p:cSld>
  <p:clrMapOvr>
    <a:masterClrMapping/>
  </p:clrMapOvr>
</p:sld>
</file>

<file path=ppt/theme/theme1.xml><?xml version="1.0" encoding="utf-8"?>
<a:theme xmlns:a="http://schemas.openxmlformats.org/drawingml/2006/main" name="4_natural4-s-1">
  <a:themeElements>
    <a:clrScheme name="natural4-s-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natural4-s-1">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natural4-s-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atural4-s-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atural4-s-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atural4-s-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atural4-s-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atural4-s-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atural4-s-1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atural4-s-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atural4-s-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atural4-s-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atural4-s-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atural4-s-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D:\精一ドキュメントデータファイル\業務県リハ等\現任研修編成25年1月\natural4-s-1.pot</Template>
  <TotalTime>90302</TotalTime>
  <Words>23347</Words>
  <Application>Microsoft Office PowerPoint</Application>
  <PresentationFormat>画面に合わせる (4:3)</PresentationFormat>
  <Paragraphs>1147</Paragraphs>
  <Slides>74</Slides>
  <Notes>62</Notes>
  <HiddenSlides>0</HiddenSlides>
  <MMClips>0</MMClips>
  <ScaleCrop>false</ScaleCrop>
  <HeadingPairs>
    <vt:vector size="6" baseType="variant">
      <vt:variant>
        <vt:lpstr>使用されているフォント</vt:lpstr>
      </vt:variant>
      <vt:variant>
        <vt:i4>30</vt:i4>
      </vt:variant>
      <vt:variant>
        <vt:lpstr>テーマ</vt:lpstr>
      </vt:variant>
      <vt:variant>
        <vt:i4>2</vt:i4>
      </vt:variant>
      <vt:variant>
        <vt:lpstr>スライド タイトル</vt:lpstr>
      </vt:variant>
      <vt:variant>
        <vt:i4>74</vt:i4>
      </vt:variant>
    </vt:vector>
  </HeadingPairs>
  <TitlesOfParts>
    <vt:vector size="106" baseType="lpstr">
      <vt:lpstr>$ＪＳ明朝</vt:lpstr>
      <vt:lpstr>-apple-system</vt:lpstr>
      <vt:lpstr>DIN Next</vt:lpstr>
      <vt:lpstr>Helvetica Neue</vt:lpstr>
      <vt:lpstr>HG丸ｺﾞｼｯｸM-PRO</vt:lpstr>
      <vt:lpstr>Hiragino Kaku Gothic ProN</vt:lpstr>
      <vt:lpstr>inherit</vt:lpstr>
      <vt:lpstr>M PLUS Rounded 1c</vt:lpstr>
      <vt:lpstr>ＭＳ Ｐゴシック</vt:lpstr>
      <vt:lpstr>ＭＳ ゴシック</vt:lpstr>
      <vt:lpstr>ＭＳ 明朝</vt:lpstr>
      <vt:lpstr>MuseoSlab500Regular</vt:lpstr>
      <vt:lpstr>Noto Sans CJK JP</vt:lpstr>
      <vt:lpstr>Noto Sans JP</vt:lpstr>
      <vt:lpstr>Osaka</vt:lpstr>
      <vt:lpstr>system-ui</vt:lpstr>
      <vt:lpstr>YakuHanJPs</vt:lpstr>
      <vt:lpstr>ヒラギノ角ゴ Pro</vt:lpstr>
      <vt:lpstr>ヒラギノ角ゴ Pro W3</vt:lpstr>
      <vt:lpstr>メイリオ</vt:lpstr>
      <vt:lpstr>メイリオ</vt:lpstr>
      <vt:lpstr>游ゴシック</vt:lpstr>
      <vt:lpstr>游ゴシック Light</vt:lpstr>
      <vt:lpstr>游ゴシック体</vt:lpstr>
      <vt:lpstr>Arial</vt:lpstr>
      <vt:lpstr>Georgia</vt:lpstr>
      <vt:lpstr>Helvetica</vt:lpstr>
      <vt:lpstr>Lato</vt:lpstr>
      <vt:lpstr>Open Sans</vt:lpstr>
      <vt:lpstr>Times New Roman</vt:lpstr>
      <vt:lpstr>4_natural4-s-1</vt:lpstr>
      <vt:lpstr>デザインの設定</vt:lpstr>
      <vt:lpstr>PowerPoint プレゼンテーション</vt:lpstr>
      <vt:lpstr>2025年11月1日の　とみしの里</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再帰反射の例</vt:lpstr>
      <vt:lpstr>２．2025年11月1日の星空</vt:lpstr>
      <vt:lpstr>2025年11月1日の天文データ　　１　南</vt:lpstr>
      <vt:lpstr>2025年11月1日の天文データ　２　西</vt:lpstr>
      <vt:lpstr>2025年11月1日の天文データ　３　東</vt:lpstr>
      <vt:lpstr>2025年11月1日の天文データ　４　北</vt:lpstr>
      <vt:lpstr>３．宇宙の話　地上からの高さ</vt:lpstr>
      <vt:lpstr>H3ロケット7号機による新型宇宙ステーション補給機1号機（HTV-X1）の 打上げ</vt:lpstr>
      <vt:lpstr>宇宙に届けた日本の生鮮食品</vt:lpstr>
      <vt:lpstr>生鮮食品の目的など</vt:lpstr>
      <vt:lpstr>４．太陽系　惑星などの距離と大きさ</vt:lpstr>
      <vt:lpstr>５．土星の話　１</vt:lpstr>
      <vt:lpstr>４．土星の話　２</vt:lpstr>
      <vt:lpstr>６．望遠鏡と星の明るさの話</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ありがとうございました</vt:lpstr>
      <vt:lpstr>2025年11月1日の天文データ　１</vt:lpstr>
      <vt:lpstr>2025年11月1日の天文データ　１</vt:lpstr>
      <vt:lpstr>PowerPoint プレゼンテーション</vt:lpstr>
      <vt:lpstr>３．火星の話</vt:lpstr>
      <vt:lpstr>PowerPoint プレゼンテーション</vt:lpstr>
      <vt:lpstr>３．火星の話</vt:lpstr>
      <vt:lpstr>PowerPoint プレゼンテーション</vt:lpstr>
      <vt:lpstr>６．星の話　その１</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７．星の話　その２</vt:lpstr>
      <vt:lpstr>PowerPoint プレゼンテーション</vt:lpstr>
      <vt:lpstr>PowerPoint プレゼンテーション</vt:lpstr>
      <vt:lpstr>　M22　球状星団　いて座</vt:lpstr>
      <vt:lpstr>PowerPoint プレゼンテーション</vt:lpstr>
      <vt:lpstr>PowerPoint プレゼンテーション</vt:lpstr>
      <vt:lpstr>PowerPoint プレゼンテーション</vt:lpstr>
      <vt:lpstr>以下は予備のページ</vt:lpstr>
      <vt:lpstr>２．月の話</vt:lpstr>
      <vt:lpstr>２．月の話</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月は長い周期で動く満月で南にある空の比較　8年後は？</vt:lpstr>
      <vt:lpstr>月の動き　1年では</vt:lpstr>
      <vt:lpstr>約18年の周期：うるう月をどのようにいれるか？</vt:lpstr>
      <vt:lpstr>日食は約18年で,ほぼ同じ時刻でおきる　</vt:lpstr>
      <vt:lpstr>スピカ：おとめ座の１等星</vt:lpstr>
      <vt:lpstr>区切りのページ</vt:lpstr>
      <vt:lpstr>星食の起きる明るい星：１等星では</vt:lpstr>
      <vt:lpstr>2023年の写真</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MouseComputer 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stakemura</dc:creator>
  <cp:lastModifiedBy>精一 武村</cp:lastModifiedBy>
  <cp:revision>1518</cp:revision>
  <cp:lastPrinted>2017-07-14T06:02:25Z</cp:lastPrinted>
  <dcterms:created xsi:type="dcterms:W3CDTF">2012-12-31T00:15:14Z</dcterms:created>
  <dcterms:modified xsi:type="dcterms:W3CDTF">2025-11-01T07:27:28Z</dcterms:modified>
</cp:coreProperties>
</file>